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5" r:id="rId3"/>
    <p:sldId id="277" r:id="rId4"/>
    <p:sldId id="283" r:id="rId5"/>
    <p:sldId id="267" r:id="rId6"/>
    <p:sldId id="269" r:id="rId7"/>
    <p:sldId id="270" r:id="rId8"/>
    <p:sldId id="271" r:id="rId9"/>
    <p:sldId id="280" r:id="rId10"/>
    <p:sldId id="279" r:id="rId11"/>
    <p:sldId id="258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2"/>
    <a:srgbClr val="3888B0"/>
    <a:srgbClr val="96F8EE"/>
    <a:srgbClr val="00A3C1"/>
    <a:srgbClr val="4BD193"/>
    <a:srgbClr val="2DE3B7"/>
    <a:srgbClr val="7CC3E9"/>
    <a:srgbClr val="A3E8E6"/>
    <a:srgbClr val="70B3D9"/>
    <a:srgbClr val="A4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71020"/>
  </p:normalViewPr>
  <p:slideViewPr>
    <p:cSldViewPr snapToGrid="0">
      <p:cViewPr varScale="1">
        <p:scale>
          <a:sx n="107" d="100"/>
          <a:sy n="107" d="100"/>
        </p:scale>
        <p:origin x="20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1EDFD-AA32-A844-AA9A-A42DFFB95716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0E806-AC23-7D4A-BC9A-BB317332F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have times where the question on the tip of our tongue is… What’s Next?</a:t>
            </a:r>
          </a:p>
          <a:p>
            <a:endParaRPr lang="en-US" dirty="0"/>
          </a:p>
          <a:p>
            <a:r>
              <a:rPr lang="en-US" dirty="0"/>
              <a:t>What’s next in the new school year?</a:t>
            </a:r>
          </a:p>
          <a:p>
            <a:endParaRPr lang="en-US" dirty="0"/>
          </a:p>
          <a:p>
            <a:r>
              <a:rPr lang="en-US" dirty="0"/>
              <a:t>What’s next in our friendship?</a:t>
            </a:r>
          </a:p>
          <a:p>
            <a:endParaRPr lang="en-US" dirty="0"/>
          </a:p>
          <a:p>
            <a:r>
              <a:rPr lang="en-US" dirty="0"/>
              <a:t>We wonder what is around the corner and if it will be like: good or bad, easy or hard, familiar or brand new… What’s next?</a:t>
            </a:r>
          </a:p>
          <a:p>
            <a:endParaRPr lang="en-US" dirty="0"/>
          </a:p>
          <a:p>
            <a:r>
              <a:rPr lang="en-US" dirty="0"/>
              <a:t>For the apostles, this is what they are wondering in John 14.</a:t>
            </a:r>
          </a:p>
          <a:p>
            <a:endParaRPr lang="en-US" dirty="0"/>
          </a:p>
          <a:p>
            <a:r>
              <a:rPr lang="en-US" dirty="0"/>
              <a:t>Everything about their meal  in the previous chapter has been different than they would have expected…</a:t>
            </a:r>
          </a:p>
          <a:p>
            <a:endParaRPr lang="en-US" dirty="0"/>
          </a:p>
          <a:p>
            <a:r>
              <a:rPr lang="en-US" dirty="0"/>
              <a:t>Instead of only the Passover they expected – Jesus has established the Lord’s Supper.</a:t>
            </a:r>
          </a:p>
          <a:p>
            <a:r>
              <a:rPr lang="en-US" dirty="0"/>
              <a:t>Instead of hearing a Lesson they might have expected – Jesus has been in the floor washing their feet.</a:t>
            </a:r>
          </a:p>
          <a:p>
            <a:r>
              <a:rPr lang="en-US" dirty="0"/>
              <a:t>Instead of relaxing after a full meal – Jesus announced to the whole room that one of them would betray him and Judas has just walked out of the room.</a:t>
            </a:r>
          </a:p>
          <a:p>
            <a:endParaRPr lang="en-US" dirty="0"/>
          </a:p>
          <a:p>
            <a:r>
              <a:rPr lang="en-US" dirty="0"/>
              <a:t>Instead of their point man, Peter, calming things down – Jesus tells Peter he’s going to deny him 3 times before the sun even comes up tomorrow.</a:t>
            </a:r>
          </a:p>
          <a:p>
            <a:endParaRPr lang="en-US" dirty="0"/>
          </a:p>
          <a:p>
            <a:r>
              <a:rPr lang="en-US" dirty="0"/>
              <a:t>So Judas is gone, Peter is blind-sided – And the other 10 apostles are just trying to figure out – what is happening tonight? What’s next?</a:t>
            </a:r>
          </a:p>
          <a:p>
            <a:endParaRPr lang="en-US" dirty="0"/>
          </a:p>
          <a:p>
            <a:r>
              <a:rPr lang="en-US" dirty="0"/>
              <a:t>In this intense and rapidly changing situation – Jesus begins addressing the concerns of the apostles and explaining what they can expect…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Heavenly Home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Jesus’ Love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Holy Spirit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Peace of Christ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pPr marL="0" indent="0">
              <a:buNone/>
            </a:pPr>
            <a:endParaRPr lang="en-US" sz="1000" dirty="0">
              <a:solidFill>
                <a:srgbClr val="3888B0"/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3888B0"/>
                </a:solidFill>
              </a:rPr>
              <a:t>Even In Death I Will Prove My Love</a:t>
            </a:r>
            <a:br>
              <a:rPr lang="en-US" sz="1000" dirty="0">
                <a:solidFill>
                  <a:srgbClr val="3888B0"/>
                </a:solidFill>
              </a:rPr>
            </a:br>
            <a:r>
              <a:rPr lang="en-US" sz="1000" dirty="0">
                <a:solidFill>
                  <a:srgbClr val="3888B0"/>
                </a:solidFill>
              </a:rPr>
              <a:t> For The Father…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Heavenly Home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Jesus’ Love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Holy Spirit</a:t>
            </a:r>
          </a:p>
          <a:p>
            <a:r>
              <a:rPr lang="en-US" sz="1000" dirty="0">
                <a:solidFill>
                  <a:srgbClr val="3888B0"/>
                </a:solidFill>
              </a:rPr>
              <a:t>Comfort In The Peace of Christ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3888B0"/>
                </a:solidFill>
              </a:rPr>
              <a:t>Do Not Let Your Heart Be Troubled…</a:t>
            </a:r>
          </a:p>
          <a:p>
            <a:pPr marL="0" indent="0">
              <a:buNone/>
            </a:pPr>
            <a:endParaRPr lang="en-US" sz="1000" dirty="0">
              <a:solidFill>
                <a:srgbClr val="3888B0"/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3888B0"/>
                </a:solidFill>
              </a:rPr>
              <a:t>Even In Death I Will Prove My Love</a:t>
            </a:r>
            <a:br>
              <a:rPr lang="en-US" sz="1000" dirty="0">
                <a:solidFill>
                  <a:srgbClr val="3888B0"/>
                </a:solidFill>
              </a:rPr>
            </a:br>
            <a:r>
              <a:rPr lang="en-US" sz="1000" dirty="0">
                <a:solidFill>
                  <a:srgbClr val="3888B0"/>
                </a:solidFill>
              </a:rPr>
              <a:t> For The Father…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is reminding them: You can count on ME.  I will be honest and upfront with you.  I am not leading you off a cliff.  </a:t>
            </a:r>
          </a:p>
          <a:p>
            <a:endParaRPr lang="en-US" dirty="0"/>
          </a:p>
          <a:p>
            <a:r>
              <a:rPr lang="en-US" dirty="0"/>
              <a:t>In fact, I’m showing you exactly what this looks like.  Do the Father’s will.  Love God, Love your Neighbors, Walk in Righteousness, Care for the Hurting… This is my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Jesus said “No one comes to the Father…” Philip jumps in with his idea about the FATHER…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words will be available to everyone.</a:t>
            </a:r>
          </a:p>
          <a:p>
            <a:r>
              <a:rPr lang="en-US" dirty="0"/>
              <a:t>My words will determine who enters this relationship.</a:t>
            </a:r>
          </a:p>
          <a:p>
            <a:r>
              <a:rPr lang="en-US" dirty="0"/>
              <a:t>My words will determine if people accept or reject the Father.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words will be available to everyone.</a:t>
            </a:r>
          </a:p>
          <a:p>
            <a:r>
              <a:rPr lang="en-US" dirty="0"/>
              <a:t>My words will determine who enters this relationship.</a:t>
            </a:r>
          </a:p>
          <a:p>
            <a:r>
              <a:rPr lang="en-US" dirty="0"/>
              <a:t>My words will determine if people accept or reject the Father.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3888B0"/>
                </a:solidFill>
              </a:rPr>
              <a:t>The Holy Spirit Is A Helper.</a:t>
            </a:r>
          </a:p>
          <a:p>
            <a:pPr lvl="1"/>
            <a:r>
              <a:rPr lang="en-US" sz="2100" dirty="0">
                <a:solidFill>
                  <a:srgbClr val="3888B0"/>
                </a:solidFill>
              </a:rPr>
              <a:t>Define: </a:t>
            </a:r>
            <a:r>
              <a:rPr lang="en-US" sz="2100" dirty="0" err="1">
                <a:solidFill>
                  <a:srgbClr val="3888B0"/>
                </a:solidFill>
              </a:rPr>
              <a:t>Paraklete</a:t>
            </a:r>
            <a:endParaRPr lang="en-US" sz="2100" dirty="0">
              <a:solidFill>
                <a:srgbClr val="3888B0"/>
              </a:solidFill>
            </a:endParaRPr>
          </a:p>
          <a:p>
            <a:r>
              <a:rPr lang="en-US" sz="2400" dirty="0">
                <a:solidFill>
                  <a:srgbClr val="3888B0"/>
                </a:solidFill>
              </a:rPr>
              <a:t>The Holy Spirit Is In Cooperation With But Distinct From The Father &amp; The Son.</a:t>
            </a:r>
          </a:p>
          <a:p>
            <a:pPr lvl="1"/>
            <a:r>
              <a:rPr lang="en-US" sz="2100" dirty="0">
                <a:solidFill>
                  <a:srgbClr val="3888B0"/>
                </a:solidFill>
              </a:rPr>
              <a:t>Tri-Unity</a:t>
            </a:r>
          </a:p>
          <a:p>
            <a:r>
              <a:rPr lang="en-US" sz="2400" dirty="0">
                <a:solidFill>
                  <a:srgbClr val="3888B0"/>
                </a:solidFill>
              </a:rPr>
              <a:t>The Holy Spirit Is A Personal Being,</a:t>
            </a:r>
            <a:br>
              <a:rPr lang="en-US" sz="2400" dirty="0">
                <a:solidFill>
                  <a:srgbClr val="3888B0"/>
                </a:solidFill>
              </a:rPr>
            </a:br>
            <a:r>
              <a:rPr lang="en-US" sz="2400" dirty="0">
                <a:solidFill>
                  <a:srgbClr val="3888B0"/>
                </a:solidFill>
              </a:rPr>
              <a:t> Not An Impersonal Force.</a:t>
            </a:r>
          </a:p>
          <a:p>
            <a:pPr lvl="1"/>
            <a:r>
              <a:rPr lang="en-US" sz="2100" dirty="0">
                <a:solidFill>
                  <a:srgbClr val="3888B0"/>
                </a:solidFill>
              </a:rPr>
              <a:t>“He” “Helper”</a:t>
            </a:r>
          </a:p>
          <a:p>
            <a:r>
              <a:rPr lang="en-US" sz="2400" dirty="0">
                <a:solidFill>
                  <a:srgbClr val="3888B0"/>
                </a:solidFill>
              </a:rPr>
              <a:t>The Holy Spirit Taught “All Things” To The Apostles.</a:t>
            </a:r>
          </a:p>
          <a:p>
            <a:r>
              <a:rPr lang="en-US" sz="2400" dirty="0">
                <a:solidFill>
                  <a:srgbClr val="3888B0"/>
                </a:solidFill>
              </a:rPr>
              <a:t>The Holy Spirit Assisted The Apostle’s Recall</a:t>
            </a:r>
            <a:br>
              <a:rPr lang="en-US" sz="2400" dirty="0">
                <a:solidFill>
                  <a:srgbClr val="3888B0"/>
                </a:solidFill>
              </a:rPr>
            </a:br>
            <a:r>
              <a:rPr lang="en-US" sz="2400" dirty="0">
                <a:solidFill>
                  <a:srgbClr val="3888B0"/>
                </a:solidFill>
              </a:rPr>
              <a:t> of Jesus’ Commandments.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54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know there are some really cool questions about vs 28 and we will just have to cover those another time.</a:t>
            </a:r>
          </a:p>
          <a:p>
            <a:endParaRPr lang="en-US" dirty="0"/>
          </a:p>
          <a:p>
            <a:r>
              <a:rPr lang="en-US" dirty="0"/>
              <a:t>Vs. 30 – Confidence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Next Is BETTER.</a:t>
            </a:r>
          </a:p>
          <a:p>
            <a:r>
              <a:rPr lang="en-US" dirty="0"/>
              <a:t>What’s Next Is Not A Surprise.</a:t>
            </a:r>
          </a:p>
          <a:p>
            <a:r>
              <a:rPr lang="en-US" dirty="0"/>
              <a:t>What’s Next Is Only The Beginning!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Jesus’ answers elevate their thinking.  He helped them see what they actually needed, and reminded them that HE was in control.</a:t>
            </a:r>
          </a:p>
          <a:p>
            <a:endParaRPr lang="en-US" dirty="0"/>
          </a:p>
          <a:p>
            <a:r>
              <a:rPr lang="en-US" dirty="0"/>
              <a:t>Today – as you hear the words of Jesus – do you realize what you ACTUALLY NEED IS HIM?</a:t>
            </a:r>
          </a:p>
          <a:p>
            <a:endParaRPr lang="en-US" dirty="0"/>
          </a:p>
          <a:p>
            <a:r>
              <a:rPr lang="en-US" dirty="0"/>
              <a:t>What you actually need is a Savior – to show you the way to Heaven.</a:t>
            </a:r>
          </a:p>
          <a:p>
            <a:r>
              <a:rPr lang="en-US" dirty="0"/>
              <a:t>What you actually need is a Savior – to give you the truth.</a:t>
            </a:r>
          </a:p>
          <a:p>
            <a:r>
              <a:rPr lang="en-US" dirty="0"/>
              <a:t>What you actually need is a Savior – to conquer death and pay for your sins.</a:t>
            </a:r>
          </a:p>
          <a:p>
            <a:endParaRPr lang="en-US" dirty="0"/>
          </a:p>
          <a:p>
            <a:r>
              <a:rPr lang="en-US" dirty="0"/>
              <a:t>So that instead of being Lost and Dead – you can be ALIVE IN CHRIST.</a:t>
            </a:r>
          </a:p>
          <a:p>
            <a:endParaRPr lang="en-US" dirty="0"/>
          </a:p>
          <a:p>
            <a:r>
              <a:rPr lang="en-US" dirty="0"/>
              <a:t>THERE IS NO OTHER WAY to HEAVEN than in JESUS CHRIST.  Come and put Jesus on in Baptism this morning, as we stand and 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E806-AC23-7D4A-BC9A-BB317332F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1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96E78-9B6D-9E4A-8CBC-5716470DC5BE}" type="datetimeFigureOut">
              <a:rPr lang="en-US" smtClean="0"/>
              <a:t>7/7/23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EA20-1F19-2848-9728-FD5C49CD8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1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29A0-8508-01F3-F6BD-452794A26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Next – John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9B9E2-928C-F73A-AAFD-295549A17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itle: What's Next, John 14:1-31. A body of water with a rock in the middle.">
            <a:extLst>
              <a:ext uri="{FF2B5EF4-FFF2-40B4-BE49-F238E27FC236}">
                <a16:creationId xmlns:a16="http://schemas.microsoft.com/office/drawing/2014/main" id="{9C827A55-C56B-D2A9-9E30-8E497521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77220F-2CEF-83ED-80C7-4C2EC7C5FC01}"/>
              </a:ext>
            </a:extLst>
          </p:cNvPr>
          <p:cNvSpPr/>
          <p:nvPr/>
        </p:nvSpPr>
        <p:spPr>
          <a:xfrm>
            <a:off x="0" y="1"/>
            <a:ext cx="9144000" cy="5715000"/>
          </a:xfrm>
          <a:prstGeom prst="rect">
            <a:avLst/>
          </a:prstGeom>
          <a:solidFill>
            <a:srgbClr val="0092C2">
              <a:alpha val="646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E3255-45E4-C8F3-A033-7BFEE39524B2}"/>
              </a:ext>
            </a:extLst>
          </p:cNvPr>
          <p:cNvSpPr txBox="1"/>
          <p:nvPr/>
        </p:nvSpPr>
        <p:spPr>
          <a:xfrm>
            <a:off x="809897" y="744584"/>
            <a:ext cx="7419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“Peace I leave with you; My peace I give to you; not as the world gives do I give to you.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Do not let your heart be troubled, nor let it be fearful.”</a:t>
            </a:r>
          </a:p>
          <a:p>
            <a:pPr algn="ctr"/>
            <a:endParaRPr lang="en-US" sz="36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4795D55-DE3C-3054-AA68-D2B87CDD677E}"/>
              </a:ext>
            </a:extLst>
          </p:cNvPr>
          <p:cNvSpPr/>
          <p:nvPr/>
        </p:nvSpPr>
        <p:spPr>
          <a:xfrm>
            <a:off x="897173" y="3154669"/>
            <a:ext cx="7245150" cy="574769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Father Is Greater (vs 28)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E5940A-1AAB-439B-7831-DD498CAE8A74}"/>
              </a:ext>
            </a:extLst>
          </p:cNvPr>
          <p:cNvSpPr/>
          <p:nvPr/>
        </p:nvSpPr>
        <p:spPr>
          <a:xfrm>
            <a:off x="877579" y="3878329"/>
            <a:ext cx="7245150" cy="574769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What’s Next Is Not A Surprise (vs 29)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86FFA6E-780D-040B-DA87-1F325F1DAD39}"/>
              </a:ext>
            </a:extLst>
          </p:cNvPr>
          <p:cNvSpPr/>
          <p:nvPr/>
        </p:nvSpPr>
        <p:spPr>
          <a:xfrm>
            <a:off x="897173" y="4642517"/>
            <a:ext cx="7225556" cy="574769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Enemy Is Powerless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Over Me (vs 30-31)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29A0-8508-01F3-F6BD-452794A26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Next – John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9B9E2-928C-F73A-AAFD-295549A17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tle: What's Next, John 14:1-31. A body of water with a rock in the middle.">
            <a:extLst>
              <a:ext uri="{FF2B5EF4-FFF2-40B4-BE49-F238E27FC236}">
                <a16:creationId xmlns:a16="http://schemas.microsoft.com/office/drawing/2014/main" id="{4178011C-3063-1370-CA78-06589297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3BD7E2-1DF8-CC26-AC6B-492C4EA0F749}"/>
              </a:ext>
            </a:extLst>
          </p:cNvPr>
          <p:cNvSpPr/>
          <p:nvPr/>
        </p:nvSpPr>
        <p:spPr>
          <a:xfrm>
            <a:off x="320857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Comfort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3A3E51-8238-95C6-8DF1-BBF711F43B15}"/>
              </a:ext>
            </a:extLst>
          </p:cNvPr>
          <p:cNvSpPr/>
          <p:nvPr/>
        </p:nvSpPr>
        <p:spPr>
          <a:xfrm>
            <a:off x="1143816" y="1558036"/>
            <a:ext cx="6856367" cy="698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60000"/>
                </a:srgbClr>
              </a:gs>
              <a:gs pos="48000">
                <a:srgbClr val="7CC3E9">
                  <a:alpha val="65000"/>
                </a:srgbClr>
              </a:gs>
              <a:gs pos="100000">
                <a:srgbClr val="00A3C1">
                  <a:alpha val="60000"/>
                </a:srgbClr>
              </a:gs>
            </a:gsLst>
            <a:lin ang="0" scaled="1"/>
          </a:gra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 CHAPTER FULL OF…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270253-6E29-0184-3ED4-909FF3E3A0FC}"/>
              </a:ext>
            </a:extLst>
          </p:cNvPr>
          <p:cNvSpPr/>
          <p:nvPr/>
        </p:nvSpPr>
        <p:spPr>
          <a:xfrm>
            <a:off x="3210604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Questions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842799-AAD0-B16F-7AFE-FDF398057DA3}"/>
              </a:ext>
            </a:extLst>
          </p:cNvPr>
          <p:cNvSpPr/>
          <p:nvPr/>
        </p:nvSpPr>
        <p:spPr>
          <a:xfrm>
            <a:off x="6100351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Doctrine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8431656-D33E-1D73-4DBE-0CFFA456C03C}"/>
              </a:ext>
            </a:extLst>
          </p:cNvPr>
          <p:cNvSpPr/>
          <p:nvPr/>
        </p:nvSpPr>
        <p:spPr>
          <a:xfrm>
            <a:off x="1502229" y="3393077"/>
            <a:ext cx="2902813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Relationships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C01D9-588F-42CC-D50F-6CC07EA9000F}"/>
              </a:ext>
            </a:extLst>
          </p:cNvPr>
          <p:cNvSpPr/>
          <p:nvPr/>
        </p:nvSpPr>
        <p:spPr>
          <a:xfrm>
            <a:off x="4738956" y="3393077"/>
            <a:ext cx="2902812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Theology</a:t>
            </a:r>
          </a:p>
        </p:txBody>
      </p:sp>
    </p:spTree>
    <p:extLst>
      <p:ext uri="{BB962C8B-B14F-4D97-AF65-F5344CB8AC3E}">
        <p14:creationId xmlns:p14="http://schemas.microsoft.com/office/powerpoint/2010/main" val="23272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3BD7E2-1DF8-CC26-AC6B-492C4EA0F749}"/>
              </a:ext>
            </a:extLst>
          </p:cNvPr>
          <p:cNvSpPr/>
          <p:nvPr/>
        </p:nvSpPr>
        <p:spPr>
          <a:xfrm>
            <a:off x="320857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Comfort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73A3E51-8238-95C6-8DF1-BBF711F43B15}"/>
              </a:ext>
            </a:extLst>
          </p:cNvPr>
          <p:cNvSpPr/>
          <p:nvPr/>
        </p:nvSpPr>
        <p:spPr>
          <a:xfrm>
            <a:off x="1143816" y="1558036"/>
            <a:ext cx="6856367" cy="698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60000"/>
                </a:srgbClr>
              </a:gs>
              <a:gs pos="48000">
                <a:srgbClr val="7CC3E9">
                  <a:alpha val="65000"/>
                </a:srgbClr>
              </a:gs>
              <a:gs pos="100000">
                <a:srgbClr val="00A3C1">
                  <a:alpha val="60000"/>
                </a:srgbClr>
              </a:gs>
            </a:gsLst>
            <a:lin ang="0" scaled="1"/>
          </a:gra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 CHAPTER FULL OF…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270253-6E29-0184-3ED4-909FF3E3A0FC}"/>
              </a:ext>
            </a:extLst>
          </p:cNvPr>
          <p:cNvSpPr/>
          <p:nvPr/>
        </p:nvSpPr>
        <p:spPr>
          <a:xfrm>
            <a:off x="3210604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Questions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842799-AAD0-B16F-7AFE-FDF398057DA3}"/>
              </a:ext>
            </a:extLst>
          </p:cNvPr>
          <p:cNvSpPr/>
          <p:nvPr/>
        </p:nvSpPr>
        <p:spPr>
          <a:xfrm>
            <a:off x="6100351" y="2508214"/>
            <a:ext cx="2722790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Doctrine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8431656-D33E-1D73-4DBE-0CFFA456C03C}"/>
              </a:ext>
            </a:extLst>
          </p:cNvPr>
          <p:cNvSpPr/>
          <p:nvPr/>
        </p:nvSpPr>
        <p:spPr>
          <a:xfrm>
            <a:off x="1502229" y="3393077"/>
            <a:ext cx="2902813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Relationships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50C01D9-588F-42CC-D50F-6CC07EA9000F}"/>
              </a:ext>
            </a:extLst>
          </p:cNvPr>
          <p:cNvSpPr/>
          <p:nvPr/>
        </p:nvSpPr>
        <p:spPr>
          <a:xfrm>
            <a:off x="4738956" y="3393077"/>
            <a:ext cx="2902812" cy="698572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Theology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4AEF880-BB62-9C88-ACC9-28C7244E7802}"/>
              </a:ext>
            </a:extLst>
          </p:cNvPr>
          <p:cNvSpPr/>
          <p:nvPr/>
        </p:nvSpPr>
        <p:spPr>
          <a:xfrm>
            <a:off x="3210604" y="2509919"/>
            <a:ext cx="2722790" cy="6985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80000"/>
                </a:srgbClr>
              </a:gs>
              <a:gs pos="48000">
                <a:srgbClr val="7CC3E9">
                  <a:alpha val="90000"/>
                </a:srgbClr>
              </a:gs>
              <a:gs pos="100000">
                <a:srgbClr val="00A3C1">
                  <a:alpha val="80000"/>
                </a:srgbClr>
              </a:gs>
            </a:gsLst>
            <a:lin ang="0" scaled="1"/>
          </a:gradFill>
          <a:ln w="222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32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E1BD41-F8D2-0B11-F9E2-18DB568E4D9C}"/>
              </a:ext>
            </a:extLst>
          </p:cNvPr>
          <p:cNvSpPr/>
          <p:nvPr/>
        </p:nvSpPr>
        <p:spPr>
          <a:xfrm>
            <a:off x="0" y="1"/>
            <a:ext cx="9144000" cy="5715000"/>
          </a:xfrm>
          <a:prstGeom prst="rect">
            <a:avLst/>
          </a:prstGeom>
          <a:solidFill>
            <a:srgbClr val="0092C2">
              <a:alpha val="646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0DBF4-3BE0-E3FD-E840-44EFACC9CEE5}"/>
              </a:ext>
            </a:extLst>
          </p:cNvPr>
          <p:cNvSpPr txBox="1"/>
          <p:nvPr/>
        </p:nvSpPr>
        <p:spPr>
          <a:xfrm>
            <a:off x="574765" y="378823"/>
            <a:ext cx="8229600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600" b="1" i="1" dirty="0">
                <a:solidFill>
                  <a:schemeClr val="bg1"/>
                </a:solidFill>
                <a:latin typeface="Calibri Light" panose="020F0302020204030204"/>
              </a:rPr>
              <a:t>“</a:t>
            </a:r>
            <a:r>
              <a:rPr lang="en-US" sz="2600" b="1" i="1" dirty="0">
                <a:solidFill>
                  <a:schemeClr val="bg1"/>
                </a:solidFill>
              </a:rPr>
              <a:t>Do not let your heart be troubled</a:t>
            </a:r>
            <a:r>
              <a:rPr lang="en-US" sz="2600" b="1" i="1" dirty="0">
                <a:solidFill>
                  <a:schemeClr val="bg1"/>
                </a:solidFill>
                <a:latin typeface="Calibri Light" panose="020F0302020204030204"/>
              </a:rPr>
              <a:t>; believe in God, believe also in Me. </a:t>
            </a:r>
            <a:r>
              <a:rPr lang="en-US" sz="2600" b="1" i="1" baseline="30000" dirty="0">
                <a:solidFill>
                  <a:schemeClr val="bg1"/>
                </a:solidFill>
                <a:latin typeface="Calibri Light" panose="020F0302020204030204"/>
              </a:rPr>
              <a:t>2</a:t>
            </a:r>
            <a:r>
              <a:rPr lang="en-US" sz="2600" b="1" i="1" dirty="0">
                <a:solidFill>
                  <a:schemeClr val="bg1"/>
                </a:solidFill>
                <a:latin typeface="Calibri Light" panose="020F0302020204030204"/>
              </a:rPr>
              <a:t> In My Father’s house are many dwelling places; if it were not so, I would have told you; for I go to prepare a place for you. </a:t>
            </a:r>
          </a:p>
          <a:p>
            <a:pPr lvl="0">
              <a:defRPr/>
            </a:pPr>
            <a:endParaRPr lang="en-US" sz="2600" b="1" i="1" baseline="30000" dirty="0">
              <a:solidFill>
                <a:schemeClr val="bg1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600" b="1" i="1" baseline="30000" dirty="0">
                <a:solidFill>
                  <a:schemeClr val="bg1"/>
                </a:solidFill>
                <a:latin typeface="Calibri Light" panose="020F0302020204030204"/>
              </a:rPr>
              <a:t>3</a:t>
            </a:r>
            <a:r>
              <a:rPr lang="en-US" sz="2600" b="1" i="1" dirty="0">
                <a:solidFill>
                  <a:schemeClr val="bg1"/>
                </a:solidFill>
                <a:latin typeface="Calibri Light" panose="020F0302020204030204"/>
              </a:rPr>
              <a:t> If I go and prepare a place for you, I will come again and receive you to Myself, that where I am, there you may be also. </a:t>
            </a:r>
            <a:r>
              <a:rPr lang="en-US" sz="2600" b="1" i="1" baseline="30000" dirty="0">
                <a:solidFill>
                  <a:schemeClr val="bg1"/>
                </a:solidFill>
                <a:latin typeface="Calibri Light" panose="020F0302020204030204"/>
              </a:rPr>
              <a:t>4</a:t>
            </a:r>
            <a:r>
              <a:rPr lang="en-US" sz="2600" b="1" i="1" dirty="0">
                <a:solidFill>
                  <a:schemeClr val="bg1"/>
                </a:solidFill>
                <a:latin typeface="Calibri Light" panose="020F0302020204030204"/>
              </a:rPr>
              <a:t> And you know the way where I am going.” </a:t>
            </a:r>
          </a:p>
          <a:p>
            <a:pPr lvl="0">
              <a:defRPr/>
            </a:pPr>
            <a:endParaRPr lang="en-US" sz="2600" b="1" i="1" baseline="30000" dirty="0">
              <a:solidFill>
                <a:schemeClr val="bg1"/>
              </a:solidFill>
              <a:latin typeface="Calibri Light" panose="020F0302020204030204"/>
            </a:endParaRPr>
          </a:p>
          <a:p>
            <a:pPr lvl="0">
              <a:defRPr/>
            </a:pPr>
            <a:r>
              <a:rPr lang="en-US" sz="2600" b="1" i="1" baseline="30000" dirty="0">
                <a:solidFill>
                  <a:schemeClr val="bg1"/>
                </a:solidFill>
                <a:latin typeface="Calibri Light" panose="020F0302020204030204"/>
              </a:rPr>
              <a:t>5</a:t>
            </a:r>
            <a:r>
              <a:rPr lang="en-US" sz="2600" b="1" i="1" dirty="0">
                <a:solidFill>
                  <a:schemeClr val="bg1"/>
                </a:solidFill>
                <a:latin typeface="Calibri Light" panose="020F0302020204030204"/>
              </a:rPr>
              <a:t> Thomas said to Him, </a:t>
            </a:r>
            <a:r>
              <a:rPr lang="en-US" sz="2600" i="1" dirty="0">
                <a:solidFill>
                  <a:schemeClr val="bg1"/>
                </a:solidFill>
              </a:rPr>
              <a:t>“Lord, we do not know where You are going, </a:t>
            </a:r>
            <a:r>
              <a:rPr lang="en-US" sz="2600" i="1" u="sng" dirty="0">
                <a:solidFill>
                  <a:schemeClr val="bg1"/>
                </a:solidFill>
              </a:rPr>
              <a:t>how do we know the way?</a:t>
            </a:r>
            <a:r>
              <a:rPr lang="en-US" sz="2600" i="1" dirty="0">
                <a:solidFill>
                  <a:schemeClr val="bg1"/>
                </a:solidFill>
              </a:rPr>
              <a:t>” </a:t>
            </a:r>
            <a:r>
              <a:rPr lang="en-US" sz="2600" b="1" i="1" baseline="30000" dirty="0">
                <a:solidFill>
                  <a:schemeClr val="bg1"/>
                </a:solidFill>
                <a:latin typeface="Calibri Light" panose="020F0302020204030204"/>
              </a:rPr>
              <a:t>6</a:t>
            </a:r>
            <a:r>
              <a:rPr lang="en-US" sz="2600" b="1" i="1" dirty="0">
                <a:solidFill>
                  <a:schemeClr val="bg1"/>
                </a:solidFill>
                <a:latin typeface="Calibri Light" panose="020F0302020204030204"/>
              </a:rPr>
              <a:t> Jesus said to him, </a:t>
            </a:r>
            <a:r>
              <a:rPr lang="en-US" sz="2600" b="1" i="1" dirty="0">
                <a:solidFill>
                  <a:schemeClr val="bg1"/>
                </a:solidFill>
              </a:rPr>
              <a:t>“I am the way, and the truth, and the life; no one comes to the Father but through Me.”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30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51C6E9-12FD-B382-C1FE-D54C51E20C9C}"/>
              </a:ext>
            </a:extLst>
          </p:cNvPr>
          <p:cNvSpPr/>
          <p:nvPr/>
        </p:nvSpPr>
        <p:spPr>
          <a:xfrm>
            <a:off x="404948" y="-1005831"/>
            <a:ext cx="8334103" cy="833410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0D5DF4-A656-4058-5AF0-2343434F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995"/>
            <a:ext cx="9117875" cy="187722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3888B0"/>
                </a:solidFill>
              </a:rPr>
              <a:t>You Think You Need Procedures, </a:t>
            </a:r>
            <a:br>
              <a:rPr lang="en-US" sz="4000" b="1" i="1" dirty="0">
                <a:solidFill>
                  <a:srgbClr val="3888B0"/>
                </a:solidFill>
              </a:rPr>
            </a:br>
            <a:r>
              <a:rPr lang="en-US" sz="4400" b="1" i="1" dirty="0">
                <a:solidFill>
                  <a:srgbClr val="3888B0"/>
                </a:solidFill>
              </a:rPr>
              <a:t>But You Actually Need A Person.</a:t>
            </a:r>
            <a:endParaRPr lang="en-US" sz="3600" b="1" dirty="0">
              <a:solidFill>
                <a:srgbClr val="3888B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D59C43-70F7-E3FE-80E1-390A3C8E4761}"/>
              </a:ext>
            </a:extLst>
          </p:cNvPr>
          <p:cNvSpPr/>
          <p:nvPr/>
        </p:nvSpPr>
        <p:spPr>
          <a:xfrm>
            <a:off x="1670615" y="4580005"/>
            <a:ext cx="58027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Jesus Is The One &amp; Only Way. (vs 6)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76938A7-16BC-D4FA-15E4-AB355C48B9ED}"/>
              </a:ext>
            </a:extLst>
          </p:cNvPr>
          <p:cNvSpPr/>
          <p:nvPr/>
        </p:nvSpPr>
        <p:spPr>
          <a:xfrm>
            <a:off x="1130753" y="602959"/>
            <a:ext cx="6856367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Thomas said,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“How do we know the way?”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AC0835-29AD-9701-8130-20B9698C3D89}"/>
              </a:ext>
            </a:extLst>
          </p:cNvPr>
          <p:cNvSpPr/>
          <p:nvPr/>
        </p:nvSpPr>
        <p:spPr>
          <a:xfrm>
            <a:off x="1143816" y="3898969"/>
            <a:ext cx="68563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Jesus Will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Return To Bring Us Home. (vs 3)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1191833-86E0-F8CB-7393-2A277DEA168C}"/>
              </a:ext>
            </a:extLst>
          </p:cNvPr>
          <p:cNvSpPr/>
          <p:nvPr/>
        </p:nvSpPr>
        <p:spPr>
          <a:xfrm>
            <a:off x="1143816" y="3217933"/>
            <a:ext cx="68563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Jesus Will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Prepare A Place For Us. (vs 2)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51C6E9-12FD-B382-C1FE-D54C51E20C9C}"/>
              </a:ext>
            </a:extLst>
          </p:cNvPr>
          <p:cNvSpPr/>
          <p:nvPr/>
        </p:nvSpPr>
        <p:spPr>
          <a:xfrm>
            <a:off x="404948" y="-1005831"/>
            <a:ext cx="8334103" cy="833410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0D5DF4-A656-4058-5AF0-2343434F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995"/>
            <a:ext cx="9117875" cy="187722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3888B0"/>
                </a:solidFill>
              </a:rPr>
              <a:t>You Think You Need To See More,</a:t>
            </a:r>
            <a:br>
              <a:rPr lang="en-US" sz="4000" b="1" i="1" dirty="0">
                <a:solidFill>
                  <a:srgbClr val="3888B0"/>
                </a:solidFill>
              </a:rPr>
            </a:br>
            <a:r>
              <a:rPr lang="en-US" sz="4400" b="1" i="1" dirty="0">
                <a:solidFill>
                  <a:srgbClr val="3888B0"/>
                </a:solidFill>
              </a:rPr>
              <a:t>But You Actually Need To See “Me.”</a:t>
            </a:r>
            <a:endParaRPr lang="en-US" sz="3600" b="1" dirty="0">
              <a:solidFill>
                <a:srgbClr val="3888B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D59C43-70F7-E3FE-80E1-390A3C8E4761}"/>
              </a:ext>
            </a:extLst>
          </p:cNvPr>
          <p:cNvSpPr/>
          <p:nvPr/>
        </p:nvSpPr>
        <p:spPr>
          <a:xfrm>
            <a:off x="1670615" y="4580005"/>
            <a:ext cx="58027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My Works of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The Father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(vs 11)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76938A7-16BC-D4FA-15E4-AB355C48B9ED}"/>
              </a:ext>
            </a:extLst>
          </p:cNvPr>
          <p:cNvSpPr/>
          <p:nvPr/>
        </p:nvSpPr>
        <p:spPr>
          <a:xfrm>
            <a:off x="1130753" y="602959"/>
            <a:ext cx="6856367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Calibri Light" panose="020F0302020204030204"/>
              </a:rPr>
              <a:t>Philip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said,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“Lord, show us the Father…”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AC0835-29AD-9701-8130-20B9698C3D89}"/>
              </a:ext>
            </a:extLst>
          </p:cNvPr>
          <p:cNvSpPr/>
          <p:nvPr/>
        </p:nvSpPr>
        <p:spPr>
          <a:xfrm>
            <a:off x="1143816" y="3898969"/>
            <a:ext cx="68563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My Words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from The Father (vs 10b)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1191833-86E0-F8CB-7393-2A277DEA168C}"/>
              </a:ext>
            </a:extLst>
          </p:cNvPr>
          <p:cNvSpPr/>
          <p:nvPr/>
        </p:nvSpPr>
        <p:spPr>
          <a:xfrm>
            <a:off x="1143816" y="3217933"/>
            <a:ext cx="6856367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My Relationship with The Father (vs 10a)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7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 animBg="1"/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51C6E9-12FD-B382-C1FE-D54C51E20C9C}"/>
              </a:ext>
            </a:extLst>
          </p:cNvPr>
          <p:cNvSpPr/>
          <p:nvPr/>
        </p:nvSpPr>
        <p:spPr>
          <a:xfrm>
            <a:off x="404948" y="-1005831"/>
            <a:ext cx="8334103" cy="833410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0D5DF4-A656-4058-5AF0-2343434F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995"/>
            <a:ext cx="9117875" cy="187722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3888B0"/>
                </a:solidFill>
              </a:rPr>
              <a:t>You Think You Need To See More,</a:t>
            </a:r>
            <a:br>
              <a:rPr lang="en-US" sz="4000" b="1" i="1" dirty="0">
                <a:solidFill>
                  <a:srgbClr val="3888B0"/>
                </a:solidFill>
              </a:rPr>
            </a:br>
            <a:r>
              <a:rPr lang="en-US" sz="4400" b="1" i="1" dirty="0">
                <a:solidFill>
                  <a:srgbClr val="3888B0"/>
                </a:solidFill>
              </a:rPr>
              <a:t>But You Actually Need To See “Me.”</a:t>
            </a:r>
            <a:endParaRPr lang="en-US" sz="3600" b="1" dirty="0">
              <a:solidFill>
                <a:srgbClr val="3888B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76938A7-16BC-D4FA-15E4-AB355C48B9ED}"/>
              </a:ext>
            </a:extLst>
          </p:cNvPr>
          <p:cNvSpPr/>
          <p:nvPr/>
        </p:nvSpPr>
        <p:spPr>
          <a:xfrm>
            <a:off x="1130753" y="602959"/>
            <a:ext cx="6856367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>
                <a:solidFill>
                  <a:prstClr val="white"/>
                </a:solidFill>
                <a:latin typeface="Calibri Light" panose="020F0302020204030204"/>
              </a:rPr>
              <a:t>Philip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said,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“Lord, show us the Father…”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AC0835-29AD-9701-8130-20B9698C3D89}"/>
              </a:ext>
            </a:extLst>
          </p:cNvPr>
          <p:cNvSpPr/>
          <p:nvPr/>
        </p:nvSpPr>
        <p:spPr>
          <a:xfrm>
            <a:off x="540313" y="3491428"/>
            <a:ext cx="3793944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 Greater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Works (vs 12)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1191833-86E0-F8CB-7393-2A277DEA168C}"/>
              </a:ext>
            </a:extLst>
          </p:cNvPr>
          <p:cNvSpPr/>
          <p:nvPr/>
        </p:nvSpPr>
        <p:spPr>
          <a:xfrm>
            <a:off x="928522" y="2814842"/>
            <a:ext cx="7286952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Those Who </a:t>
            </a:r>
            <a:r>
              <a:rPr lang="en-US" sz="3000" b="1" i="1" dirty="0">
                <a:solidFill>
                  <a:srgbClr val="00A3C1"/>
                </a:solidFill>
              </a:rPr>
              <a:t>Believe</a:t>
            </a: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 In Me Will…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F4CBC6-46F8-CC98-A65B-5FF5E8E7A1C8}"/>
              </a:ext>
            </a:extLst>
          </p:cNvPr>
          <p:cNvSpPr/>
          <p:nvPr/>
        </p:nvSpPr>
        <p:spPr>
          <a:xfrm>
            <a:off x="4421529" y="3501661"/>
            <a:ext cx="4182157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Prayers Answered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(vs 13-14)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1D4D92-C608-8591-7FFB-F22CE14F2A46}"/>
              </a:ext>
            </a:extLst>
          </p:cNvPr>
          <p:cNvSpPr/>
          <p:nvPr/>
        </p:nvSpPr>
        <p:spPr>
          <a:xfrm>
            <a:off x="928522" y="4212372"/>
            <a:ext cx="3405735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Love &amp; Obey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(vs 15)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827A79-D99E-F137-E4BD-536513A2E310}"/>
              </a:ext>
            </a:extLst>
          </p:cNvPr>
          <p:cNvSpPr/>
          <p:nvPr/>
        </p:nvSpPr>
        <p:spPr>
          <a:xfrm>
            <a:off x="4421529" y="4214374"/>
            <a:ext cx="3793945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Receive The Spirit (vs 16-17)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558AF3-4AC9-0FD9-B4D4-F91EAD4E06EB}"/>
              </a:ext>
            </a:extLst>
          </p:cNvPr>
          <p:cNvSpPr/>
          <p:nvPr/>
        </p:nvSpPr>
        <p:spPr>
          <a:xfrm>
            <a:off x="1643886" y="4957362"/>
            <a:ext cx="5856223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u="sng" dirty="0">
                <a:solidFill>
                  <a:schemeClr val="bg1"/>
                </a:solidFill>
                <a:latin typeface="Calibri Light" panose="020F0302020204030204"/>
              </a:rPr>
              <a:t>See</a:t>
            </a: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 The One The World Rejects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(vs 18-21)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51C6E9-12FD-B382-C1FE-D54C51E20C9C}"/>
              </a:ext>
            </a:extLst>
          </p:cNvPr>
          <p:cNvSpPr/>
          <p:nvPr/>
        </p:nvSpPr>
        <p:spPr>
          <a:xfrm>
            <a:off x="404948" y="-1005831"/>
            <a:ext cx="8334103" cy="833410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0D5DF4-A656-4058-5AF0-2343434F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995"/>
            <a:ext cx="9117875" cy="187722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rgbClr val="3888B0"/>
                </a:solidFill>
              </a:rPr>
              <a:t>You Think The World Needs My Presence, </a:t>
            </a:r>
            <a:br>
              <a:rPr lang="en-US" sz="3600" b="1" i="1" dirty="0">
                <a:solidFill>
                  <a:srgbClr val="3888B0"/>
                </a:solidFill>
              </a:rPr>
            </a:br>
            <a:r>
              <a:rPr lang="en-US" sz="3600" b="1" i="1" dirty="0">
                <a:solidFill>
                  <a:srgbClr val="3888B0"/>
                </a:solidFill>
              </a:rPr>
              <a:t>But The World Actually Needs My Message.</a:t>
            </a:r>
            <a:endParaRPr lang="en-US" sz="3200" b="1" dirty="0">
              <a:solidFill>
                <a:srgbClr val="3888B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D59C43-70F7-E3FE-80E1-390A3C8E4761}"/>
              </a:ext>
            </a:extLst>
          </p:cNvPr>
          <p:cNvSpPr/>
          <p:nvPr/>
        </p:nvSpPr>
        <p:spPr>
          <a:xfrm>
            <a:off x="774701" y="4580005"/>
            <a:ext cx="7632700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Holy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Spirit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Will Teach &amp; Remind You. (vs 26)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76938A7-16BC-D4FA-15E4-AB355C48B9ED}"/>
              </a:ext>
            </a:extLst>
          </p:cNvPr>
          <p:cNvSpPr/>
          <p:nvPr/>
        </p:nvSpPr>
        <p:spPr>
          <a:xfrm>
            <a:off x="1130753" y="602959"/>
            <a:ext cx="6856367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Thaddeus said,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“to us and not to the world?”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AC0835-29AD-9701-8130-20B9698C3D89}"/>
              </a:ext>
            </a:extLst>
          </p:cNvPr>
          <p:cNvSpPr/>
          <p:nvPr/>
        </p:nvSpPr>
        <p:spPr>
          <a:xfrm>
            <a:off x="443048" y="3886338"/>
            <a:ext cx="8205652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World Will Hear My Message From You.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(vs 25)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1191833-86E0-F8CB-7393-2A277DEA168C}"/>
              </a:ext>
            </a:extLst>
          </p:cNvPr>
          <p:cNvSpPr/>
          <p:nvPr/>
        </p:nvSpPr>
        <p:spPr>
          <a:xfrm>
            <a:off x="404948" y="3217933"/>
            <a:ext cx="8334102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i="1" dirty="0">
                <a:solidFill>
                  <a:srgbClr val="00A3C1"/>
                </a:solidFill>
                <a:latin typeface="Calibri Light" panose="020F0302020204030204"/>
              </a:rPr>
              <a:t>Anyone Can Belong If They Love &amp; Obey Me. 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(vs 23)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A3C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51C6E9-12FD-B382-C1FE-D54C51E20C9C}"/>
              </a:ext>
            </a:extLst>
          </p:cNvPr>
          <p:cNvSpPr/>
          <p:nvPr/>
        </p:nvSpPr>
        <p:spPr>
          <a:xfrm>
            <a:off x="404948" y="-1005831"/>
            <a:ext cx="8334103" cy="8334103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0D5DF4-A656-4058-5AF0-2343434F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3995"/>
            <a:ext cx="9117875" cy="187722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solidFill>
                  <a:srgbClr val="3888B0"/>
                </a:solidFill>
              </a:rPr>
              <a:t>You Think The World Needs My Presence, </a:t>
            </a:r>
            <a:br>
              <a:rPr lang="en-US" sz="3600" b="1" i="1" dirty="0">
                <a:solidFill>
                  <a:srgbClr val="3888B0"/>
                </a:solidFill>
              </a:rPr>
            </a:br>
            <a:r>
              <a:rPr lang="en-US" sz="3600" b="1" i="1" dirty="0">
                <a:solidFill>
                  <a:srgbClr val="3888B0"/>
                </a:solidFill>
              </a:rPr>
              <a:t>But The World Actually Needs My Message.</a:t>
            </a:r>
            <a:endParaRPr lang="en-US" sz="3200" b="1" dirty="0">
              <a:solidFill>
                <a:srgbClr val="3888B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D59C43-70F7-E3FE-80E1-390A3C8E4761}"/>
              </a:ext>
            </a:extLst>
          </p:cNvPr>
          <p:cNvSpPr/>
          <p:nvPr/>
        </p:nvSpPr>
        <p:spPr>
          <a:xfrm>
            <a:off x="774701" y="2857500"/>
            <a:ext cx="7632700" cy="574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Holy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Spirit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A3C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Will Teach &amp; Remind You. (vs 26)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76938A7-16BC-D4FA-15E4-AB355C48B9ED}"/>
              </a:ext>
            </a:extLst>
          </p:cNvPr>
          <p:cNvSpPr/>
          <p:nvPr/>
        </p:nvSpPr>
        <p:spPr>
          <a:xfrm>
            <a:off x="1130753" y="602959"/>
            <a:ext cx="6856367" cy="5747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A3C1">
                  <a:alpha val="85000"/>
                </a:srgbClr>
              </a:gs>
              <a:gs pos="48000">
                <a:srgbClr val="7CC3E9">
                  <a:alpha val="85000"/>
                </a:srgbClr>
              </a:gs>
              <a:gs pos="100000">
                <a:srgbClr val="00A3C1">
                  <a:alpha val="8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Thaddeus said,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“to us and not to the world?”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AE8BA5-E7AD-7EAE-19EC-D5764855B264}"/>
              </a:ext>
            </a:extLst>
          </p:cNvPr>
          <p:cNvSpPr/>
          <p:nvPr/>
        </p:nvSpPr>
        <p:spPr>
          <a:xfrm>
            <a:off x="540313" y="3491428"/>
            <a:ext cx="2542521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“Another”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(vs 16)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7F83A37-E11C-81A1-2053-93524DE9B18C}"/>
              </a:ext>
            </a:extLst>
          </p:cNvPr>
          <p:cNvSpPr/>
          <p:nvPr/>
        </p:nvSpPr>
        <p:spPr>
          <a:xfrm>
            <a:off x="3244325" y="3501661"/>
            <a:ext cx="2542521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“Helper”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(vs 16)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8CAA83-35A1-51C0-7EDC-48DAE0754EFF}"/>
              </a:ext>
            </a:extLst>
          </p:cNvPr>
          <p:cNvSpPr/>
          <p:nvPr/>
        </p:nvSpPr>
        <p:spPr>
          <a:xfrm>
            <a:off x="928522" y="4212372"/>
            <a:ext cx="3405735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“With You…In You” (17)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8F33F7-FD3F-2641-A6AA-17DC994C1A6E}"/>
              </a:ext>
            </a:extLst>
          </p:cNvPr>
          <p:cNvSpPr/>
          <p:nvPr/>
        </p:nvSpPr>
        <p:spPr>
          <a:xfrm>
            <a:off x="4421529" y="4214374"/>
            <a:ext cx="3793945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“Teach You All Things” (26)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937EB1B-3ADB-4448-E4F4-1D41E1C0A588}"/>
              </a:ext>
            </a:extLst>
          </p:cNvPr>
          <p:cNvSpPr/>
          <p:nvPr/>
        </p:nvSpPr>
        <p:spPr>
          <a:xfrm>
            <a:off x="1643886" y="4957362"/>
            <a:ext cx="5856223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“Bring To Your Remembrance All” (vs 26)</a:t>
            </a:r>
            <a:endParaRPr kumimoji="0" lang="en-US" sz="2400" b="1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2AADDA8-218B-1073-D130-FDCF4ABD8FFF}"/>
              </a:ext>
            </a:extLst>
          </p:cNvPr>
          <p:cNvSpPr/>
          <p:nvPr/>
        </p:nvSpPr>
        <p:spPr>
          <a:xfrm>
            <a:off x="5927872" y="3501661"/>
            <a:ext cx="2610159" cy="57476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A3C1">
                  <a:alpha val="50000"/>
                </a:srgbClr>
              </a:gs>
              <a:gs pos="100000">
                <a:srgbClr val="00A3C1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 Light" panose="020F0302020204030204"/>
              </a:rPr>
              <a:t>“of Truth” (vs 17)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1335</TotalTime>
  <Words>1351</Words>
  <Application>Microsoft Macintosh PowerPoint</Application>
  <PresentationFormat>On-screen Show (16:10)</PresentationFormat>
  <Paragraphs>145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What’s Next – John 14</vt:lpstr>
      <vt:lpstr>PowerPoint Presentation</vt:lpstr>
      <vt:lpstr>PowerPoint Presentation</vt:lpstr>
      <vt:lpstr>PowerPoint Presentation</vt:lpstr>
      <vt:lpstr>You Think You Need Procedures,  But You Actually Need A Person.</vt:lpstr>
      <vt:lpstr>You Think You Need To See More, But You Actually Need To See “Me.”</vt:lpstr>
      <vt:lpstr>You Think You Need To See More, But You Actually Need To See “Me.”</vt:lpstr>
      <vt:lpstr>You Think The World Needs My Presence,  But The World Actually Needs My Message.</vt:lpstr>
      <vt:lpstr>You Think The World Needs My Presence,  But The World Actually Needs My Message.</vt:lpstr>
      <vt:lpstr>PowerPoint Presentation</vt:lpstr>
      <vt:lpstr>What’s Next – John 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Next – John 14</dc:title>
  <dc:creator>Phillip Shumake</dc:creator>
  <cp:lastModifiedBy>Phillip Shumake</cp:lastModifiedBy>
  <cp:revision>63</cp:revision>
  <dcterms:created xsi:type="dcterms:W3CDTF">2023-07-06T15:51:30Z</dcterms:created>
  <dcterms:modified xsi:type="dcterms:W3CDTF">2023-07-07T14:28:19Z</dcterms:modified>
</cp:coreProperties>
</file>