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4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9" cy="3329581"/>
          </a:xfrm>
        </p:spPr>
        <p:txBody>
          <a:bodyPr anchor="b"/>
          <a:lstStyle>
            <a:lvl1pPr>
              <a:defRPr sz="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93A-2307-4FDC-9539-08DC9083DDED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1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6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08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59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3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62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444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1"/>
            <a:ext cx="7999315" cy="2323374"/>
          </a:xfrm>
        </p:spPr>
        <p:txBody>
          <a:bodyPr/>
          <a:lstStyle>
            <a:lvl1pPr>
              <a:defRPr sz="43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1" y="3771175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26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8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62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4"/>
            <a:ext cx="801912" cy="178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98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1" y="2613787"/>
            <a:ext cx="801912" cy="178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98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55855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60" cy="165318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18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1148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10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1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1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1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1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8580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1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09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1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BDA2-EB00-4A4D-86B7-63E286A484E5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731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1EA7-B10E-4739-92FE-8993461CC0B7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79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5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C13F-2D2A-49BA-966D-6530A12E7C15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0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E1C1-C26F-4479-A8BD-144B4C139DA5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5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4"/>
            <a:ext cx="8825657" cy="1915648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18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1148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9E61-C2D6-49AB-83F2-8FC9FEFBDAFD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1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6"/>
            <a:ext cx="4396339" cy="4195763"/>
          </a:xfrm>
        </p:spPr>
        <p:txBody>
          <a:bodyPr>
            <a:normAutofit/>
          </a:bodyPr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E74F-367A-4D3C-8AA7-FA60CCA05EAE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56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1"/>
            <a:ext cx="4396339" cy="3741738"/>
          </a:xfrm>
        </p:spPr>
        <p:txBody>
          <a:bodyPr>
            <a:normAutofit/>
          </a:bodyPr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16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1"/>
            <a:ext cx="4396339" cy="3741738"/>
          </a:xfrm>
        </p:spPr>
        <p:txBody>
          <a:bodyPr>
            <a:normAutofit/>
          </a:bodyPr>
          <a:lstStyle>
            <a:lvl1pPr>
              <a:defRPr sz="1620"/>
            </a:lvl1pPr>
            <a:lvl2pPr>
              <a:defRPr sz="1440"/>
            </a:lvl2pPr>
            <a:lvl3pPr>
              <a:defRPr sz="1260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F9C-6465-4987-8E4E-615CFD4753AA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1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EFD6-3C20-43C6-9E75-1A9D48D9576F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5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3D5A-A484-46EE-9DC8-9A16BFF8327E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1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20"/>
            </a:lvl2pPr>
            <a:lvl3pPr>
              <a:defRPr sz="144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1"/>
            <a:ext cx="3401063" cy="289559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BC8-78D1-4FEB-9D4F-E22E45CC04F7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4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2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210-870C-4A62-9D1B-4B25162550AB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6"/>
            <a:ext cx="4037012" cy="41883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3" y="0"/>
            <a:ext cx="1603387" cy="11414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9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2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9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CABDA2-EB00-4A4D-86B7-63E286A484E5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9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2" y="295730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52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51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11480" rtl="0" eaLnBrk="1" latinLnBrk="0" hangingPunct="1">
        <a:spcBef>
          <a:spcPct val="0"/>
        </a:spcBef>
        <a:buNone/>
        <a:defRPr sz="378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8610" indent="-308610" algn="l" defTabSz="411480" rtl="0" eaLnBrk="1" latinLnBrk="0" hangingPunct="1">
        <a:spcBef>
          <a:spcPts val="9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668656" indent="-257176" algn="l" defTabSz="411480" rtl="0" eaLnBrk="1" latinLnBrk="0" hangingPunct="1">
        <a:spcBef>
          <a:spcPts val="9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2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02870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4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44018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85166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25540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67462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08610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497580" indent="-205740" algn="l" defTabSz="411480" rtl="0" eaLnBrk="1" latinLnBrk="0" hangingPunct="1">
        <a:spcBef>
          <a:spcPts val="9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6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00">
          <p15:clr>
            <a:srgbClr val="F26B43"/>
          </p15:clr>
        </p15:guide>
        <p15:guide id="2" pos="2880">
          <p15:clr>
            <a:srgbClr val="F26B43"/>
          </p15:clr>
        </p15:guide>
        <p15:guide id="3" pos="216">
          <p15:clr>
            <a:srgbClr val="F26B43"/>
          </p15:clr>
        </p15:guide>
        <p15:guide id="4" pos="4986">
          <p15:clr>
            <a:srgbClr val="F26B43"/>
          </p15:clr>
        </p15:guide>
        <p15:guide id="5" orient="horz" pos="2940">
          <p15:clr>
            <a:srgbClr val="F26B43"/>
          </p15:clr>
        </p15:guide>
        <p15:guide id="6" orient="horz" pos="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1AC6C8C1-08E7-4CD6-8C7E-393B1A6CE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341" y="807721"/>
            <a:ext cx="8405483" cy="3329581"/>
          </a:xfrm>
        </p:spPr>
        <p:txBody>
          <a:bodyPr/>
          <a:lstStyle/>
          <a:p>
            <a:pPr algn="ctr"/>
            <a:r>
              <a:rPr lang="en-US" sz="5760" b="1" dirty="0" smtClean="0"/>
              <a:t>¿</a:t>
            </a:r>
            <a:r>
              <a:rPr lang="en-US" sz="5760" b="1" dirty="0" err="1" smtClean="0"/>
              <a:t>Importa</a:t>
            </a:r>
            <a:r>
              <a:rPr lang="en-US" sz="5760" b="1" dirty="0" smtClean="0"/>
              <a:t> </a:t>
            </a:r>
            <a:r>
              <a:rPr lang="en-US" sz="5760" b="1" dirty="0" err="1" smtClean="0"/>
              <a:t>cómo</a:t>
            </a:r>
            <a:r>
              <a:rPr lang="en-US" sz="5760" b="1" dirty="0" smtClean="0"/>
              <a:t> </a:t>
            </a:r>
            <a:r>
              <a:rPr lang="en-US" sz="5760" b="1" dirty="0" err="1" smtClean="0"/>
              <a:t>adoramos</a:t>
            </a:r>
            <a:r>
              <a:rPr lang="en-US" sz="5760" b="1" dirty="0" smtClean="0"/>
              <a:t>?</a:t>
            </a:r>
            <a:endParaRPr lang="en-US" sz="5760" b="1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xmlns="" id="{30100C10-7EB7-42D9-849A-82FC36A02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6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42646B-EB57-4A0D-B2CD-CC341BAD4F33}"/>
              </a:ext>
            </a:extLst>
          </p:cNvPr>
          <p:cNvSpPr txBox="1"/>
          <p:nvPr/>
        </p:nvSpPr>
        <p:spPr>
          <a:xfrm>
            <a:off x="1882906" y="1207008"/>
            <a:ext cx="8266618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defRPr/>
            </a:pPr>
            <a:r>
              <a:rPr lang="en-US" sz="5280" b="1" dirty="0" smtClean="0">
                <a:solidFill>
                  <a:prstClr val="white"/>
                </a:solidFill>
                <a:latin typeface="Century Gothic" panose="020B0502020202020204"/>
              </a:rPr>
              <a:t>¡La </a:t>
            </a:r>
            <a:r>
              <a:rPr lang="en-US" sz="5280" b="1" dirty="0" err="1" smtClean="0">
                <a:solidFill>
                  <a:prstClr val="white"/>
                </a:solidFill>
                <a:latin typeface="Century Gothic" panose="020B0502020202020204"/>
              </a:rPr>
              <a:t>adoración</a:t>
            </a:r>
            <a:r>
              <a:rPr lang="en-US" sz="5280" b="1" dirty="0" smtClean="0">
                <a:solidFill>
                  <a:prstClr val="white"/>
                </a:solidFill>
                <a:latin typeface="Century Gothic" panose="020B0502020202020204"/>
              </a:rPr>
              <a:t> virtual</a:t>
            </a:r>
            <a:endParaRPr lang="en-US" sz="5280" b="1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56D5C88-DE51-41FD-8A87-CBBFC178C79B}"/>
              </a:ext>
            </a:extLst>
          </p:cNvPr>
          <p:cNvSpPr txBox="1"/>
          <p:nvPr/>
        </p:nvSpPr>
        <p:spPr>
          <a:xfrm>
            <a:off x="2120975" y="3234978"/>
            <a:ext cx="8685915" cy="301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n-US" sz="3840" dirty="0" smtClean="0">
                <a:solidFill>
                  <a:prstClr val="white"/>
                </a:solidFill>
                <a:latin typeface="Arial" panose="020B0604020202020204" pitchFamily="34" charset="0"/>
              </a:rPr>
              <a:t>ADJETIVO</a:t>
            </a:r>
            <a:endParaRPr lang="en-US" sz="384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defTabSz="548640">
              <a:defRPr/>
            </a:pPr>
            <a:r>
              <a:rPr lang="en-US" sz="4320" i="1" dirty="0" smtClean="0">
                <a:solidFill>
                  <a:srgbClr val="FFFF00"/>
                </a:solidFill>
                <a:latin typeface="Roboto"/>
              </a:rPr>
              <a:t>“</a:t>
            </a:r>
            <a:r>
              <a:rPr lang="en-US" sz="4320" i="1" dirty="0" err="1" smtClean="0">
                <a:solidFill>
                  <a:srgbClr val="FFFF00"/>
                </a:solidFill>
                <a:latin typeface="Roboto"/>
              </a:rPr>
              <a:t>casi</a:t>
            </a:r>
            <a:r>
              <a:rPr lang="en-US" sz="4320" i="1" dirty="0" smtClean="0">
                <a:solidFill>
                  <a:srgbClr val="FFFF00"/>
                </a:solidFill>
                <a:latin typeface="Roboto"/>
              </a:rPr>
              <a:t> </a:t>
            </a:r>
            <a:r>
              <a:rPr lang="en-US" sz="4320" i="1" dirty="0" smtClean="0">
                <a:solidFill>
                  <a:prstClr val="white"/>
                </a:solidFill>
                <a:latin typeface="Roboto"/>
              </a:rPr>
              <a:t>o </a:t>
            </a:r>
            <a:r>
              <a:rPr lang="en-US" sz="4320" i="1" dirty="0" err="1" smtClean="0">
                <a:solidFill>
                  <a:srgbClr val="FFFF00"/>
                </a:solidFill>
                <a:latin typeface="Roboto"/>
              </a:rPr>
              <a:t>aproximadamente</a:t>
            </a:r>
            <a:r>
              <a:rPr lang="en-US" sz="4320" i="1" dirty="0" smtClean="0">
                <a:solidFill>
                  <a:prstClr val="white"/>
                </a:solidFill>
                <a:latin typeface="Roboto"/>
              </a:rPr>
              <a:t> </a:t>
            </a:r>
            <a:r>
              <a:rPr lang="en-US" sz="4320" i="1" dirty="0" err="1" smtClean="0">
                <a:solidFill>
                  <a:prstClr val="white"/>
                </a:solidFill>
                <a:latin typeface="Roboto"/>
              </a:rPr>
              <a:t>como</a:t>
            </a:r>
            <a:r>
              <a:rPr lang="en-US" sz="4320" i="1" dirty="0" smtClean="0">
                <a:solidFill>
                  <a:prstClr val="white"/>
                </a:solidFill>
                <a:latin typeface="Roboto"/>
              </a:rPr>
              <a:t> lo </a:t>
            </a:r>
            <a:r>
              <a:rPr lang="en-US" sz="4320" i="1" dirty="0" err="1" smtClean="0">
                <a:solidFill>
                  <a:prstClr val="white"/>
                </a:solidFill>
                <a:latin typeface="Roboto"/>
              </a:rPr>
              <a:t>descrito</a:t>
            </a:r>
            <a:r>
              <a:rPr lang="en-US" sz="4320" i="1" dirty="0" smtClean="0">
                <a:solidFill>
                  <a:prstClr val="white"/>
                </a:solidFill>
                <a:latin typeface="Roboto"/>
              </a:rPr>
              <a:t>, </a:t>
            </a:r>
            <a:r>
              <a:rPr lang="en-US" sz="4320" i="1" dirty="0" err="1" smtClean="0">
                <a:solidFill>
                  <a:prstClr val="white"/>
                </a:solidFill>
                <a:latin typeface="Roboto"/>
              </a:rPr>
              <a:t>pero</a:t>
            </a:r>
            <a:r>
              <a:rPr lang="en-US" sz="4320" i="1" dirty="0" smtClean="0">
                <a:solidFill>
                  <a:prstClr val="white"/>
                </a:solidFill>
                <a:latin typeface="Roboto"/>
              </a:rPr>
              <a:t> </a:t>
            </a:r>
            <a:r>
              <a:rPr lang="en-US" sz="4320" i="1" dirty="0" smtClean="0">
                <a:solidFill>
                  <a:srgbClr val="FFFF00"/>
                </a:solidFill>
                <a:latin typeface="Roboto"/>
              </a:rPr>
              <a:t>no </a:t>
            </a:r>
            <a:r>
              <a:rPr lang="en-US" sz="4320" i="1" dirty="0" err="1" smtClean="0">
                <a:solidFill>
                  <a:srgbClr val="FFFF00"/>
                </a:solidFill>
                <a:latin typeface="Roboto"/>
              </a:rPr>
              <a:t>completamente</a:t>
            </a:r>
            <a:r>
              <a:rPr lang="en-US" sz="4320" i="1" dirty="0" smtClean="0">
                <a:solidFill>
                  <a:srgbClr val="FFFF00"/>
                </a:solidFill>
                <a:latin typeface="Roboto"/>
              </a:rPr>
              <a:t> </a:t>
            </a:r>
            <a:r>
              <a:rPr lang="en-US" sz="4320" i="1" dirty="0" err="1" smtClean="0">
                <a:solidFill>
                  <a:prstClr val="white"/>
                </a:solidFill>
                <a:latin typeface="Roboto"/>
              </a:rPr>
              <a:t>ni</a:t>
            </a:r>
            <a:r>
              <a:rPr lang="en-US" sz="4320" i="1" dirty="0" smtClean="0">
                <a:solidFill>
                  <a:prstClr val="white"/>
                </a:solidFill>
                <a:latin typeface="Roboto"/>
              </a:rPr>
              <a:t> </a:t>
            </a:r>
            <a:r>
              <a:rPr lang="en-US" sz="4320" i="1" dirty="0" err="1" smtClean="0">
                <a:solidFill>
                  <a:prstClr val="white"/>
                </a:solidFill>
                <a:latin typeface="Roboto"/>
              </a:rPr>
              <a:t>conforme</a:t>
            </a:r>
            <a:r>
              <a:rPr lang="en-US" sz="4320" i="1" dirty="0" smtClean="0">
                <a:solidFill>
                  <a:prstClr val="white"/>
                </a:solidFill>
                <a:latin typeface="Roboto"/>
              </a:rPr>
              <a:t> a la </a:t>
            </a:r>
            <a:r>
              <a:rPr lang="en-US" sz="4320" i="1" dirty="0" err="1" smtClean="0">
                <a:solidFill>
                  <a:prstClr val="white"/>
                </a:solidFill>
                <a:latin typeface="Roboto"/>
              </a:rPr>
              <a:t>definición</a:t>
            </a:r>
            <a:r>
              <a:rPr lang="en-US" sz="4320" i="1" dirty="0" smtClean="0">
                <a:solidFill>
                  <a:prstClr val="white"/>
                </a:solidFill>
                <a:latin typeface="Roboto"/>
              </a:rPr>
              <a:t> </a:t>
            </a:r>
            <a:r>
              <a:rPr lang="en-US" sz="4320" i="1" dirty="0" err="1" smtClean="0">
                <a:solidFill>
                  <a:prstClr val="white"/>
                </a:solidFill>
                <a:latin typeface="Roboto"/>
              </a:rPr>
              <a:t>estricta</a:t>
            </a:r>
            <a:r>
              <a:rPr lang="en-US" sz="4320" dirty="0" smtClean="0">
                <a:solidFill>
                  <a:prstClr val="white"/>
                </a:solidFill>
                <a:latin typeface="Roboto"/>
              </a:rPr>
              <a:t>.</a:t>
            </a:r>
            <a:endParaRPr lang="en-US" sz="4320" dirty="0">
              <a:solidFill>
                <a:prstClr val="white"/>
              </a:solidFill>
              <a:latin typeface="Roboto"/>
            </a:endParaRPr>
          </a:p>
          <a:p>
            <a:pPr defTabSz="548640">
              <a:defRPr/>
            </a:pPr>
            <a:endParaRPr lang="en-US" sz="216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7413A25-7329-4EF5-A488-6DA26F16AE03}"/>
              </a:ext>
            </a:extLst>
          </p:cNvPr>
          <p:cNvSpPr txBox="1"/>
          <p:nvPr/>
        </p:nvSpPr>
        <p:spPr>
          <a:xfrm>
            <a:off x="1320198" y="2220993"/>
            <a:ext cx="9822153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s-ES" sz="5280" b="1" dirty="0" smtClean="0">
                <a:solidFill>
                  <a:prstClr val="white"/>
                </a:solidFill>
                <a:latin typeface="Century Gothic" panose="020B0502020202020204"/>
              </a:rPr>
              <a:t>no es adoración en absoluto!</a:t>
            </a:r>
            <a:endParaRPr lang="en-US" sz="5280" b="1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5CE9A25-2C11-412D-B9EC-F9A5A48BDB89}"/>
              </a:ext>
            </a:extLst>
          </p:cNvPr>
          <p:cNvCxnSpPr/>
          <p:nvPr/>
        </p:nvCxnSpPr>
        <p:spPr>
          <a:xfrm>
            <a:off x="7480687" y="2061716"/>
            <a:ext cx="1838686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52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161FBBB-3B11-4BB2-B452-E08807DFF562}"/>
              </a:ext>
            </a:extLst>
          </p:cNvPr>
          <p:cNvSpPr txBox="1"/>
          <p:nvPr/>
        </p:nvSpPr>
        <p:spPr>
          <a:xfrm>
            <a:off x="1521529" y="2376405"/>
            <a:ext cx="9148943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defRPr/>
            </a:pPr>
            <a:r>
              <a:rPr lang="es-ES" sz="4320" dirty="0">
                <a:solidFill>
                  <a:prstClr val="white"/>
                </a:solidFill>
                <a:latin typeface="system-ui"/>
              </a:rPr>
              <a:t>Yo me alegré cuando me dijeron: «Vamos a la casa del SEÑOR». </a:t>
            </a:r>
            <a:r>
              <a:rPr lang="en-US" sz="4320" dirty="0" smtClean="0">
                <a:solidFill>
                  <a:prstClr val="white"/>
                </a:solidFill>
                <a:latin typeface="system-ui"/>
              </a:rPr>
              <a:t>(Salmo </a:t>
            </a:r>
            <a:r>
              <a:rPr lang="en-US" sz="4320" dirty="0">
                <a:solidFill>
                  <a:prstClr val="white"/>
                </a:solidFill>
                <a:latin typeface="system-ui"/>
              </a:rPr>
              <a:t>122:1)</a:t>
            </a:r>
            <a:endParaRPr lang="en-US" sz="432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35211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C67B99C-1C22-4BBC-8CDA-27038120ACEA}"/>
              </a:ext>
            </a:extLst>
          </p:cNvPr>
          <p:cNvSpPr txBox="1"/>
          <p:nvPr/>
        </p:nvSpPr>
        <p:spPr>
          <a:xfrm>
            <a:off x="1521528" y="1561487"/>
            <a:ext cx="9267568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n-US" sz="4320" dirty="0" smtClean="0">
                <a:solidFill>
                  <a:prstClr val="white"/>
                </a:solidFill>
                <a:latin typeface="system-ui"/>
              </a:rPr>
              <a:t>“</a:t>
            </a:r>
            <a:r>
              <a:rPr lang="en-US" sz="4320" b="1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sz="4320" b="1" baseline="30000" dirty="0">
                <a:solidFill>
                  <a:prstClr val="white"/>
                </a:solidFill>
                <a:latin typeface="system-ui"/>
              </a:rPr>
              <a:t>28 </a:t>
            </a:r>
            <a:r>
              <a:rPr lang="es-ES" sz="4320" i="1" dirty="0">
                <a:solidFill>
                  <a:prstClr val="white"/>
                </a:solidFill>
                <a:latin typeface="system-ui"/>
              </a:rPr>
              <a:t>Por lo cual, puesto que recibimos un reino que es inconmovible, demostremos gratitud, mediante la cual ofrezcamos a Dios un servicio aceptable con temor y </a:t>
            </a:r>
            <a:r>
              <a:rPr lang="es-ES" sz="4320" i="1" dirty="0" smtClean="0">
                <a:solidFill>
                  <a:prstClr val="white"/>
                </a:solidFill>
                <a:latin typeface="system-ui"/>
              </a:rPr>
              <a:t>reverencia; 29</a:t>
            </a:r>
            <a:r>
              <a:rPr lang="es-ES" sz="4320" i="1" dirty="0">
                <a:solidFill>
                  <a:prstClr val="white"/>
                </a:solidFill>
                <a:latin typeface="system-ui"/>
              </a:rPr>
              <a:t>  porque nuestro Dios es fuego consumidor.  </a:t>
            </a:r>
            <a:r>
              <a:rPr lang="en-US" sz="4320" dirty="0" smtClean="0">
                <a:solidFill>
                  <a:prstClr val="white"/>
                </a:solidFill>
                <a:latin typeface="system-ui"/>
              </a:rPr>
              <a:t>(</a:t>
            </a:r>
            <a:r>
              <a:rPr lang="en-US" sz="4320" dirty="0" err="1" smtClean="0">
                <a:solidFill>
                  <a:prstClr val="white"/>
                </a:solidFill>
                <a:latin typeface="system-ui"/>
              </a:rPr>
              <a:t>Hebreos</a:t>
            </a:r>
            <a:r>
              <a:rPr lang="en-US" sz="4320" dirty="0" smtClean="0">
                <a:solidFill>
                  <a:prstClr val="white"/>
                </a:solidFill>
                <a:latin typeface="system-ui"/>
              </a:rPr>
              <a:t> </a:t>
            </a:r>
            <a:r>
              <a:rPr lang="en-US" sz="4320" dirty="0">
                <a:solidFill>
                  <a:prstClr val="white"/>
                </a:solidFill>
                <a:latin typeface="system-ui"/>
              </a:rPr>
              <a:t>12:28-29)</a:t>
            </a:r>
            <a:endParaRPr lang="en-US" sz="432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A1E84407-A3D4-457D-9CBC-80E1F8E4A092}"/>
              </a:ext>
            </a:extLst>
          </p:cNvPr>
          <p:cNvCxnSpPr>
            <a:cxnSpLocks/>
          </p:cNvCxnSpPr>
          <p:nvPr/>
        </p:nvCxnSpPr>
        <p:spPr>
          <a:xfrm>
            <a:off x="7564582" y="4239491"/>
            <a:ext cx="2490371" cy="1566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14F44FE2-73EF-4F03-A93F-4636CCAF688F}"/>
              </a:ext>
            </a:extLst>
          </p:cNvPr>
          <p:cNvCxnSpPr>
            <a:cxnSpLocks/>
          </p:cNvCxnSpPr>
          <p:nvPr/>
        </p:nvCxnSpPr>
        <p:spPr>
          <a:xfrm>
            <a:off x="1633302" y="4878013"/>
            <a:ext cx="222421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185F11EA-E4E2-44E6-B0A5-981072F60897}"/>
              </a:ext>
            </a:extLst>
          </p:cNvPr>
          <p:cNvCxnSpPr>
            <a:cxnSpLocks/>
          </p:cNvCxnSpPr>
          <p:nvPr/>
        </p:nvCxnSpPr>
        <p:spPr>
          <a:xfrm>
            <a:off x="4230524" y="4878013"/>
            <a:ext cx="222421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D9C0501-6AC4-4B65-9D66-12AD4F11535C}"/>
              </a:ext>
            </a:extLst>
          </p:cNvPr>
          <p:cNvCxnSpPr>
            <a:cxnSpLocks/>
          </p:cNvCxnSpPr>
          <p:nvPr/>
        </p:nvCxnSpPr>
        <p:spPr>
          <a:xfrm>
            <a:off x="8462076" y="5520593"/>
            <a:ext cx="1119523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D729BEE-3B7A-4F59-B3BD-B27E396A41F9}"/>
              </a:ext>
            </a:extLst>
          </p:cNvPr>
          <p:cNvCxnSpPr>
            <a:cxnSpLocks/>
          </p:cNvCxnSpPr>
          <p:nvPr/>
        </p:nvCxnSpPr>
        <p:spPr>
          <a:xfrm>
            <a:off x="7256335" y="4878013"/>
            <a:ext cx="2412498" cy="239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00CD963-26BC-42B9-B7E2-D55596B62457}"/>
              </a:ext>
            </a:extLst>
          </p:cNvPr>
          <p:cNvCxnSpPr>
            <a:cxnSpLocks/>
          </p:cNvCxnSpPr>
          <p:nvPr/>
        </p:nvCxnSpPr>
        <p:spPr>
          <a:xfrm>
            <a:off x="1726650" y="6241496"/>
            <a:ext cx="2850761" cy="1321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00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9DC75E5-9904-445B-B9E7-72D89C51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099441" cy="1400530"/>
          </a:xfrm>
        </p:spPr>
        <p:txBody>
          <a:bodyPr anchor="ctr">
            <a:normAutofit fontScale="90000"/>
          </a:bodyPr>
          <a:lstStyle/>
          <a:p>
            <a:r>
              <a:rPr lang="en-US" sz="5280" b="1" dirty="0" err="1" smtClean="0">
                <a:solidFill>
                  <a:schemeClr val="tx1"/>
                </a:solidFill>
              </a:rPr>
              <a:t>Ejemplos</a:t>
            </a:r>
            <a:r>
              <a:rPr lang="en-US" sz="5280" b="1" dirty="0" smtClean="0">
                <a:solidFill>
                  <a:schemeClr val="tx1"/>
                </a:solidFill>
              </a:rPr>
              <a:t> del </a:t>
            </a:r>
            <a:r>
              <a:rPr lang="en-US" sz="5280" b="1" dirty="0" err="1" smtClean="0">
                <a:solidFill>
                  <a:schemeClr val="tx1"/>
                </a:solidFill>
              </a:rPr>
              <a:t>Antiguo</a:t>
            </a:r>
            <a:r>
              <a:rPr lang="en-US" sz="5280" b="1" dirty="0" smtClean="0">
                <a:solidFill>
                  <a:schemeClr val="tx1"/>
                </a:solidFill>
              </a:rPr>
              <a:t> </a:t>
            </a:r>
            <a:r>
              <a:rPr lang="en-US" sz="5280" b="1" dirty="0" err="1" smtClean="0">
                <a:solidFill>
                  <a:schemeClr val="tx1"/>
                </a:solidFill>
              </a:rPr>
              <a:t>Testamento</a:t>
            </a:r>
            <a:endParaRPr lang="en-US" sz="528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83515322-8EAE-4E82-839A-01D8062E2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340" y="1853248"/>
            <a:ext cx="11120555" cy="4552034"/>
          </a:xfrm>
        </p:spPr>
        <p:txBody>
          <a:bodyPr>
            <a:normAutofit/>
          </a:bodyPr>
          <a:lstStyle/>
          <a:p>
            <a:r>
              <a:rPr lang="en-US" sz="3360" b="1" dirty="0" smtClean="0"/>
              <a:t>El </a:t>
            </a:r>
            <a:r>
              <a:rPr lang="en-US" sz="3360" b="1" dirty="0" err="1" smtClean="0"/>
              <a:t>sacrificio</a:t>
            </a:r>
            <a:r>
              <a:rPr lang="en-US" sz="3360" b="1" dirty="0" smtClean="0"/>
              <a:t> de </a:t>
            </a:r>
            <a:r>
              <a:rPr lang="en-US" sz="3360" b="1" dirty="0" err="1" smtClean="0"/>
              <a:t>Caín</a:t>
            </a:r>
            <a:r>
              <a:rPr lang="en-US" sz="3360" b="1" dirty="0" smtClean="0"/>
              <a:t> no </a:t>
            </a:r>
            <a:r>
              <a:rPr lang="en-US" sz="3360" b="1" dirty="0" err="1" smtClean="0"/>
              <a:t>fue</a:t>
            </a:r>
            <a:r>
              <a:rPr lang="en-US" sz="3360" b="1" dirty="0" smtClean="0"/>
              <a:t> </a:t>
            </a:r>
            <a:r>
              <a:rPr lang="en-US" sz="3360" b="1" dirty="0" err="1" smtClean="0"/>
              <a:t>por</a:t>
            </a:r>
            <a:r>
              <a:rPr lang="en-US" sz="3360" b="1" dirty="0" smtClean="0"/>
              <a:t> </a:t>
            </a:r>
            <a:r>
              <a:rPr lang="en-US" sz="3360" b="1" dirty="0" err="1" smtClean="0"/>
              <a:t>fe</a:t>
            </a:r>
            <a:r>
              <a:rPr lang="en-US" sz="3360" b="1" dirty="0" smtClean="0"/>
              <a:t>. </a:t>
            </a:r>
            <a:r>
              <a:rPr lang="en-US" sz="3360" dirty="0"/>
              <a:t>(</a:t>
            </a:r>
            <a:r>
              <a:rPr lang="en-US" sz="3360" dirty="0" err="1" smtClean="0"/>
              <a:t>Gén</a:t>
            </a:r>
            <a:r>
              <a:rPr lang="en-US" sz="3360" dirty="0"/>
              <a:t>. 4:1-5)</a:t>
            </a:r>
            <a:endParaRPr lang="en-US" sz="3360" b="1" dirty="0"/>
          </a:p>
          <a:p>
            <a:r>
              <a:rPr lang="en-US" sz="3360" b="1" dirty="0" smtClean="0"/>
              <a:t>Israel </a:t>
            </a:r>
            <a:r>
              <a:rPr lang="en-US" sz="3360" b="1" dirty="0" err="1" smtClean="0"/>
              <a:t>adoró</a:t>
            </a:r>
            <a:r>
              <a:rPr lang="en-US" sz="3360" b="1" dirty="0" smtClean="0"/>
              <a:t> al </a:t>
            </a:r>
            <a:r>
              <a:rPr lang="en-US" sz="3360" b="1" dirty="0" err="1" smtClean="0"/>
              <a:t>objeto</a:t>
            </a:r>
            <a:r>
              <a:rPr lang="en-US" sz="3360" b="1" dirty="0" smtClean="0"/>
              <a:t> </a:t>
            </a:r>
            <a:r>
              <a:rPr lang="en-US" sz="3360" b="1" dirty="0" err="1" smtClean="0"/>
              <a:t>equivocado</a:t>
            </a:r>
            <a:r>
              <a:rPr lang="en-US" sz="3360" b="1" dirty="0" smtClean="0"/>
              <a:t> </a:t>
            </a:r>
            <a:r>
              <a:rPr lang="en-US" sz="3360" dirty="0" smtClean="0"/>
              <a:t>(</a:t>
            </a:r>
            <a:r>
              <a:rPr lang="en-US" sz="3360" dirty="0" err="1" smtClean="0"/>
              <a:t>Éx</a:t>
            </a:r>
            <a:r>
              <a:rPr lang="en-US" sz="3360" dirty="0"/>
              <a:t>. 32)</a:t>
            </a:r>
            <a:endParaRPr lang="en-US" sz="3360" b="1" dirty="0"/>
          </a:p>
          <a:p>
            <a:r>
              <a:rPr lang="en-US" sz="3360" b="1" dirty="0" err="1"/>
              <a:t>Nadab</a:t>
            </a:r>
            <a:r>
              <a:rPr lang="en-US" sz="3360" b="1" dirty="0"/>
              <a:t> </a:t>
            </a:r>
            <a:r>
              <a:rPr lang="en-US" sz="3360" b="1" dirty="0" smtClean="0"/>
              <a:t>y </a:t>
            </a:r>
            <a:r>
              <a:rPr lang="en-US" sz="3360" b="1" dirty="0" err="1" smtClean="0"/>
              <a:t>Abiú</a:t>
            </a:r>
            <a:r>
              <a:rPr lang="en-US" sz="3360" b="1" dirty="0" smtClean="0"/>
              <a:t> </a:t>
            </a:r>
            <a:r>
              <a:rPr lang="en-US" sz="3360" b="1" dirty="0"/>
              <a:t>– </a:t>
            </a:r>
            <a:r>
              <a:rPr lang="en-US" sz="3360" b="1" dirty="0" err="1" smtClean="0"/>
              <a:t>elemento</a:t>
            </a:r>
            <a:r>
              <a:rPr lang="en-US" sz="3360" b="1" dirty="0" smtClean="0"/>
              <a:t> no </a:t>
            </a:r>
            <a:r>
              <a:rPr lang="en-US" sz="3360" b="1" dirty="0" err="1" smtClean="0"/>
              <a:t>autorizado</a:t>
            </a:r>
            <a:r>
              <a:rPr lang="en-US" sz="3360" b="1" dirty="0" smtClean="0"/>
              <a:t> </a:t>
            </a:r>
            <a:r>
              <a:rPr lang="en-US" sz="3360" dirty="0" smtClean="0"/>
              <a:t>(Lev</a:t>
            </a:r>
            <a:r>
              <a:rPr lang="en-US" sz="3360" dirty="0"/>
              <a:t>. 10)</a:t>
            </a:r>
            <a:endParaRPr lang="en-US" sz="3360" b="1" dirty="0"/>
          </a:p>
          <a:p>
            <a:r>
              <a:rPr lang="en-US" sz="3360" b="1" dirty="0" err="1" smtClean="0"/>
              <a:t>Uzías</a:t>
            </a:r>
            <a:r>
              <a:rPr lang="en-US" sz="3360" b="1" dirty="0" smtClean="0"/>
              <a:t> </a:t>
            </a:r>
            <a:r>
              <a:rPr lang="en-US" sz="3360" b="1" dirty="0" err="1" smtClean="0"/>
              <a:t>asumió</a:t>
            </a:r>
            <a:r>
              <a:rPr lang="en-US" sz="3360" b="1" dirty="0" smtClean="0"/>
              <a:t> un </a:t>
            </a:r>
            <a:r>
              <a:rPr lang="en-US" sz="3360" b="1" dirty="0" err="1" smtClean="0"/>
              <a:t>papel</a:t>
            </a:r>
            <a:r>
              <a:rPr lang="en-US" sz="3360" b="1" dirty="0" smtClean="0"/>
              <a:t> </a:t>
            </a:r>
            <a:r>
              <a:rPr lang="en-US" sz="3360" b="1" dirty="0" err="1" smtClean="0"/>
              <a:t>prohibido</a:t>
            </a:r>
            <a:r>
              <a:rPr lang="en-US" sz="3360" b="1" dirty="0" smtClean="0"/>
              <a:t> </a:t>
            </a:r>
            <a:r>
              <a:rPr lang="en-US" sz="3360" dirty="0" smtClean="0"/>
              <a:t>(2 Cr. </a:t>
            </a:r>
            <a:r>
              <a:rPr lang="en-US" sz="3360" dirty="0"/>
              <a:t>26:16-21)</a:t>
            </a:r>
            <a:endParaRPr lang="en-US" sz="3360" b="1" dirty="0"/>
          </a:p>
          <a:p>
            <a:r>
              <a:rPr lang="en-US" sz="3360" b="1" dirty="0" smtClean="0"/>
              <a:t>La </a:t>
            </a:r>
            <a:r>
              <a:rPr lang="en-US" sz="3360" b="1" dirty="0" err="1" smtClean="0"/>
              <a:t>inmoralidad</a:t>
            </a:r>
            <a:r>
              <a:rPr lang="en-US" sz="3360" b="1" dirty="0" smtClean="0"/>
              <a:t> de </a:t>
            </a:r>
            <a:r>
              <a:rPr lang="en-US" sz="3360" b="1" dirty="0" err="1" smtClean="0"/>
              <a:t>Judá</a:t>
            </a:r>
            <a:r>
              <a:rPr lang="en-US" sz="3360" b="1" dirty="0" smtClean="0"/>
              <a:t> </a:t>
            </a:r>
            <a:r>
              <a:rPr lang="en-US" sz="3360" dirty="0" smtClean="0"/>
              <a:t>(</a:t>
            </a:r>
            <a:r>
              <a:rPr lang="en-US" sz="3360" dirty="0" err="1" smtClean="0"/>
              <a:t>Isaías</a:t>
            </a:r>
            <a:r>
              <a:rPr lang="en-US" sz="3360" dirty="0" smtClean="0"/>
              <a:t> </a:t>
            </a:r>
            <a:r>
              <a:rPr lang="en-US" sz="3360" dirty="0"/>
              <a:t>1:10-15)</a:t>
            </a:r>
          </a:p>
          <a:p>
            <a:r>
              <a:rPr lang="en-US" sz="3360" b="1" dirty="0" smtClean="0"/>
              <a:t>La </a:t>
            </a:r>
            <a:r>
              <a:rPr lang="en-US" sz="3360" b="1" dirty="0" err="1" smtClean="0"/>
              <a:t>indiferencia</a:t>
            </a:r>
            <a:r>
              <a:rPr lang="en-US" sz="3360" b="1" dirty="0" smtClean="0"/>
              <a:t> de </a:t>
            </a:r>
            <a:r>
              <a:rPr lang="en-US" sz="3360" b="1" dirty="0" err="1" smtClean="0"/>
              <a:t>los</a:t>
            </a:r>
            <a:r>
              <a:rPr lang="en-US" sz="3360" b="1" dirty="0" smtClean="0"/>
              <a:t> </a:t>
            </a:r>
            <a:r>
              <a:rPr lang="en-US" sz="3360" b="1" dirty="0" err="1" smtClean="0"/>
              <a:t>sacerdotes</a:t>
            </a:r>
            <a:r>
              <a:rPr lang="en-US" sz="3360" b="1" dirty="0" smtClean="0"/>
              <a:t> </a:t>
            </a:r>
            <a:r>
              <a:rPr lang="en-US" sz="3360" dirty="0" smtClean="0"/>
              <a:t>(Mal</a:t>
            </a:r>
            <a:r>
              <a:rPr lang="en-US" sz="3360" dirty="0"/>
              <a:t>. 1:11-14)</a:t>
            </a:r>
          </a:p>
        </p:txBody>
      </p:sp>
    </p:spTree>
    <p:extLst>
      <p:ext uri="{BB962C8B-B14F-4D97-AF65-F5344CB8AC3E}">
        <p14:creationId xmlns:p14="http://schemas.microsoft.com/office/powerpoint/2010/main" val="298553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C7A03C-407F-4AE1-A8F9-5143FB1A1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40" b="1" dirty="0"/>
              <a:t>1 </a:t>
            </a:r>
            <a:r>
              <a:rPr lang="en-US" sz="3840" b="1" dirty="0" err="1" smtClean="0"/>
              <a:t>Corintios</a:t>
            </a:r>
            <a:r>
              <a:rPr lang="en-US" sz="3840" b="1" dirty="0" smtClean="0"/>
              <a:t> </a:t>
            </a:r>
            <a:r>
              <a:rPr lang="en-US" sz="3840" b="1" dirty="0"/>
              <a:t>10:11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44C4356-4580-4FC6-8913-0757B446E307}"/>
              </a:ext>
            </a:extLst>
          </p:cNvPr>
          <p:cNvSpPr txBox="1"/>
          <p:nvPr/>
        </p:nvSpPr>
        <p:spPr>
          <a:xfrm>
            <a:off x="1898037" y="1882267"/>
            <a:ext cx="8917135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n-US" sz="3840" b="1" baseline="30000" dirty="0">
                <a:solidFill>
                  <a:prstClr val="white"/>
                </a:solidFill>
                <a:latin typeface="system-ui"/>
              </a:rPr>
              <a:t>11 </a:t>
            </a:r>
            <a:r>
              <a:rPr lang="es-ES" sz="3840" dirty="0">
                <a:solidFill>
                  <a:prstClr val="white"/>
                </a:solidFill>
                <a:latin typeface="system-ui"/>
              </a:rPr>
              <a:t>Estas cosas les sucedieron como ejemplo, y fueron escritas como enseñanza para nosotros, para quienes ha llegado el fin de los siglos. </a:t>
            </a:r>
            <a:endParaRPr lang="en-US" sz="384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84624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1AC6C8C1-08E7-4CD6-8C7E-393B1A6CE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609" y="761785"/>
            <a:ext cx="9513719" cy="3329581"/>
          </a:xfrm>
        </p:spPr>
        <p:txBody>
          <a:bodyPr/>
          <a:lstStyle/>
          <a:p>
            <a:pPr algn="ctr"/>
            <a:r>
              <a:rPr lang="en-US" sz="4800" b="1" dirty="0" err="1" smtClean="0"/>
              <a:t>Algunas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cosas</a:t>
            </a:r>
            <a:r>
              <a:rPr lang="en-US" sz="4800" b="1" dirty="0" smtClean="0"/>
              <a:t> </a:t>
            </a:r>
            <a:r>
              <a:rPr lang="en-US" sz="4800" b="1" u="sng" dirty="0" err="1" smtClean="0"/>
              <a:t>sí</a:t>
            </a:r>
            <a:r>
              <a:rPr lang="en-US" sz="4800" b="1" dirty="0" smtClean="0"/>
              <a:t> son </a:t>
            </a:r>
            <a:r>
              <a:rPr lang="en-US" sz="4800" b="1" dirty="0" err="1" smtClean="0"/>
              <a:t>diferentes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bajo</a:t>
            </a:r>
            <a:r>
              <a:rPr lang="en-US" sz="4800" b="1" dirty="0" smtClean="0"/>
              <a:t> el Nuevo </a:t>
            </a:r>
            <a:r>
              <a:rPr lang="en-US" sz="4800" b="1" dirty="0" err="1" smtClean="0"/>
              <a:t>Pacto</a:t>
            </a:r>
            <a:r>
              <a:rPr lang="en-US" sz="4800" b="1" dirty="0" smtClean="0"/>
              <a:t>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56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D1FAB31-AB74-488F-ABF0-37E5C3514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101" y="452719"/>
            <a:ext cx="8464250" cy="797348"/>
          </a:xfrm>
        </p:spPr>
        <p:txBody>
          <a:bodyPr/>
          <a:lstStyle/>
          <a:p>
            <a:r>
              <a:rPr lang="en-US" sz="3840" b="1" dirty="0" smtClean="0"/>
              <a:t>Juan </a:t>
            </a:r>
            <a:r>
              <a:rPr lang="en-US" sz="3840" b="1" dirty="0"/>
              <a:t>4:20-24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4AAFFCC-A52A-4A31-B03D-7D93B7A5D16B}"/>
              </a:ext>
            </a:extLst>
          </p:cNvPr>
          <p:cNvSpPr txBox="1"/>
          <p:nvPr/>
        </p:nvSpPr>
        <p:spPr>
          <a:xfrm>
            <a:off x="789955" y="1370099"/>
            <a:ext cx="10507965" cy="537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">
              <a:defRPr/>
            </a:pPr>
            <a:r>
              <a:rPr lang="es-ES" sz="3120" dirty="0" smtClean="0">
                <a:solidFill>
                  <a:prstClr val="white"/>
                </a:solidFill>
                <a:latin typeface="system-ui"/>
              </a:rPr>
              <a:t>20 «Nuestros </a:t>
            </a:r>
            <a:r>
              <a:rPr lang="es-ES" sz="3120" dirty="0">
                <a:solidFill>
                  <a:prstClr val="white"/>
                </a:solidFill>
                <a:latin typeface="system-ui"/>
              </a:rPr>
              <a:t>padres adoraron en este monte, y ustedes dicen que en Jerusalén está el lugar donde se debe adorar».  21  Jesús le </a:t>
            </a:r>
            <a:r>
              <a:rPr lang="es-ES" sz="3120" dirty="0" smtClean="0">
                <a:solidFill>
                  <a:prstClr val="white"/>
                </a:solidFill>
                <a:latin typeface="system-ui"/>
              </a:rPr>
              <a:t>dijo: </a:t>
            </a:r>
            <a:r>
              <a:rPr lang="es-ES" sz="3120" dirty="0">
                <a:solidFill>
                  <a:prstClr val="white"/>
                </a:solidFill>
                <a:latin typeface="system-ui"/>
              </a:rPr>
              <a:t>«Mujer, cree lo que te digo: la hora viene cuando ni en este monte ni en Jerusalén adorarán ustedes al Padre.  22  Ustedes adoran lo que no conocen; nosotros adoramos lo que conocemos, porque la salvación viene de los judíos.  23  Pero la hora viene, y ahora es, cuando los verdaderos adoradores adorarán al Padre en espíritu y en verdad; porque ciertamente a los tales el Padre busca que lo adoren.  24  Dios es espíritu, y los que lo adoran deben adorar en espíritu y en verdad».</a:t>
            </a:r>
            <a:endParaRPr lang="en-US" sz="216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3849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B7365E77-CAAC-403E-ACD4-00A49FBA0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101" y="249516"/>
            <a:ext cx="8464250" cy="1400530"/>
          </a:xfrm>
        </p:spPr>
        <p:txBody>
          <a:bodyPr/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estaba</a:t>
            </a:r>
            <a:r>
              <a:rPr lang="en-US" b="1" dirty="0" smtClean="0"/>
              <a:t> </a:t>
            </a:r>
            <a:r>
              <a:rPr lang="en-US" b="1" dirty="0" err="1" smtClean="0"/>
              <a:t>cambiando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1112CA-F2EE-4A7B-919A-57215F461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6018" y="954510"/>
            <a:ext cx="3956705" cy="576262"/>
          </a:xfrm>
        </p:spPr>
        <p:txBody>
          <a:bodyPr/>
          <a:lstStyle/>
          <a:p>
            <a:pPr algn="ctr"/>
            <a:r>
              <a:rPr lang="en-US" sz="2880" b="1" dirty="0" err="1" smtClean="0">
                <a:solidFill>
                  <a:schemeClr val="tx1"/>
                </a:solidFill>
              </a:rPr>
              <a:t>Antiguo</a:t>
            </a:r>
            <a:r>
              <a:rPr lang="en-US" sz="2880" b="1" dirty="0" smtClean="0">
                <a:solidFill>
                  <a:schemeClr val="tx1"/>
                </a:solidFill>
              </a:rPr>
              <a:t> </a:t>
            </a:r>
            <a:r>
              <a:rPr lang="en-US" sz="2880" b="1" dirty="0" err="1" smtClean="0">
                <a:solidFill>
                  <a:schemeClr val="tx1"/>
                </a:solidFill>
              </a:rPr>
              <a:t>pacto</a:t>
            </a:r>
            <a:endParaRPr lang="en-US" sz="288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69071CF-D19F-46CA-AE1B-0E711C0F6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95" y="1650046"/>
            <a:ext cx="4928431" cy="4394201"/>
          </a:xfrm>
        </p:spPr>
        <p:txBody>
          <a:bodyPr>
            <a:normAutofit/>
          </a:bodyPr>
          <a:lstStyle/>
          <a:p>
            <a:r>
              <a:rPr lang="en-US" sz="2880" dirty="0" err="1" smtClean="0"/>
              <a:t>Tenía</a:t>
            </a:r>
            <a:r>
              <a:rPr lang="en-US" sz="2880" dirty="0" smtClean="0"/>
              <a:t> que </a:t>
            </a:r>
            <a:r>
              <a:rPr lang="en-US" sz="2880" dirty="0" err="1" smtClean="0"/>
              <a:t>ver</a:t>
            </a:r>
            <a:r>
              <a:rPr lang="en-US" sz="2880" dirty="0" smtClean="0"/>
              <a:t> con “</a:t>
            </a:r>
            <a:r>
              <a:rPr lang="en-US" sz="2880" dirty="0" err="1" smtClean="0"/>
              <a:t>sombras</a:t>
            </a:r>
            <a:r>
              <a:rPr lang="en-US" sz="2880" dirty="0" smtClean="0"/>
              <a:t>”</a:t>
            </a:r>
            <a:endParaRPr lang="en-US" sz="2880" dirty="0"/>
          </a:p>
          <a:p>
            <a:r>
              <a:rPr lang="en-US" sz="2880" dirty="0" smtClean="0"/>
              <a:t>“</a:t>
            </a:r>
            <a:r>
              <a:rPr lang="es-ES" sz="2880" dirty="0" smtClean="0">
                <a:latin typeface="system-ui"/>
              </a:rPr>
              <a:t>Pues </a:t>
            </a:r>
            <a:r>
              <a:rPr lang="es-ES" sz="2880" dirty="0">
                <a:latin typeface="system-ui"/>
              </a:rPr>
              <a:t>ya que la ley solo tiene </a:t>
            </a:r>
            <a:r>
              <a:rPr lang="es-ES" sz="2880" b="1" u="sng" dirty="0">
                <a:latin typeface="system-ui"/>
              </a:rPr>
              <a:t>la sombra </a:t>
            </a:r>
            <a:r>
              <a:rPr lang="es-ES" sz="2880" dirty="0">
                <a:latin typeface="system-ui"/>
              </a:rPr>
              <a:t>de los bienes futuros y </a:t>
            </a:r>
            <a:r>
              <a:rPr lang="es-ES" sz="2880" b="1" u="sng" dirty="0">
                <a:latin typeface="system-ui"/>
              </a:rPr>
              <a:t>no la forma misma de las cosas</a:t>
            </a:r>
            <a:r>
              <a:rPr lang="en-US" sz="2880" dirty="0" smtClean="0">
                <a:latin typeface="system-ui"/>
              </a:rPr>
              <a:t>… </a:t>
            </a:r>
            <a:r>
              <a:rPr lang="en-US" sz="2880" dirty="0">
                <a:latin typeface="system-ui"/>
              </a:rPr>
              <a:t>(</a:t>
            </a:r>
            <a:r>
              <a:rPr lang="en-US" sz="2880" dirty="0" err="1" smtClean="0">
                <a:latin typeface="system-ui"/>
              </a:rPr>
              <a:t>Hebreos</a:t>
            </a:r>
            <a:r>
              <a:rPr lang="en-US" sz="2880" dirty="0" smtClean="0">
                <a:latin typeface="system-ui"/>
              </a:rPr>
              <a:t> </a:t>
            </a:r>
            <a:r>
              <a:rPr lang="en-US" sz="2880" dirty="0">
                <a:latin typeface="system-ui"/>
              </a:rPr>
              <a:t>10:1) </a:t>
            </a:r>
          </a:p>
          <a:p>
            <a:endParaRPr lang="en-US" sz="2880" dirty="0"/>
          </a:p>
          <a:p>
            <a:endParaRPr lang="en-US" sz="3360" dirty="0"/>
          </a:p>
          <a:p>
            <a:endParaRPr lang="en-US" sz="288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E070467-07F7-4783-900A-5C353ECEA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7285" y="954510"/>
            <a:ext cx="3956705" cy="576262"/>
          </a:xfrm>
        </p:spPr>
        <p:txBody>
          <a:bodyPr/>
          <a:lstStyle/>
          <a:p>
            <a:pPr algn="ctr"/>
            <a:r>
              <a:rPr lang="en-US" sz="2880" b="1" dirty="0" smtClean="0">
                <a:solidFill>
                  <a:schemeClr val="tx1"/>
                </a:solidFill>
              </a:rPr>
              <a:t>Nuevo </a:t>
            </a:r>
            <a:r>
              <a:rPr lang="en-US" sz="2880" b="1" dirty="0" err="1" smtClean="0">
                <a:solidFill>
                  <a:schemeClr val="tx1"/>
                </a:solidFill>
              </a:rPr>
              <a:t>pacto</a:t>
            </a:r>
            <a:endParaRPr lang="en-US" sz="288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1C462FF-B321-4BB1-95C2-86848F9CF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8326" y="1530772"/>
            <a:ext cx="6080999" cy="4251431"/>
          </a:xfrm>
        </p:spPr>
        <p:txBody>
          <a:bodyPr>
            <a:noAutofit/>
          </a:bodyPr>
          <a:lstStyle/>
          <a:p>
            <a:r>
              <a:rPr lang="en-US" sz="2880" dirty="0" smtClean="0"/>
              <a:t>“T</a:t>
            </a:r>
            <a:r>
              <a:rPr lang="es-ES" sz="2880" dirty="0" err="1" smtClean="0">
                <a:latin typeface="system-ui"/>
              </a:rPr>
              <a:t>enemos</a:t>
            </a:r>
            <a:r>
              <a:rPr lang="es-ES" sz="2880" dirty="0" smtClean="0">
                <a:latin typeface="system-ui"/>
              </a:rPr>
              <a:t> </a:t>
            </a:r>
            <a:r>
              <a:rPr lang="es-ES" sz="2880" dirty="0">
                <a:latin typeface="system-ui"/>
              </a:rPr>
              <a:t>tal Sumo </a:t>
            </a:r>
            <a:r>
              <a:rPr lang="es-ES" sz="2880" dirty="0" smtClean="0">
                <a:latin typeface="system-ui"/>
              </a:rPr>
              <a:t>Sacerdote… ministro </a:t>
            </a:r>
            <a:r>
              <a:rPr lang="es-ES" sz="2880" dirty="0">
                <a:latin typeface="system-ui"/>
              </a:rPr>
              <a:t>del santuario y del </a:t>
            </a:r>
            <a:r>
              <a:rPr lang="es-ES" sz="288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tabernáculo verdadero</a:t>
            </a:r>
            <a:r>
              <a:rPr lang="es-ES" sz="2880" dirty="0">
                <a:latin typeface="system-ui"/>
              </a:rPr>
              <a:t>, que el Señor erigió, no el </a:t>
            </a:r>
            <a:r>
              <a:rPr lang="es-ES" sz="2880" dirty="0" smtClean="0">
                <a:latin typeface="system-ui"/>
              </a:rPr>
              <a:t>hombre”. </a:t>
            </a:r>
            <a:r>
              <a:rPr lang="en-US" sz="2880" dirty="0" smtClean="0">
                <a:latin typeface="system-ui"/>
              </a:rPr>
              <a:t>(Heb. </a:t>
            </a:r>
            <a:r>
              <a:rPr lang="en-US" sz="2880" dirty="0">
                <a:latin typeface="system-ui"/>
              </a:rPr>
              <a:t>8:1-2)</a:t>
            </a:r>
          </a:p>
          <a:p>
            <a:r>
              <a:rPr lang="es-ES" sz="2880" dirty="0" smtClean="0">
                <a:latin typeface="system-ui"/>
              </a:rPr>
              <a:t>“Porque </a:t>
            </a:r>
            <a:r>
              <a:rPr lang="es-ES" sz="2880" dirty="0">
                <a:latin typeface="system-ui"/>
              </a:rPr>
              <a:t>Cristo no entró en un lugar santo hecho por manos, una </a:t>
            </a:r>
            <a:r>
              <a:rPr lang="es-ES" sz="288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representación del verdadero</a:t>
            </a:r>
            <a:r>
              <a:rPr lang="es-ES" sz="2880" dirty="0">
                <a:latin typeface="system-ui"/>
              </a:rPr>
              <a:t>, sino en el cielo mismo, para presentarse ahora en la presencia de Dios por </a:t>
            </a:r>
            <a:r>
              <a:rPr lang="es-ES" sz="2880" dirty="0" smtClean="0">
                <a:latin typeface="system-ui"/>
              </a:rPr>
              <a:t>nosotros” </a:t>
            </a:r>
            <a:r>
              <a:rPr lang="en-US" sz="2880" dirty="0" smtClean="0">
                <a:latin typeface="system-ui"/>
              </a:rPr>
              <a:t>(Heb. </a:t>
            </a:r>
            <a:r>
              <a:rPr lang="en-US" sz="2880" dirty="0">
                <a:latin typeface="system-ui"/>
              </a:rPr>
              <a:t>9:24)</a:t>
            </a:r>
            <a:endParaRPr lang="en-US" sz="2880" dirty="0"/>
          </a:p>
        </p:txBody>
      </p:sp>
    </p:spTree>
    <p:extLst>
      <p:ext uri="{BB962C8B-B14F-4D97-AF65-F5344CB8AC3E}">
        <p14:creationId xmlns:p14="http://schemas.microsoft.com/office/powerpoint/2010/main" val="213492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7C20F3-971E-460F-8003-BC1D58304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4616" y="722696"/>
            <a:ext cx="3956705" cy="576262"/>
          </a:xfrm>
        </p:spPr>
        <p:txBody>
          <a:bodyPr/>
          <a:lstStyle/>
          <a:p>
            <a:r>
              <a:rPr lang="en-US" sz="3360" b="1" dirty="0" smtClean="0">
                <a:solidFill>
                  <a:schemeClr val="tx1"/>
                </a:solidFill>
              </a:rPr>
              <a:t>Las </a:t>
            </a:r>
            <a:r>
              <a:rPr lang="en-US" sz="3360" b="1" dirty="0" err="1" smtClean="0">
                <a:solidFill>
                  <a:schemeClr val="tx1"/>
                </a:solidFill>
              </a:rPr>
              <a:t>sombras</a:t>
            </a:r>
            <a:endParaRPr lang="en-US" sz="336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8A433F3-9616-4C84-978F-2CECBF404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671" y="1432033"/>
            <a:ext cx="5218296" cy="4336556"/>
          </a:xfrm>
        </p:spPr>
        <p:txBody>
          <a:bodyPr>
            <a:normAutofit/>
          </a:bodyPr>
          <a:lstStyle/>
          <a:p>
            <a:r>
              <a:rPr lang="en-US" sz="2880" dirty="0" err="1" smtClean="0"/>
              <a:t>Jerusalén</a:t>
            </a:r>
            <a:endParaRPr lang="en-US" sz="2880" dirty="0"/>
          </a:p>
          <a:p>
            <a:r>
              <a:rPr lang="en-US" sz="2880" dirty="0" smtClean="0"/>
              <a:t>El </a:t>
            </a:r>
            <a:r>
              <a:rPr lang="en-US" sz="2880" dirty="0" err="1" smtClean="0"/>
              <a:t>templo</a:t>
            </a:r>
            <a:endParaRPr lang="en-US" sz="2880" dirty="0"/>
          </a:p>
          <a:p>
            <a:r>
              <a:rPr lang="en-US" sz="2880" dirty="0" smtClean="0"/>
              <a:t>Los </a:t>
            </a:r>
            <a:r>
              <a:rPr lang="en-US" sz="2880" dirty="0" err="1" smtClean="0"/>
              <a:t>sacrificios</a:t>
            </a:r>
            <a:r>
              <a:rPr lang="en-US" sz="2880" dirty="0" smtClean="0"/>
              <a:t> de </a:t>
            </a:r>
            <a:r>
              <a:rPr lang="en-US" sz="2880" dirty="0" err="1" smtClean="0"/>
              <a:t>animales</a:t>
            </a:r>
            <a:endParaRPr lang="en-US" sz="2880" dirty="0"/>
          </a:p>
          <a:p>
            <a:r>
              <a:rPr lang="en-US" sz="2880" dirty="0" smtClean="0"/>
              <a:t>El sumo </a:t>
            </a:r>
            <a:r>
              <a:rPr lang="en-US" sz="2880" dirty="0" err="1" smtClean="0"/>
              <a:t>sacerdote</a:t>
            </a:r>
            <a:endParaRPr lang="en-US" sz="2880" dirty="0"/>
          </a:p>
          <a:p>
            <a:r>
              <a:rPr lang="en-US" sz="2880" dirty="0" smtClean="0"/>
              <a:t>Los </a:t>
            </a:r>
            <a:r>
              <a:rPr lang="en-US" sz="2880" dirty="0" err="1" smtClean="0"/>
              <a:t>sacerdotes</a:t>
            </a:r>
            <a:r>
              <a:rPr lang="en-US" sz="2880" dirty="0" smtClean="0"/>
              <a:t> </a:t>
            </a:r>
            <a:r>
              <a:rPr lang="en-US" sz="2880" dirty="0" err="1" smtClean="0"/>
              <a:t>comunes</a:t>
            </a:r>
            <a:endParaRPr lang="en-US" sz="2880" dirty="0"/>
          </a:p>
          <a:p>
            <a:r>
              <a:rPr lang="es-ES" sz="2880" dirty="0" smtClean="0"/>
              <a:t>El incienso</a:t>
            </a:r>
            <a:endParaRPr lang="en-US" sz="2880" dirty="0"/>
          </a:p>
          <a:p>
            <a:r>
              <a:rPr lang="en-US" sz="2880" dirty="0" smtClean="0"/>
              <a:t>Los </a:t>
            </a:r>
            <a:r>
              <a:rPr lang="en-US" sz="2880" dirty="0" err="1" smtClean="0"/>
              <a:t>instrumentos</a:t>
            </a:r>
            <a:endParaRPr lang="en-US" sz="288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94CF16-CFAD-45E3-BDB8-D297F2B33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10293" y="722696"/>
            <a:ext cx="5116031" cy="576262"/>
          </a:xfrm>
        </p:spPr>
        <p:txBody>
          <a:bodyPr/>
          <a:lstStyle/>
          <a:p>
            <a:pPr algn="ctr"/>
            <a:r>
              <a:rPr lang="en-US" sz="3360" b="1" dirty="0" smtClean="0">
                <a:solidFill>
                  <a:schemeClr val="tx1"/>
                </a:solidFill>
              </a:rPr>
              <a:t>Lo </a:t>
            </a:r>
            <a:r>
              <a:rPr lang="en-US" sz="3360" b="1" dirty="0" err="1" smtClean="0">
                <a:solidFill>
                  <a:schemeClr val="tx1"/>
                </a:solidFill>
              </a:rPr>
              <a:t>verdadero</a:t>
            </a:r>
            <a:endParaRPr lang="en-US" sz="336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AE94BC2-3F4A-4284-A385-AC373D255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53967" y="1432033"/>
            <a:ext cx="6068906" cy="4039146"/>
          </a:xfrm>
        </p:spPr>
        <p:txBody>
          <a:bodyPr>
            <a:normAutofit/>
          </a:bodyPr>
          <a:lstStyle/>
          <a:p>
            <a:r>
              <a:rPr lang="en-US" sz="2880" dirty="0" smtClean="0"/>
              <a:t>El </a:t>
            </a:r>
            <a:r>
              <a:rPr lang="en-US" sz="2880" dirty="0" err="1" smtClean="0"/>
              <a:t>cielo</a:t>
            </a:r>
            <a:r>
              <a:rPr lang="en-US" sz="2880" dirty="0" smtClean="0"/>
              <a:t> (</a:t>
            </a:r>
            <a:r>
              <a:rPr lang="en-US" sz="2880" dirty="0" err="1" smtClean="0"/>
              <a:t>Hebreos</a:t>
            </a:r>
            <a:r>
              <a:rPr lang="en-US" sz="2880" dirty="0" smtClean="0"/>
              <a:t> </a:t>
            </a:r>
            <a:r>
              <a:rPr lang="en-US" sz="2880" dirty="0"/>
              <a:t>12:22)</a:t>
            </a:r>
          </a:p>
          <a:p>
            <a:r>
              <a:rPr lang="en-US" sz="2880" dirty="0" smtClean="0"/>
              <a:t>La </a:t>
            </a:r>
            <a:r>
              <a:rPr lang="en-US" sz="2880" dirty="0" err="1" smtClean="0"/>
              <a:t>iglesia</a:t>
            </a:r>
            <a:r>
              <a:rPr lang="en-US" sz="2880" dirty="0" smtClean="0"/>
              <a:t> </a:t>
            </a:r>
            <a:r>
              <a:rPr lang="en-US" sz="2880" dirty="0"/>
              <a:t>(</a:t>
            </a:r>
            <a:r>
              <a:rPr lang="en-US" sz="2880" dirty="0" err="1" smtClean="0"/>
              <a:t>Ef</a:t>
            </a:r>
            <a:r>
              <a:rPr lang="en-US" sz="2880" dirty="0" smtClean="0"/>
              <a:t>. </a:t>
            </a:r>
            <a:r>
              <a:rPr lang="en-US" sz="2880" dirty="0"/>
              <a:t>2:21)</a:t>
            </a:r>
          </a:p>
          <a:p>
            <a:r>
              <a:rPr lang="en-US" sz="2880" dirty="0" smtClean="0"/>
              <a:t>La </a:t>
            </a:r>
            <a:r>
              <a:rPr lang="en-US" sz="2880" dirty="0" err="1" smtClean="0"/>
              <a:t>cruz</a:t>
            </a:r>
            <a:r>
              <a:rPr lang="en-US" sz="2880" dirty="0" smtClean="0"/>
              <a:t> (</a:t>
            </a:r>
            <a:r>
              <a:rPr lang="en-US" sz="2880" dirty="0" err="1" smtClean="0"/>
              <a:t>Hebreos</a:t>
            </a:r>
            <a:r>
              <a:rPr lang="en-US" sz="2880" dirty="0" smtClean="0"/>
              <a:t> </a:t>
            </a:r>
            <a:r>
              <a:rPr lang="en-US" sz="2880" dirty="0"/>
              <a:t>10:8-14)</a:t>
            </a:r>
          </a:p>
          <a:p>
            <a:r>
              <a:rPr lang="en-US" sz="2880" dirty="0" err="1" smtClean="0"/>
              <a:t>Jesucristo</a:t>
            </a:r>
            <a:r>
              <a:rPr lang="en-US" sz="2880" dirty="0" smtClean="0"/>
              <a:t> (</a:t>
            </a:r>
            <a:r>
              <a:rPr lang="en-US" sz="2880" dirty="0" err="1" smtClean="0"/>
              <a:t>Hebreos</a:t>
            </a:r>
            <a:r>
              <a:rPr lang="en-US" sz="2880" dirty="0" smtClean="0"/>
              <a:t> </a:t>
            </a:r>
            <a:r>
              <a:rPr lang="en-US" sz="2880" dirty="0"/>
              <a:t>7-10)</a:t>
            </a:r>
          </a:p>
          <a:p>
            <a:r>
              <a:rPr lang="en-US" sz="2880" dirty="0" err="1" smtClean="0"/>
              <a:t>Todo</a:t>
            </a:r>
            <a:r>
              <a:rPr lang="en-US" sz="2880" dirty="0" smtClean="0"/>
              <a:t> </a:t>
            </a:r>
            <a:r>
              <a:rPr lang="en-US" sz="2880" dirty="0" err="1" smtClean="0"/>
              <a:t>cristiano</a:t>
            </a:r>
            <a:r>
              <a:rPr lang="en-US" sz="2880" dirty="0" smtClean="0"/>
              <a:t> </a:t>
            </a:r>
            <a:r>
              <a:rPr lang="en-US" sz="2880" dirty="0"/>
              <a:t>(1 </a:t>
            </a:r>
            <a:r>
              <a:rPr lang="en-US" sz="2880" dirty="0" smtClean="0"/>
              <a:t>Pedro </a:t>
            </a:r>
            <a:r>
              <a:rPr lang="en-US" sz="2880" dirty="0"/>
              <a:t>2:4-5. 9)</a:t>
            </a:r>
          </a:p>
          <a:p>
            <a:r>
              <a:rPr lang="en-US" sz="2880" dirty="0" smtClean="0"/>
              <a:t>Las </a:t>
            </a:r>
            <a:r>
              <a:rPr lang="en-US" sz="2880" dirty="0" err="1" smtClean="0"/>
              <a:t>oraciones</a:t>
            </a:r>
            <a:r>
              <a:rPr lang="en-US" sz="2880" dirty="0" smtClean="0"/>
              <a:t> (</a:t>
            </a:r>
            <a:r>
              <a:rPr lang="en-US" sz="2880" dirty="0" err="1" smtClean="0"/>
              <a:t>Apocalipsis</a:t>
            </a:r>
            <a:r>
              <a:rPr lang="en-US" sz="2880" dirty="0" smtClean="0"/>
              <a:t> </a:t>
            </a:r>
            <a:r>
              <a:rPr lang="en-US" sz="2880" dirty="0"/>
              <a:t>5:8)</a:t>
            </a:r>
          </a:p>
          <a:p>
            <a:r>
              <a:rPr lang="en-US" sz="2880" dirty="0" smtClean="0"/>
              <a:t>El </a:t>
            </a:r>
            <a:r>
              <a:rPr lang="en-US" sz="2880" dirty="0" err="1" smtClean="0"/>
              <a:t>corazón</a:t>
            </a:r>
            <a:r>
              <a:rPr lang="en-US" sz="2880" dirty="0" smtClean="0"/>
              <a:t> </a:t>
            </a:r>
            <a:r>
              <a:rPr lang="en-US" sz="2880" dirty="0"/>
              <a:t>(</a:t>
            </a:r>
            <a:r>
              <a:rPr lang="en-US" sz="2880" dirty="0" err="1" smtClean="0"/>
              <a:t>Efesios</a:t>
            </a:r>
            <a:r>
              <a:rPr lang="en-US" sz="2880" dirty="0" smtClean="0"/>
              <a:t> </a:t>
            </a:r>
            <a:r>
              <a:rPr lang="en-US" sz="2880" dirty="0"/>
              <a:t>5:19)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4CEC86D-805D-4C17-ADA3-DD9B4EDCF47C}"/>
              </a:ext>
            </a:extLst>
          </p:cNvPr>
          <p:cNvSpPr txBox="1"/>
          <p:nvPr/>
        </p:nvSpPr>
        <p:spPr>
          <a:xfrm>
            <a:off x="1339037" y="5558703"/>
            <a:ext cx="10040162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defRPr/>
            </a:pPr>
            <a:r>
              <a:rPr lang="en-US" sz="3840" b="1" dirty="0" smtClean="0">
                <a:solidFill>
                  <a:prstClr val="white"/>
                </a:solidFill>
                <a:latin typeface="Century Gothic" panose="020B0502020202020204"/>
              </a:rPr>
              <a:t>La mayor parte de las </a:t>
            </a:r>
            <a:r>
              <a:rPr lang="en-US" sz="3840" b="1" dirty="0" err="1" smtClean="0">
                <a:solidFill>
                  <a:prstClr val="white"/>
                </a:solidFill>
                <a:latin typeface="Century Gothic" panose="020B0502020202020204"/>
              </a:rPr>
              <a:t>innovaciones</a:t>
            </a:r>
            <a:r>
              <a:rPr lang="en-US" sz="3840" b="1" dirty="0" smtClean="0">
                <a:solidFill>
                  <a:prstClr val="white"/>
                </a:solidFill>
                <a:latin typeface="Century Gothic" panose="020B0502020202020204"/>
              </a:rPr>
              <a:t> </a:t>
            </a:r>
            <a:r>
              <a:rPr lang="en-US" sz="3840" b="1" dirty="0" err="1" smtClean="0">
                <a:solidFill>
                  <a:prstClr val="white"/>
                </a:solidFill>
                <a:latin typeface="Century Gothic" panose="020B0502020202020204"/>
              </a:rPr>
              <a:t>vuelven</a:t>
            </a:r>
            <a:r>
              <a:rPr lang="en-US" sz="3840" b="1" dirty="0" smtClean="0">
                <a:solidFill>
                  <a:prstClr val="white"/>
                </a:solidFill>
                <a:latin typeface="Century Gothic" panose="020B0502020202020204"/>
              </a:rPr>
              <a:t> a las </a:t>
            </a:r>
            <a:r>
              <a:rPr lang="en-US" sz="3840" b="1" dirty="0" err="1" smtClean="0">
                <a:solidFill>
                  <a:prstClr val="white"/>
                </a:solidFill>
                <a:latin typeface="Century Gothic" panose="020B0502020202020204"/>
              </a:rPr>
              <a:t>sombras</a:t>
            </a:r>
            <a:r>
              <a:rPr lang="en-US" sz="3840" b="1" dirty="0" smtClean="0">
                <a:solidFill>
                  <a:prstClr val="white"/>
                </a:solidFill>
                <a:latin typeface="Century Gothic" panose="020B0502020202020204"/>
              </a:rPr>
              <a:t>.</a:t>
            </a:r>
            <a:endParaRPr lang="en-US" sz="3840" b="1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07043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1AC6C8C1-08E7-4CD6-8C7E-393B1A6CE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9637" y="1219201"/>
            <a:ext cx="8405483" cy="3329581"/>
          </a:xfrm>
        </p:spPr>
        <p:txBody>
          <a:bodyPr/>
          <a:lstStyle/>
          <a:p>
            <a:pPr algn="ctr"/>
            <a:r>
              <a:rPr lang="en-US" sz="4800" b="1" dirty="0" smtClean="0"/>
              <a:t>¿</a:t>
            </a:r>
            <a:r>
              <a:rPr lang="en-US" sz="4800" b="1" dirty="0" err="1" smtClean="0"/>
              <a:t>Importa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cómo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adoramos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bajo</a:t>
            </a:r>
            <a:r>
              <a:rPr lang="en-US" sz="4800" b="1" dirty="0" smtClean="0"/>
              <a:t> el </a:t>
            </a:r>
            <a:r>
              <a:rPr lang="en-US" sz="4800" b="1" dirty="0" err="1" smtClean="0"/>
              <a:t>nuevo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pacto</a:t>
            </a:r>
            <a:r>
              <a:rPr lang="en-US" sz="4800" b="1" dirty="0" smtClean="0"/>
              <a:t>?</a:t>
            </a:r>
            <a:endParaRPr lang="en-US" sz="4800" b="1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xmlns="" id="{30100C10-7EB7-42D9-849A-82FC36A02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9352B94A-0F7C-48D3-9026-818075DFA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9634" y="339995"/>
            <a:ext cx="5042579" cy="576262"/>
          </a:xfrm>
        </p:spPr>
        <p:txBody>
          <a:bodyPr/>
          <a:lstStyle/>
          <a:p>
            <a:r>
              <a:rPr lang="en-US" sz="3840" b="1" dirty="0" err="1" smtClean="0">
                <a:solidFill>
                  <a:schemeClr val="tx1"/>
                </a:solidFill>
              </a:rPr>
              <a:t>Antiguo</a:t>
            </a:r>
            <a:r>
              <a:rPr lang="en-US" sz="3840" b="1" dirty="0" smtClean="0">
                <a:solidFill>
                  <a:schemeClr val="tx1"/>
                </a:solidFill>
              </a:rPr>
              <a:t> </a:t>
            </a:r>
            <a:r>
              <a:rPr lang="en-US" sz="3840" b="1" dirty="0" err="1" smtClean="0">
                <a:solidFill>
                  <a:schemeClr val="tx1"/>
                </a:solidFill>
              </a:rPr>
              <a:t>Testamento</a:t>
            </a:r>
            <a:endParaRPr lang="en-US" sz="384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CA9BFC04-175A-49CF-BB7C-F3179A4DF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6530" y="1254659"/>
            <a:ext cx="4059925" cy="5492909"/>
          </a:xfrm>
        </p:spPr>
        <p:txBody>
          <a:bodyPr/>
          <a:lstStyle/>
          <a:p>
            <a:r>
              <a:rPr lang="en-US" sz="3360" dirty="0" smtClean="0"/>
              <a:t>No </a:t>
            </a:r>
            <a:r>
              <a:rPr lang="en-US" sz="3360" dirty="0" err="1" smtClean="0"/>
              <a:t>por</a:t>
            </a:r>
            <a:r>
              <a:rPr lang="en-US" sz="3360" dirty="0" smtClean="0"/>
              <a:t> </a:t>
            </a:r>
            <a:r>
              <a:rPr lang="en-US" sz="3360" dirty="0" err="1" smtClean="0"/>
              <a:t>fe</a:t>
            </a:r>
            <a:endParaRPr lang="en-US" sz="3360" dirty="0"/>
          </a:p>
          <a:p>
            <a:endParaRPr lang="en-US" sz="2880" dirty="0"/>
          </a:p>
          <a:p>
            <a:r>
              <a:rPr lang="en-US" sz="3360" dirty="0" err="1" smtClean="0"/>
              <a:t>Objeto</a:t>
            </a:r>
            <a:r>
              <a:rPr lang="en-US" sz="3360" dirty="0" smtClean="0"/>
              <a:t> </a:t>
            </a:r>
            <a:r>
              <a:rPr lang="en-US" sz="3360" dirty="0" err="1" smtClean="0"/>
              <a:t>equivocado</a:t>
            </a:r>
            <a:endParaRPr lang="en-US" sz="3360" dirty="0"/>
          </a:p>
          <a:p>
            <a:r>
              <a:rPr lang="en-US" sz="3360" dirty="0" smtClean="0"/>
              <a:t>No </a:t>
            </a:r>
            <a:r>
              <a:rPr lang="en-US" sz="3360" dirty="0" err="1" smtClean="0"/>
              <a:t>autorizado</a:t>
            </a:r>
            <a:endParaRPr lang="en-US" sz="3360" dirty="0"/>
          </a:p>
          <a:p>
            <a:r>
              <a:rPr lang="en-US" sz="3360" dirty="0" err="1" smtClean="0"/>
              <a:t>Papel</a:t>
            </a:r>
            <a:r>
              <a:rPr lang="en-US" sz="3360" dirty="0" smtClean="0"/>
              <a:t> </a:t>
            </a:r>
            <a:r>
              <a:rPr lang="en-US" sz="3360" dirty="0" err="1" smtClean="0"/>
              <a:t>prohibido</a:t>
            </a:r>
            <a:endParaRPr lang="en-US" sz="3360" dirty="0"/>
          </a:p>
          <a:p>
            <a:r>
              <a:rPr lang="en-US" sz="3360" dirty="0" err="1" smtClean="0"/>
              <a:t>Inmoralidad</a:t>
            </a:r>
            <a:endParaRPr lang="en-US" sz="3360" dirty="0"/>
          </a:p>
          <a:p>
            <a:r>
              <a:rPr lang="en-US" sz="3360" dirty="0" err="1" smtClean="0"/>
              <a:t>Indiferencia</a:t>
            </a:r>
            <a:endParaRPr lang="en-US" sz="3360" dirty="0"/>
          </a:p>
          <a:p>
            <a:endParaRPr lang="en-US" sz="3360" dirty="0"/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9799CA54-CEC3-4DF9-ACB2-4A40C801C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98646" y="339995"/>
            <a:ext cx="4873766" cy="576262"/>
          </a:xfrm>
        </p:spPr>
        <p:txBody>
          <a:bodyPr/>
          <a:lstStyle/>
          <a:p>
            <a:r>
              <a:rPr lang="en-US" sz="3840" b="1" dirty="0" smtClean="0">
                <a:solidFill>
                  <a:schemeClr val="tx1"/>
                </a:solidFill>
              </a:rPr>
              <a:t>Nuevo </a:t>
            </a:r>
            <a:r>
              <a:rPr lang="en-US" sz="3840" b="1" dirty="0" err="1" smtClean="0">
                <a:solidFill>
                  <a:schemeClr val="tx1"/>
                </a:solidFill>
              </a:rPr>
              <a:t>Testamento</a:t>
            </a:r>
            <a:endParaRPr lang="en-US" sz="384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4AB10FCC-945C-4BD2-9A67-B9C1CED46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32213" y="1263443"/>
            <a:ext cx="6150187" cy="5667587"/>
          </a:xfrm>
        </p:spPr>
        <p:txBody>
          <a:bodyPr>
            <a:normAutofit/>
          </a:bodyPr>
          <a:lstStyle/>
          <a:p>
            <a:r>
              <a:rPr lang="en-US" sz="3360" dirty="0" err="1" smtClean="0"/>
              <a:t>Ananías</a:t>
            </a:r>
            <a:r>
              <a:rPr lang="en-US" sz="3360" dirty="0" smtClean="0"/>
              <a:t> y </a:t>
            </a:r>
            <a:r>
              <a:rPr lang="en-US" sz="3360" dirty="0" err="1" smtClean="0"/>
              <a:t>Safira</a:t>
            </a:r>
            <a:r>
              <a:rPr lang="en-US" sz="3360" dirty="0" smtClean="0"/>
              <a:t> (</a:t>
            </a:r>
            <a:r>
              <a:rPr lang="en-US" sz="3360" dirty="0" err="1" smtClean="0"/>
              <a:t>Hechos</a:t>
            </a:r>
            <a:r>
              <a:rPr lang="en-US" sz="3360" dirty="0" smtClean="0"/>
              <a:t> </a:t>
            </a:r>
            <a:r>
              <a:rPr lang="en-US" sz="3360" dirty="0"/>
              <a:t>5:1-11)</a:t>
            </a:r>
          </a:p>
          <a:p>
            <a:r>
              <a:rPr lang="en-US" sz="3360" dirty="0"/>
              <a:t>2 Cor. 6:16; Col. 3:5 </a:t>
            </a:r>
            <a:r>
              <a:rPr lang="en-US" sz="3360" dirty="0" err="1" smtClean="0"/>
              <a:t>Avaricia</a:t>
            </a:r>
            <a:r>
              <a:rPr lang="en-US" sz="3360" dirty="0" smtClean="0"/>
              <a:t>=</a:t>
            </a:r>
            <a:r>
              <a:rPr lang="en-US" sz="3360" dirty="0" err="1" smtClean="0"/>
              <a:t>Idolatría</a:t>
            </a:r>
            <a:endParaRPr lang="en-US" sz="3360" dirty="0"/>
          </a:p>
          <a:p>
            <a:r>
              <a:rPr lang="en-US" sz="3360" dirty="0"/>
              <a:t>1 Cor. 4:6; Col. 3:16-17</a:t>
            </a:r>
          </a:p>
          <a:p>
            <a:r>
              <a:rPr lang="en-US" sz="3360" dirty="0"/>
              <a:t>1 </a:t>
            </a:r>
            <a:r>
              <a:rPr lang="en-US" sz="3360" dirty="0" err="1" smtClean="0"/>
              <a:t>Timoteo</a:t>
            </a:r>
            <a:r>
              <a:rPr lang="en-US" sz="3360" dirty="0" smtClean="0"/>
              <a:t> </a:t>
            </a:r>
            <a:r>
              <a:rPr lang="en-US" sz="3360" dirty="0"/>
              <a:t>2:8-12</a:t>
            </a:r>
          </a:p>
          <a:p>
            <a:r>
              <a:rPr lang="en-US" sz="3360" dirty="0"/>
              <a:t>1 Tim. 2:8; 2 </a:t>
            </a:r>
            <a:r>
              <a:rPr lang="en-US" sz="3360" dirty="0" smtClean="0"/>
              <a:t>Pedro </a:t>
            </a:r>
            <a:r>
              <a:rPr lang="en-US" sz="3360" dirty="0"/>
              <a:t>2:12-14</a:t>
            </a:r>
          </a:p>
          <a:p>
            <a:r>
              <a:rPr lang="en-US" sz="3360" dirty="0"/>
              <a:t> </a:t>
            </a:r>
            <a:r>
              <a:rPr lang="en-US" sz="3360" dirty="0" smtClean="0"/>
              <a:t>Mat</a:t>
            </a:r>
            <a:r>
              <a:rPr lang="en-US" sz="3360" dirty="0"/>
              <a:t>. 15:7-8; </a:t>
            </a:r>
            <a:r>
              <a:rPr lang="en-US" sz="3360" dirty="0" err="1" smtClean="0"/>
              <a:t>Ef</a:t>
            </a:r>
            <a:r>
              <a:rPr lang="en-US" sz="3360" dirty="0" smtClean="0"/>
              <a:t>. </a:t>
            </a:r>
            <a:r>
              <a:rPr lang="en-US" sz="3360" dirty="0"/>
              <a:t>5:19</a:t>
            </a:r>
          </a:p>
          <a:p>
            <a:endParaRPr lang="en-US" sz="3360" dirty="0"/>
          </a:p>
          <a:p>
            <a:endParaRPr lang="en-US" sz="3360" dirty="0"/>
          </a:p>
          <a:p>
            <a:pPr marL="0" indent="0">
              <a:buNone/>
            </a:pPr>
            <a:endParaRPr lang="en-US" sz="3360" dirty="0"/>
          </a:p>
        </p:txBody>
      </p:sp>
    </p:spTree>
    <p:extLst>
      <p:ext uri="{BB962C8B-B14F-4D97-AF65-F5344CB8AC3E}">
        <p14:creationId xmlns:p14="http://schemas.microsoft.com/office/powerpoint/2010/main" val="323471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520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Roboto</vt:lpstr>
      <vt:lpstr>system-ui</vt:lpstr>
      <vt:lpstr>Wingdings 3</vt:lpstr>
      <vt:lpstr>Ion</vt:lpstr>
      <vt:lpstr>¿Importa cómo adoramos?</vt:lpstr>
      <vt:lpstr>Ejemplos del Antiguo Testamento</vt:lpstr>
      <vt:lpstr>1 Corintios 10:11</vt:lpstr>
      <vt:lpstr>Algunas cosas sí son diferentes bajo el Nuevo Pacto. </vt:lpstr>
      <vt:lpstr>Juan 4:20-24</vt:lpstr>
      <vt:lpstr>¿Qué estaba cambiando?</vt:lpstr>
      <vt:lpstr>PowerPoint Presentation</vt:lpstr>
      <vt:lpstr>¿Importa cómo adoramos bajo el nuevo pacto?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It Matter How We Worship?</dc:title>
  <dc:creator>Robert Haynes</dc:creator>
  <cp:lastModifiedBy>Esther Eubanks</cp:lastModifiedBy>
  <cp:revision>8</cp:revision>
  <dcterms:created xsi:type="dcterms:W3CDTF">2021-04-12T00:32:27Z</dcterms:created>
  <dcterms:modified xsi:type="dcterms:W3CDTF">2023-08-04T18:42:22Z</dcterms:modified>
</cp:coreProperties>
</file>