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  <p:sldId id="276" r:id="rId3"/>
    <p:sldId id="277" r:id="rId4"/>
    <p:sldId id="278" r:id="rId5"/>
    <p:sldId id="279" r:id="rId6"/>
    <p:sldId id="280" r:id="rId7"/>
    <p:sldId id="256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>
      <p:cViewPr>
        <p:scale>
          <a:sx n="50" d="100"/>
          <a:sy n="50" d="100"/>
        </p:scale>
        <p:origin x="48" y="5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4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3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2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5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4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2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30168-DCA4-B54F-861E-58F0D69F25E6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F3C8-1684-1A43-9B5D-F68014C2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91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666231"/>
            <a:ext cx="8102600" cy="438253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6:47-48  Todo el que viene a Mí y oye Mis palabras y las pone en práctica, les mostraré a quién es semejante:  48  es semejante a un hombre que al edificar una casa, cavó hondo y echó cimiento sobre la roca; y cuando vino una inundación, el torrente dio con fuerza contra aquella casa, pero no pudo moverla porque había sido bien construida.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3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BF686-C074-973B-40DA-D0EC2D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3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Los del pueblo que </a:t>
            </a:r>
            <a:r>
              <a:rPr lang="en-US" dirty="0" err="1"/>
              <a:t>fueron</a:t>
            </a:r>
            <a:r>
              <a:rPr lang="en-US" dirty="0"/>
              <a:t> y se </a:t>
            </a:r>
            <a:r>
              <a:rPr lang="en-US" dirty="0" err="1"/>
              <a:t>reunieron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casa de Ezequiel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79E69-7254-3C2A-E54E-81E95EA9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29" y="1521353"/>
            <a:ext cx="7079742" cy="4063112"/>
          </a:xfrm>
          <a:ln w="25400">
            <a:solidFill>
              <a:schemeClr val="accent3">
                <a:lumMod val="75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Ez. 14:1 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Entonces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vinieron a mí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algunos de los ancianos de Israel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y se sentaron delante de mí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Y vino a mí la palabra del SEÑOR: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«Hijo de hombre, </a:t>
            </a:r>
            <a:r>
              <a:rPr lang="es-E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estos hombres han erigido sus ídolos en su corazón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y han puesto delante de su rostro lo que los hace caer en su iniquidad. ¿Me dejaré Yo consultar por ellos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?...vv. 5 y 7 </a:t>
            </a:r>
            <a:r>
              <a:rPr lang="es-E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erija sus ídolos en su corazón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que ponga delante de su rostro lo que lo hace caer en su iniquidad, y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después venga al profeta para consultarme por medio de él, Yo, el SEÑOR, le responderé por Mí mismo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2400" u="sng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17C8BE-3120-FB3A-CABF-48309CB370ED}"/>
              </a:ext>
            </a:extLst>
          </p:cNvPr>
          <p:cNvSpPr txBox="1">
            <a:spLocks/>
          </p:cNvSpPr>
          <p:nvPr/>
        </p:nvSpPr>
        <p:spPr>
          <a:xfrm>
            <a:off x="1032129" y="1521754"/>
            <a:ext cx="7079742" cy="636230"/>
          </a:xfrm>
          <a:prstGeom prst="rect">
            <a:avLst/>
          </a:prstGeom>
          <a:ln w="25400"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err="1" smtClean="0"/>
              <a:t>Oyeron</a:t>
            </a:r>
            <a:r>
              <a:rPr lang="en-US" sz="2800" u="sng" dirty="0" smtClean="0"/>
              <a:t> sin </a:t>
            </a:r>
            <a:r>
              <a:rPr lang="en-US" sz="2800" u="sng" dirty="0" err="1" smtClean="0"/>
              <a:t>ninguna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intención</a:t>
            </a:r>
            <a:r>
              <a:rPr lang="en-US" sz="2800" u="sng" dirty="0" smtClean="0"/>
              <a:t> de </a:t>
            </a:r>
            <a:r>
              <a:rPr lang="en-US" sz="2800" u="sng" dirty="0" err="1" smtClean="0"/>
              <a:t>cambiar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344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BF686-C074-973B-40DA-D0EC2D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3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Los del pueblo que </a:t>
            </a:r>
            <a:r>
              <a:rPr lang="en-US" dirty="0" err="1"/>
              <a:t>fueron</a:t>
            </a:r>
            <a:r>
              <a:rPr lang="en-US" dirty="0"/>
              <a:t> y se </a:t>
            </a:r>
            <a:r>
              <a:rPr lang="en-US" dirty="0" err="1"/>
              <a:t>reunieron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casa de Ezequiel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79E69-7254-3C2A-E54E-81E95EA9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29" y="1521353"/>
            <a:ext cx="7079742" cy="4063112"/>
          </a:xfrm>
          <a:ln w="25400"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Ez. 18:1 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Entonces vino a mí la palabra del SEÑOR: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«¿Qué quieren decir ustedes al usar este proverbio acerca de la tierra de Israel, que dice: “</a:t>
            </a:r>
            <a:r>
              <a:rPr lang="es-E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Los padres comen las uvas agrias, Y los dientes de los hijos tienen la dentera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”?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Vivo Yo», declara el Señor DIOS, «que no volverán a usar más este proverbio en Israel.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Todas las almas son Mías; tanto el alma del padre como el alma del hijo, Mías son.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El alma que peque, esa morirá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24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17C8BE-3120-FB3A-CABF-48309CB370ED}"/>
              </a:ext>
            </a:extLst>
          </p:cNvPr>
          <p:cNvSpPr txBox="1">
            <a:spLocks/>
          </p:cNvSpPr>
          <p:nvPr/>
        </p:nvSpPr>
        <p:spPr>
          <a:xfrm>
            <a:off x="1032129" y="1521754"/>
            <a:ext cx="7079742" cy="636230"/>
          </a:xfrm>
          <a:prstGeom prst="rect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err="1" smtClean="0"/>
              <a:t>Oyeron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pero</a:t>
            </a:r>
            <a:r>
              <a:rPr lang="en-US" sz="2800" u="sng" dirty="0" smtClean="0"/>
              <a:t> la </a:t>
            </a:r>
            <a:r>
              <a:rPr lang="en-US" sz="2800" u="sng" dirty="0" err="1" smtClean="0"/>
              <a:t>aplicaron</a:t>
            </a:r>
            <a:r>
              <a:rPr lang="en-US" sz="2800" u="sng" dirty="0" smtClean="0"/>
              <a:t> a </a:t>
            </a:r>
            <a:r>
              <a:rPr lang="en-US" sz="2800" u="sng" dirty="0" err="1" smtClean="0"/>
              <a:t>otras</a:t>
            </a:r>
            <a:r>
              <a:rPr lang="en-US" sz="2800" u="sng" dirty="0" smtClean="0"/>
              <a:t> personas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503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BF686-C074-973B-40DA-D0EC2D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3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Los del pueblo que </a:t>
            </a:r>
            <a:r>
              <a:rPr lang="en-US" dirty="0" err="1"/>
              <a:t>fueron</a:t>
            </a:r>
            <a:r>
              <a:rPr lang="en-US" dirty="0"/>
              <a:t> y se </a:t>
            </a:r>
            <a:r>
              <a:rPr lang="en-US" dirty="0" err="1"/>
              <a:t>reunieron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casa de Ezequiel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79E69-7254-3C2A-E54E-81E95EA9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29" y="1521353"/>
            <a:ext cx="7079742" cy="4063112"/>
          </a:xfrm>
          <a:ln w="25400">
            <a:solidFill>
              <a:schemeClr val="accent5">
                <a:lumMod val="75000"/>
              </a:schemeClr>
            </a:solidFill>
          </a:ln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Ez. 33:</a:t>
            </a:r>
            <a:r>
              <a:rPr lang="en-US" sz="24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30 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»Pero en cuanto a ti, hijo de hombre, los hijos de tu pueblo hablan de ti junto a los muros y en las entradas de las casas; hablan el uno al otro, cada cual a su hermano, diciendo: “Vengan ahora, y oigan cual es la palabra que viene del SEÑOR”.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Y vienen a ti como viene el pueblo, y se sientan delante de ti como pueblo Mío, oyen tus palabras </a:t>
            </a:r>
            <a:r>
              <a:rPr lang="es-E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y no las cumplen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sino que </a:t>
            </a:r>
            <a:r>
              <a:rPr lang="es-E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siguen los deseos sensuales expresados por su boca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y sus corazones andan tras sus ganancias.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Y </a:t>
            </a:r>
            <a:r>
              <a:rPr lang="es-ES" sz="2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tú eres para ellos como la canción de amor de uno que tiene una voz hermosa y toca bien un instrumento</a:t>
            </a:r>
            <a:r>
              <a:rPr lang="es-E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; oyen tus palabras, pero no las ponen en práctica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n-US" sz="2400" u="sng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17C8BE-3120-FB3A-CABF-48309CB370ED}"/>
              </a:ext>
            </a:extLst>
          </p:cNvPr>
          <p:cNvSpPr txBox="1">
            <a:spLocks/>
          </p:cNvSpPr>
          <p:nvPr/>
        </p:nvSpPr>
        <p:spPr>
          <a:xfrm>
            <a:off x="1032129" y="1521754"/>
            <a:ext cx="7079742" cy="636230"/>
          </a:xfrm>
          <a:prstGeom prst="rect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err="1" smtClean="0"/>
              <a:t>Oyeron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pero</a:t>
            </a:r>
            <a:r>
              <a:rPr lang="en-US" sz="2800" u="sng" dirty="0" smtClean="0"/>
              <a:t> lo </a:t>
            </a:r>
            <a:r>
              <a:rPr lang="en-US" sz="2800" u="sng" dirty="0" err="1" smtClean="0"/>
              <a:t>consideraron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como</a:t>
            </a:r>
            <a:r>
              <a:rPr lang="en-US" sz="2800" u="sng" dirty="0" smtClean="0"/>
              <a:t> un </a:t>
            </a:r>
            <a:r>
              <a:rPr lang="en-US" sz="2800" u="sng" dirty="0" err="1" smtClean="0"/>
              <a:t>espectáculo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612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14F11BC-4670-5AD9-0772-F08AF1B98B31}"/>
              </a:ext>
            </a:extLst>
          </p:cNvPr>
          <p:cNvSpPr txBox="1"/>
          <p:nvPr/>
        </p:nvSpPr>
        <p:spPr>
          <a:xfrm>
            <a:off x="432122" y="1394318"/>
            <a:ext cx="3861816" cy="2926359"/>
          </a:xfrm>
          <a:prstGeom prst="rect">
            <a:avLst/>
          </a:prstGeom>
          <a:noFill/>
          <a:ln w="38100">
            <a:solidFill>
              <a:srgbClr val="ED7D31">
                <a:lumMod val="75000"/>
              </a:srgb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5486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Nuestra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dificultad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para </a:t>
            </a:r>
            <a:r>
              <a:rPr kumimoji="0" lang="en-US" sz="4000" b="0" i="0" u="none" strike="noStrike" kern="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escuchar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sermones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3D5A737-172D-C4AE-3550-8B3C9D2BD545}"/>
              </a:ext>
            </a:extLst>
          </p:cNvPr>
          <p:cNvSpPr txBox="1"/>
          <p:nvPr/>
        </p:nvSpPr>
        <p:spPr>
          <a:xfrm>
            <a:off x="4850062" y="1394318"/>
            <a:ext cx="3861816" cy="2926359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lvl="0" algn="ctr" defTabSz="548640">
              <a:defRPr/>
            </a:pPr>
            <a:r>
              <a:rPr lang="en-US" sz="4000" kern="0" dirty="0">
                <a:solidFill>
                  <a:prstClr val="white"/>
                </a:solidFill>
              </a:rPr>
              <a:t>Un </a:t>
            </a:r>
            <a:r>
              <a:rPr lang="en-US" sz="4000" kern="0" dirty="0" err="1">
                <a:solidFill>
                  <a:prstClr val="white"/>
                </a:solidFill>
              </a:rPr>
              <a:t>modelo</a:t>
            </a:r>
            <a:r>
              <a:rPr lang="en-US" sz="4000" kern="0" dirty="0">
                <a:solidFill>
                  <a:prstClr val="white"/>
                </a:solidFill>
              </a:rPr>
              <a:t> de </a:t>
            </a:r>
            <a:r>
              <a:rPr lang="en-US" sz="4000" kern="0" dirty="0" err="1">
                <a:solidFill>
                  <a:prstClr val="white"/>
                </a:solidFill>
              </a:rPr>
              <a:t>escuchar</a:t>
            </a:r>
            <a:r>
              <a:rPr lang="en-US" sz="4000" kern="0" dirty="0">
                <a:solidFill>
                  <a:prstClr val="white"/>
                </a:solidFill>
              </a:rPr>
              <a:t> </a:t>
            </a:r>
            <a:r>
              <a:rPr lang="en-US" sz="4000" kern="0" dirty="0" err="1">
                <a:solidFill>
                  <a:prstClr val="white"/>
                </a:solidFill>
              </a:rPr>
              <a:t>sermones</a:t>
            </a:r>
            <a:r>
              <a:rPr lang="en-US" sz="4000" kern="0" dirty="0">
                <a:solidFill>
                  <a:prstClr val="white"/>
                </a:solidFill>
              </a:rPr>
              <a:t> </a:t>
            </a:r>
            <a:r>
              <a:rPr lang="en-US" sz="4000" kern="0" dirty="0" err="1">
                <a:solidFill>
                  <a:prstClr val="white"/>
                </a:solidFill>
              </a:rPr>
              <a:t>adecuadamente</a:t>
            </a:r>
            <a:endParaRPr lang="en-US" sz="4000" kern="0" dirty="0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8A842-7621-7CFA-0620-E4FE48CC1B32}"/>
              </a:ext>
            </a:extLst>
          </p:cNvPr>
          <p:cNvSpPr txBox="1"/>
          <p:nvPr/>
        </p:nvSpPr>
        <p:spPr>
          <a:xfrm>
            <a:off x="432122" y="1394318"/>
            <a:ext cx="3861816" cy="292635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5486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Nuestra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dificultad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para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escuchar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sermones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eventualmente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3300" b="0" i="0" u="none" strike="noStrike" kern="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nos</a:t>
            </a:r>
            <a:r>
              <a:rPr kumimoji="0" lang="en-US" sz="33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3300" b="0" i="0" u="none" strike="noStrike" kern="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llevará</a:t>
            </a:r>
            <a:r>
              <a:rPr kumimoji="0" lang="en-US" sz="33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a la </a:t>
            </a:r>
            <a:r>
              <a:rPr kumimoji="0" lang="en-US" sz="3300" b="0" i="0" u="none" strike="noStrike" kern="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cautividad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3419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BF686-C074-973B-40DA-D0EC2D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3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Los del pueblo </a:t>
            </a:r>
            <a:r>
              <a:rPr lang="en-US" dirty="0" smtClean="0"/>
              <a:t>que </a:t>
            </a:r>
            <a:r>
              <a:rPr lang="en-US" dirty="0"/>
              <a:t>se </a:t>
            </a:r>
            <a:r>
              <a:rPr lang="en-US" dirty="0" err="1"/>
              <a:t>reunieron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oyeron</a:t>
            </a:r>
            <a:r>
              <a:rPr lang="en-US" dirty="0" smtClean="0"/>
              <a:t> el </a:t>
            </a:r>
            <a:r>
              <a:rPr lang="en-US" dirty="0" err="1" smtClean="0"/>
              <a:t>sermón</a:t>
            </a:r>
            <a:r>
              <a:rPr lang="en-US" dirty="0" smtClean="0"/>
              <a:t> de Esdras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79E69-7254-3C2A-E54E-81E95EA9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29" y="1521353"/>
            <a:ext cx="7079742" cy="4063112"/>
          </a:xfrm>
          <a:ln w="254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Neh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8:1 “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 el pueblo se reunió como un solo hombre en la plaza que estaba delante de la puerta de las Aguas, y pidieron al escriba Esdras que trajera el libro de la ley de Moisés que el SEÑOR había dado a Israel. 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Entonces el sacerdote Esdras trajo la ley delante de la asamblea de hombres y mujeres y de todos los que </a:t>
            </a:r>
            <a:r>
              <a:rPr lang="es-E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podían entender lo que oían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Era el primer día del mes séptimo. 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Y leyó en el libro frente a la plaza que estaba delante de la puerta de las Aguas, desde </a:t>
            </a:r>
            <a:r>
              <a:rPr lang="es-ES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amanecer hasta el mediodía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 presencia de hombres y mujeres y de </a:t>
            </a:r>
            <a:r>
              <a:rPr lang="es-E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que podían entender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y </a:t>
            </a:r>
            <a:r>
              <a:rPr lang="es-ES" sz="24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oídos de todo el pueblo estaban atentos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libro de la ley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u="sng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17C8BE-3120-FB3A-CABF-48309CB370ED}"/>
              </a:ext>
            </a:extLst>
          </p:cNvPr>
          <p:cNvSpPr txBox="1">
            <a:spLocks/>
          </p:cNvSpPr>
          <p:nvPr/>
        </p:nvSpPr>
        <p:spPr>
          <a:xfrm>
            <a:off x="1032129" y="1521754"/>
            <a:ext cx="7079742" cy="636230"/>
          </a:xfrm>
          <a:prstGeom prst="rect">
            <a:avLst/>
          </a:prstGeom>
          <a:ln w="254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err="1" smtClean="0"/>
              <a:t>Escucharon</a:t>
            </a:r>
            <a:r>
              <a:rPr lang="en-US" sz="2800" u="sng" dirty="0" smtClean="0"/>
              <a:t> con </a:t>
            </a:r>
            <a:r>
              <a:rPr lang="en-US" sz="2800" u="sng" dirty="0" err="1" smtClean="0"/>
              <a:t>entendimiento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729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BF686-C074-973B-40DA-D0EC2D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3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Los del pueblo que se </a:t>
            </a:r>
            <a:r>
              <a:rPr lang="en-US" dirty="0" err="1"/>
              <a:t>reunieron</a:t>
            </a:r>
            <a:r>
              <a:rPr lang="en-US" dirty="0"/>
              <a:t> y </a:t>
            </a:r>
            <a:r>
              <a:rPr lang="en-US" dirty="0" err="1"/>
              <a:t>oyeron</a:t>
            </a:r>
            <a:r>
              <a:rPr lang="en-US" dirty="0"/>
              <a:t> el </a:t>
            </a:r>
            <a:r>
              <a:rPr lang="en-US" dirty="0" err="1"/>
              <a:t>sermón</a:t>
            </a:r>
            <a:r>
              <a:rPr lang="en-US" dirty="0"/>
              <a:t> de Esdras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79E69-7254-3C2A-E54E-81E95EA9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29" y="1521353"/>
            <a:ext cx="7079742" cy="4063112"/>
          </a:xfr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Neh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8:5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Esdras abrió el libro a la vista de todo el pueblo, pues él estaba en un lugar más alto que todo el pueblo; y cuando lo abrió, todo el pueblo se puso en pie. 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Entonces Esdras bendijo al SEÑOR, el gran Dios. Y todo el pueblo respondió: «</a:t>
            </a:r>
            <a:r>
              <a:rPr lang="es-E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¡Amén, Amén!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mientras alzaban las manos. Después </a:t>
            </a:r>
            <a:r>
              <a:rPr lang="es-E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postraron y adoraron al SEÑOR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rostro en 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tierra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r>
              <a:rPr lang="en-US" sz="2400" dirty="0" smtClean="0">
                <a:effectLst/>
              </a:rPr>
              <a:t>  </a:t>
            </a:r>
            <a:endParaRPr lang="en-US" sz="2400" dirty="0">
              <a:effectLst/>
            </a:endParaRPr>
          </a:p>
          <a:p>
            <a:pPr marL="0" indent="0" algn="ctr">
              <a:buNone/>
            </a:pPr>
            <a:r>
              <a:rPr lang="en-US" sz="2400" dirty="0" smtClean="0"/>
              <a:t>*Se </a:t>
            </a:r>
            <a:r>
              <a:rPr lang="en-US" sz="2400" dirty="0" err="1" smtClean="0"/>
              <a:t>celebró</a:t>
            </a:r>
            <a:r>
              <a:rPr lang="en-US" sz="2400" dirty="0" smtClean="0"/>
              <a:t> la fiesta de </a:t>
            </a:r>
            <a:r>
              <a:rPr lang="en-US" sz="2400" dirty="0" err="1" smtClean="0"/>
              <a:t>tabernáculos</a:t>
            </a:r>
            <a:r>
              <a:rPr lang="en-US" sz="2400" dirty="0" smtClean="0"/>
              <a:t> (8:13-18</a:t>
            </a:r>
            <a:r>
              <a:rPr lang="en-US" sz="2400" dirty="0"/>
              <a:t>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17C8BE-3120-FB3A-CABF-48309CB370ED}"/>
              </a:ext>
            </a:extLst>
          </p:cNvPr>
          <p:cNvSpPr txBox="1">
            <a:spLocks/>
          </p:cNvSpPr>
          <p:nvPr/>
        </p:nvSpPr>
        <p:spPr>
          <a:xfrm>
            <a:off x="1032129" y="1521754"/>
            <a:ext cx="7079742" cy="636230"/>
          </a:xfrm>
          <a:prstGeom prst="rect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err="1" smtClean="0"/>
              <a:t>Escucharon</a:t>
            </a:r>
            <a:r>
              <a:rPr lang="en-US" sz="2800" u="sng" dirty="0" smtClean="0"/>
              <a:t> con </a:t>
            </a:r>
            <a:r>
              <a:rPr lang="en-US" sz="2800" u="sng" dirty="0" err="1" smtClean="0"/>
              <a:t>reverencia</a:t>
            </a:r>
            <a:r>
              <a:rPr lang="en-US" sz="2800" u="sng" dirty="0" smtClean="0"/>
              <a:t> con el fin de </a:t>
            </a:r>
            <a:r>
              <a:rPr lang="en-US" sz="2800" u="sng" dirty="0" err="1" smtClean="0"/>
              <a:t>adorar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588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BF686-C074-973B-40DA-D0EC2D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3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Los del pueblo que se </a:t>
            </a:r>
            <a:r>
              <a:rPr lang="en-US" dirty="0" err="1"/>
              <a:t>reunieron</a:t>
            </a:r>
            <a:r>
              <a:rPr lang="en-US" dirty="0"/>
              <a:t> y </a:t>
            </a:r>
            <a:r>
              <a:rPr lang="en-US" dirty="0" err="1"/>
              <a:t>oyeron</a:t>
            </a:r>
            <a:r>
              <a:rPr lang="en-US" dirty="0"/>
              <a:t> el </a:t>
            </a:r>
            <a:r>
              <a:rPr lang="en-US" dirty="0" err="1"/>
              <a:t>sermón</a:t>
            </a:r>
            <a:r>
              <a:rPr lang="en-US" dirty="0"/>
              <a:t> de Esdras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79E69-7254-3C2A-E54E-81E95EA9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29" y="1521353"/>
            <a:ext cx="7079742" cy="4063112"/>
          </a:xfr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Neh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8:9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Entonces Nehemías, que era el gobernador, y Esdras, el sacerdote y escriba, y los levitas que enseñaban al pueblo, dijeron a todo el pueblo: «</a:t>
            </a:r>
            <a:r>
              <a:rPr lang="es-E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día es santo para el SEÑOR su Dios; no se entristezcan, ni lloren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Porque todo el pueblo lloraba al oír las palabras de la ley. 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También les dijo: «Vayan, coman de la grasa, beban de lo dulce, y manden raciones a los que no tienen nada preparado; </a:t>
            </a:r>
            <a:r>
              <a:rPr lang="es-ES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porque este día es santo para nuestro Señor. No se entristezcan, porque la alegría del SEÑOR es la fortaleza de ustedes</a:t>
            </a:r>
            <a:r>
              <a:rPr lang="es-E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  <a:r>
              <a:rPr lang="en-US" sz="2400" dirty="0" smtClean="0">
                <a:effectLst/>
              </a:rPr>
              <a:t> </a:t>
            </a:r>
            <a:endParaRPr lang="en-US" sz="2400" u="sng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17C8BE-3120-FB3A-CABF-48309CB370ED}"/>
              </a:ext>
            </a:extLst>
          </p:cNvPr>
          <p:cNvSpPr txBox="1">
            <a:spLocks/>
          </p:cNvSpPr>
          <p:nvPr/>
        </p:nvSpPr>
        <p:spPr>
          <a:xfrm>
            <a:off x="1032129" y="1521754"/>
            <a:ext cx="7079742" cy="636230"/>
          </a:xfrm>
          <a:prstGeom prst="rect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err="1" smtClean="0"/>
              <a:t>Escucharon</a:t>
            </a:r>
            <a:r>
              <a:rPr lang="en-US" sz="2800" u="sng" dirty="0" smtClean="0"/>
              <a:t>, lo </a:t>
            </a:r>
            <a:r>
              <a:rPr lang="en-US" sz="2800" u="sng" dirty="0" err="1" smtClean="0"/>
              <a:t>cual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resultó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en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gozo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945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BF686-C074-973B-40DA-D0EC2D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3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Los del pueblo que se </a:t>
            </a:r>
            <a:r>
              <a:rPr lang="en-US" dirty="0" err="1"/>
              <a:t>reunieron</a:t>
            </a:r>
            <a:r>
              <a:rPr lang="en-US" dirty="0"/>
              <a:t> y </a:t>
            </a:r>
            <a:r>
              <a:rPr lang="en-US" dirty="0" err="1"/>
              <a:t>oyeron</a:t>
            </a:r>
            <a:r>
              <a:rPr lang="en-US" dirty="0"/>
              <a:t> el </a:t>
            </a:r>
            <a:r>
              <a:rPr lang="en-US" dirty="0" err="1"/>
              <a:t>sermón</a:t>
            </a:r>
            <a:r>
              <a:rPr lang="en-US" dirty="0"/>
              <a:t> de Esdras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79E69-7254-3C2A-E54E-81E95EA9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28" y="1235171"/>
            <a:ext cx="7083171" cy="4349294"/>
          </a:xfrm>
          <a:ln w="25400"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Neh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9:1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El día veinticuatro de ese mes se congregaron los israelitas en ayuno, vestidos de cilicio y con polvo sobre sí.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Y los descendientes de Israel se separaron de todos los extranjeros, y se pusieron en pie, </a:t>
            </a:r>
            <a:r>
              <a:rPr lang="es-E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confesando sus pecados y las iniquidades de sus padres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Puestos de pie, cada uno en su lugar, una cuarta parte del día </a:t>
            </a:r>
            <a:r>
              <a:rPr lang="es-E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estuvieron leyendo en el libro de la ley del SEÑOR su Dios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, y </a:t>
            </a:r>
            <a:r>
              <a:rPr lang="es-ES" sz="2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otra</a:t>
            </a:r>
            <a:r>
              <a:rPr lang="es-E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cuarta parte, estuvieron confesando y adorando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 al SEÑOR su Dios. </a:t>
            </a:r>
            <a:endParaRPr lang="en-US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17C8BE-3120-FB3A-CABF-48309CB370ED}"/>
              </a:ext>
            </a:extLst>
          </p:cNvPr>
          <p:cNvSpPr txBox="1">
            <a:spLocks/>
          </p:cNvSpPr>
          <p:nvPr/>
        </p:nvSpPr>
        <p:spPr>
          <a:xfrm>
            <a:off x="1032128" y="1235171"/>
            <a:ext cx="7083171" cy="922813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err="1" smtClean="0"/>
              <a:t>Escucharon</a:t>
            </a:r>
            <a:r>
              <a:rPr lang="en-US" sz="2800" u="sng" dirty="0" smtClean="0"/>
              <a:t> y </a:t>
            </a:r>
            <a:r>
              <a:rPr lang="en-US" sz="2800" u="sng" dirty="0" err="1" smtClean="0"/>
              <a:t>cambiaron</a:t>
            </a:r>
            <a:r>
              <a:rPr lang="en-US" sz="2800" u="sng" dirty="0" smtClean="0"/>
              <a:t> (</a:t>
            </a:r>
            <a:r>
              <a:rPr lang="en-US" sz="2800" u="sng" dirty="0" err="1" smtClean="0"/>
              <a:t>fueron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cambiados</a:t>
            </a:r>
            <a:r>
              <a:rPr lang="en-US" sz="2800" u="sng" dirty="0" smtClean="0"/>
              <a:t>) </a:t>
            </a:r>
            <a:r>
              <a:rPr lang="en-US" sz="2800" u="sng" dirty="0" err="1" smtClean="0"/>
              <a:t>por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medio</a:t>
            </a:r>
            <a:r>
              <a:rPr lang="en-US" sz="2800" u="sng" dirty="0" smtClean="0"/>
              <a:t> de </a:t>
            </a:r>
            <a:r>
              <a:rPr lang="en-US" sz="2800" u="sng" dirty="0" smtClean="0"/>
              <a:t>la palabra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294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BF686-C074-973B-40DA-D0EC2D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3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Los del pueblo que se </a:t>
            </a:r>
            <a:r>
              <a:rPr lang="en-US" dirty="0" err="1"/>
              <a:t>reunieron</a:t>
            </a:r>
            <a:r>
              <a:rPr lang="en-US" dirty="0"/>
              <a:t> y </a:t>
            </a:r>
            <a:r>
              <a:rPr lang="en-US" dirty="0" err="1"/>
              <a:t>oyeron</a:t>
            </a:r>
            <a:r>
              <a:rPr lang="en-US" dirty="0"/>
              <a:t> el </a:t>
            </a:r>
            <a:r>
              <a:rPr lang="en-US" dirty="0" err="1"/>
              <a:t>sermón</a:t>
            </a:r>
            <a:r>
              <a:rPr lang="en-US" dirty="0"/>
              <a:t> de Esdras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79E69-7254-3C2A-E54E-81E95EA9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29" y="1235171"/>
            <a:ext cx="7083170" cy="4349294"/>
          </a:xfrm>
          <a:ln w="25400"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9:1-4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Confesión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pecados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9:5-36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Reconocimiento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paciencia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justicia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gracia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juicio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sabiduría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compasión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poder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singularidad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de Dios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9:37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Compromiso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renovado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por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medio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de un </a:t>
            </a:r>
            <a:r>
              <a:rPr lang="en-US" sz="24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pacto</a:t>
            </a:r>
            <a:r>
              <a:rPr lang="en-US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con Dios 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u="sng" dirty="0"/>
              <a:t>10 – </a:t>
            </a:r>
            <a:r>
              <a:rPr lang="en-US" sz="2400" u="sng" dirty="0" smtClean="0"/>
              <a:t>(Fin del </a:t>
            </a:r>
            <a:r>
              <a:rPr lang="en-US" sz="2400" u="sng" dirty="0" err="1" smtClean="0"/>
              <a:t>libro</a:t>
            </a:r>
            <a:r>
              <a:rPr lang="en-US" sz="2400" u="sng" dirty="0" smtClean="0"/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Apreciando</a:t>
            </a:r>
            <a:r>
              <a:rPr lang="en-US" sz="2400" dirty="0" smtClean="0"/>
              <a:t> y </a:t>
            </a:r>
            <a:r>
              <a:rPr lang="en-US" sz="2400" dirty="0" err="1" smtClean="0"/>
              <a:t>procurando</a:t>
            </a:r>
            <a:r>
              <a:rPr lang="en-US" sz="2400" dirty="0" smtClean="0"/>
              <a:t> </a:t>
            </a:r>
            <a:r>
              <a:rPr lang="en-US" sz="2400" dirty="0" err="1" smtClean="0"/>
              <a:t>vivir</a:t>
            </a:r>
            <a:r>
              <a:rPr lang="en-US" sz="2400" dirty="0" smtClean="0"/>
              <a:t> las </a:t>
            </a:r>
            <a:r>
              <a:rPr lang="en-US" sz="2400" dirty="0" err="1" smtClean="0"/>
              <a:t>vidas</a:t>
            </a:r>
            <a:r>
              <a:rPr lang="en-US" sz="2400" dirty="0" smtClean="0"/>
              <a:t> </a:t>
            </a:r>
            <a:r>
              <a:rPr lang="en-US" sz="2400" dirty="0" err="1" smtClean="0"/>
              <a:t>santas</a:t>
            </a:r>
            <a:r>
              <a:rPr lang="en-US" sz="2400" dirty="0" smtClean="0"/>
              <a:t> que Dios </a:t>
            </a:r>
            <a:r>
              <a:rPr lang="en-US" sz="2400" dirty="0" err="1" smtClean="0"/>
              <a:t>espera</a:t>
            </a:r>
            <a:r>
              <a:rPr lang="en-US" sz="2400" dirty="0" smtClean="0"/>
              <a:t> de </a:t>
            </a:r>
            <a:r>
              <a:rPr lang="en-US" sz="2400" dirty="0" err="1" smtClean="0"/>
              <a:t>su</a:t>
            </a:r>
            <a:r>
              <a:rPr lang="en-US" sz="2400" dirty="0" smtClean="0"/>
              <a:t> parte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5B17C8BE-3120-FB3A-CABF-48309CB370ED}"/>
              </a:ext>
            </a:extLst>
          </p:cNvPr>
          <p:cNvSpPr txBox="1">
            <a:spLocks/>
          </p:cNvSpPr>
          <p:nvPr/>
        </p:nvSpPr>
        <p:spPr>
          <a:xfrm>
            <a:off x="1032128" y="1235171"/>
            <a:ext cx="7083171" cy="922813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err="1" smtClean="0"/>
              <a:t>Escucharon</a:t>
            </a:r>
            <a:r>
              <a:rPr lang="en-US" sz="2800" u="sng" dirty="0" smtClean="0"/>
              <a:t> y </a:t>
            </a:r>
            <a:r>
              <a:rPr lang="en-US" sz="2800" u="sng" dirty="0" err="1" smtClean="0"/>
              <a:t>cambiaron</a:t>
            </a:r>
            <a:r>
              <a:rPr lang="en-US" sz="2800" u="sng" dirty="0" smtClean="0"/>
              <a:t> (</a:t>
            </a:r>
            <a:r>
              <a:rPr lang="en-US" sz="2800" u="sng" dirty="0" err="1" smtClean="0"/>
              <a:t>fueron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cambiados</a:t>
            </a:r>
            <a:r>
              <a:rPr lang="en-US" sz="2800" u="sng" dirty="0" smtClean="0"/>
              <a:t>) </a:t>
            </a:r>
            <a:r>
              <a:rPr lang="en-US" sz="2800" u="sng" dirty="0" err="1" smtClean="0"/>
              <a:t>por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medio</a:t>
            </a:r>
            <a:r>
              <a:rPr lang="en-US" sz="2800" u="sng" dirty="0" smtClean="0"/>
              <a:t> de </a:t>
            </a:r>
            <a:r>
              <a:rPr lang="en-US" sz="2800" u="sng" dirty="0" smtClean="0"/>
              <a:t>la palabra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865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14F11BC-4670-5AD9-0772-F08AF1B98B31}"/>
              </a:ext>
            </a:extLst>
          </p:cNvPr>
          <p:cNvSpPr txBox="1"/>
          <p:nvPr/>
        </p:nvSpPr>
        <p:spPr>
          <a:xfrm>
            <a:off x="432124" y="1394318"/>
            <a:ext cx="3861816" cy="2926359"/>
          </a:xfrm>
          <a:prstGeom prst="rect">
            <a:avLst/>
          </a:prstGeom>
          <a:noFill/>
          <a:ln w="38100">
            <a:solidFill>
              <a:srgbClr val="ED7D31">
                <a:lumMod val="75000"/>
              </a:srgb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5486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Nuestra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dificulta</a:t>
            </a:r>
            <a:r>
              <a:rPr lang="en-US" sz="4000" kern="0" dirty="0" smtClean="0">
                <a:solidFill>
                  <a:prstClr val="white"/>
                </a:solidFill>
              </a:rPr>
              <a:t>d para </a:t>
            </a:r>
            <a:r>
              <a:rPr lang="en-US" sz="4000" kern="0" dirty="0" err="1" smtClean="0">
                <a:solidFill>
                  <a:prstClr val="white"/>
                </a:solidFill>
              </a:rPr>
              <a:t>escuchar</a:t>
            </a:r>
            <a:r>
              <a:rPr lang="en-US" sz="4000" kern="0" dirty="0" smtClean="0">
                <a:solidFill>
                  <a:prstClr val="white"/>
                </a:solidFill>
              </a:rPr>
              <a:t> </a:t>
            </a:r>
            <a:r>
              <a:rPr lang="en-US" sz="4000" kern="0" dirty="0" err="1" smtClean="0">
                <a:solidFill>
                  <a:prstClr val="white"/>
                </a:solidFill>
              </a:rPr>
              <a:t>sermones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3D5A737-172D-C4AE-3550-8B3C9D2BD545}"/>
              </a:ext>
            </a:extLst>
          </p:cNvPr>
          <p:cNvSpPr txBox="1"/>
          <p:nvPr/>
        </p:nvSpPr>
        <p:spPr>
          <a:xfrm>
            <a:off x="4850062" y="1394318"/>
            <a:ext cx="3861816" cy="2926359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5486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Un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modelo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de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escuchar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sermones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adecuadamente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48A842-7621-7CFA-0620-E4FE48CC1B32}"/>
              </a:ext>
            </a:extLst>
          </p:cNvPr>
          <p:cNvSpPr txBox="1"/>
          <p:nvPr/>
        </p:nvSpPr>
        <p:spPr>
          <a:xfrm>
            <a:off x="420760" y="1394316"/>
            <a:ext cx="3861816" cy="292635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lvl="0" algn="ctr" defTabSz="548640">
              <a:defRPr/>
            </a:pPr>
            <a:r>
              <a:rPr lang="en-US" sz="3200" kern="0" dirty="0" err="1">
                <a:solidFill>
                  <a:prstClr val="white"/>
                </a:solidFill>
              </a:rPr>
              <a:t>Nuestra</a:t>
            </a:r>
            <a:r>
              <a:rPr lang="en-US" sz="3200" kern="0" dirty="0">
                <a:solidFill>
                  <a:prstClr val="white"/>
                </a:solidFill>
              </a:rPr>
              <a:t> </a:t>
            </a:r>
            <a:r>
              <a:rPr lang="en-US" sz="3200" kern="0" dirty="0" err="1">
                <a:solidFill>
                  <a:prstClr val="white"/>
                </a:solidFill>
              </a:rPr>
              <a:t>dificultad</a:t>
            </a:r>
            <a:r>
              <a:rPr lang="en-US" sz="3200" kern="0" dirty="0">
                <a:solidFill>
                  <a:prstClr val="white"/>
                </a:solidFill>
              </a:rPr>
              <a:t> para </a:t>
            </a:r>
            <a:r>
              <a:rPr lang="en-US" sz="3200" kern="0" dirty="0" err="1">
                <a:solidFill>
                  <a:prstClr val="white"/>
                </a:solidFill>
              </a:rPr>
              <a:t>escuchar</a:t>
            </a:r>
            <a:r>
              <a:rPr lang="en-US" sz="3200" kern="0" dirty="0">
                <a:solidFill>
                  <a:prstClr val="white"/>
                </a:solidFill>
              </a:rPr>
              <a:t> </a:t>
            </a:r>
            <a:r>
              <a:rPr lang="en-US" sz="3200" kern="0" dirty="0" err="1">
                <a:solidFill>
                  <a:prstClr val="white"/>
                </a:solidFill>
              </a:rPr>
              <a:t>sermones</a:t>
            </a:r>
            <a:r>
              <a:rPr lang="en-US" sz="3200" kern="0" dirty="0">
                <a:solidFill>
                  <a:prstClr val="white"/>
                </a:solidFill>
              </a:rPr>
              <a:t> </a:t>
            </a:r>
            <a:r>
              <a:rPr lang="en-US" sz="3200" kern="0" dirty="0" err="1">
                <a:solidFill>
                  <a:prstClr val="white"/>
                </a:solidFill>
              </a:rPr>
              <a:t>eventualmente</a:t>
            </a:r>
            <a:r>
              <a:rPr lang="en-US" sz="3200" kern="0" dirty="0">
                <a:solidFill>
                  <a:prstClr val="white"/>
                </a:solidFill>
              </a:rPr>
              <a:t> </a:t>
            </a:r>
            <a:r>
              <a:rPr lang="en-US" sz="3200" kern="0" dirty="0" err="1">
                <a:solidFill>
                  <a:prstClr val="white"/>
                </a:solidFill>
              </a:rPr>
              <a:t>nos</a:t>
            </a:r>
            <a:r>
              <a:rPr lang="en-US" sz="3200" kern="0" dirty="0">
                <a:solidFill>
                  <a:prstClr val="white"/>
                </a:solidFill>
              </a:rPr>
              <a:t> </a:t>
            </a:r>
            <a:r>
              <a:rPr lang="en-US" sz="3200" kern="0" dirty="0" err="1">
                <a:solidFill>
                  <a:prstClr val="white"/>
                </a:solidFill>
              </a:rPr>
              <a:t>llevará</a:t>
            </a:r>
            <a:r>
              <a:rPr lang="en-US" sz="3200" kern="0" dirty="0">
                <a:solidFill>
                  <a:prstClr val="white"/>
                </a:solidFill>
              </a:rPr>
              <a:t> a la </a:t>
            </a:r>
            <a:r>
              <a:rPr lang="en-US" sz="3200" kern="0" dirty="0" err="1">
                <a:solidFill>
                  <a:prstClr val="white"/>
                </a:solidFill>
              </a:rPr>
              <a:t>cautividad</a:t>
            </a:r>
            <a:r>
              <a:rPr lang="en-US" sz="3200" kern="0" dirty="0">
                <a:solidFill>
                  <a:prstClr val="white"/>
                </a:solidFill>
              </a:rPr>
              <a:t> </a:t>
            </a:r>
            <a:endParaRPr lang="en-US" sz="3200" kern="0" dirty="0">
              <a:solidFill>
                <a:prstClr val="white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7D5BC1E-B297-40A3-9637-A16E3418DA9E}"/>
              </a:ext>
            </a:extLst>
          </p:cNvPr>
          <p:cNvSpPr txBox="1"/>
          <p:nvPr/>
        </p:nvSpPr>
        <p:spPr>
          <a:xfrm>
            <a:off x="4850062" y="1394316"/>
            <a:ext cx="3861816" cy="292635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5486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Una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disposición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a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escuchar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y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cambiar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lleva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a la </a:t>
            </a:r>
            <a:r>
              <a:rPr kumimoji="0" lang="en-US" sz="4000" b="0" i="0" u="none" strike="noStrike" kern="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vida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con Dios.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1546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666230"/>
            <a:ext cx="8102600" cy="455346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6:47-48  Todo el que viene a Mí y oye Mis palabras y las pone en práctica, les mostraré a quién es semejante:  48  es semejante a un hombre que al edificar una casa, cavó hondo y echó cimiento sobre la roca; y cuando vino una inundación, el torrente dio con fuerza contra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aquella casa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pero no pudo moverla porque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había sido bien construida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5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216F8E-D63F-49E2-5602-76D1A1DFC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4442"/>
            <a:ext cx="7886700" cy="362611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 </a:t>
            </a:r>
            <a:r>
              <a:rPr lang="en-US" sz="32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11:27 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Mientras Jesús decía estas cosas, una de las mujeres en la multitud alzó la voz y dijo: «¡Dichosa la matriz que te concibió y los senos que te criaron</a:t>
            </a:r>
            <a:r>
              <a:rPr lang="es-E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!». 28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  «Al contrario», le contestó Jesús, «</a:t>
            </a:r>
            <a:r>
              <a:rPr lang="es-E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dichosos los que oyen la palabra de Dios y la guardan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». 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666230"/>
            <a:ext cx="8102600" cy="4629669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6:47-48  Todo el que viene a Mí y oye Mis palabras y las pone en práctica, les mostraré a quién es semejante:  48  es semejante a un hombre que al edificar una casa, cavó hondo y echó cimiento sobre la roca; y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cuando vino una inundación, el torrente dio con fuerza contra aquella casa, pero no pudo moverla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porque había sido bien construida.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2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666231"/>
            <a:ext cx="8102600" cy="438253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6:47-48  Todo el que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viene a Mí y oye Mis palabras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las pone en práctica, les mostraré a quién es semejante:  48  es semejante a un hombre que al edificar una casa, cavó hondo y echó cimiento sobre la roca; y cuando vino una inundación, el torrente dio con fuerza contra aquella casa, pero no pudo moverla porque había sido bien construida.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5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666231"/>
            <a:ext cx="8102600" cy="438253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6:47-48  Todo el que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viene a Mí y oye Mis palabras y las pone en práctica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les mostraré a quién es semejante:  48  es semejante a un hombre que al edificar una casa, cavó hondo y echó cimiento sobre la roca; y cuando vino una inundación, el torrente dio con fuerza contra aquella casa, pero no pudo moverla porque había sido bien construida.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30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0E693-AAD8-3D90-466D-41DD6680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666231"/>
            <a:ext cx="8102600" cy="438253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s-ES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</a:t>
            </a:r>
            <a:r>
              <a:rPr lang="es-ES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6:47-48  Todo el que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viene a Mí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oye Mis palabras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pone en práctica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les mostraré a quién es semejante:  48  es semejante a un hombre que al edificar una casa, </a:t>
            </a:r>
            <a:r>
              <a:rPr lang="es-ES" sz="3600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cavó hondo y echó cimiento sobre la roca</a:t>
            </a:r>
            <a:r>
              <a:rPr lang="es-E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y cuando vino una inundación, el torrente dio con fuerza contra aquella casa, pero no pudo moverla porque había sido bien construida.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54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40516D-10B6-EA28-17EF-495098BD1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/>
              <a:t>¿Estoy escuchando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8E767A-296F-218C-5C9C-1546E02BCC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Aprendiendo</a:t>
            </a:r>
            <a:r>
              <a:rPr lang="en-US" sz="2800" dirty="0" smtClean="0"/>
              <a:t> a </a:t>
            </a:r>
            <a:r>
              <a:rPr lang="en-US" sz="2800" dirty="0" err="1" smtClean="0"/>
              <a:t>cambiar</a:t>
            </a:r>
            <a:r>
              <a:rPr lang="en-US" sz="2800" dirty="0"/>
              <a:t> </a:t>
            </a:r>
            <a:r>
              <a:rPr lang="en-US" sz="2800" dirty="0" smtClean="0"/>
              <a:t>al </a:t>
            </a:r>
            <a:r>
              <a:rPr lang="en-US" sz="2800" dirty="0" err="1" smtClean="0"/>
              <a:t>reconocer</a:t>
            </a:r>
            <a:r>
              <a:rPr lang="en-US" sz="2800" dirty="0" smtClean="0"/>
              <a:t> </a:t>
            </a:r>
            <a:r>
              <a:rPr lang="en-US" sz="2800" dirty="0" err="1" smtClean="0"/>
              <a:t>nuestra</a:t>
            </a:r>
            <a:r>
              <a:rPr lang="en-US" sz="2800" dirty="0" smtClean="0"/>
              <a:t> </a:t>
            </a:r>
            <a:r>
              <a:rPr lang="en-US" sz="2800" dirty="0" err="1" smtClean="0"/>
              <a:t>dificultad</a:t>
            </a:r>
            <a:r>
              <a:rPr lang="en-US" sz="2800" dirty="0" smtClean="0"/>
              <a:t> para </a:t>
            </a:r>
            <a:r>
              <a:rPr lang="en-US" sz="2800" dirty="0" err="1" smtClean="0"/>
              <a:t>oír</a:t>
            </a:r>
            <a:r>
              <a:rPr lang="en-US" sz="2800" dirty="0" smtClean="0"/>
              <a:t> la palabra de Dios, y </a:t>
            </a:r>
            <a:r>
              <a:rPr lang="en-US" sz="2800" dirty="0" err="1" smtClean="0"/>
              <a:t>varias</a:t>
            </a:r>
            <a:r>
              <a:rPr lang="en-US" sz="2800" dirty="0" smtClean="0"/>
              <a:t> </a:t>
            </a:r>
            <a:r>
              <a:rPr lang="en-US" sz="2800" dirty="0" err="1" smtClean="0"/>
              <a:t>formas</a:t>
            </a:r>
            <a:r>
              <a:rPr lang="en-US" sz="2800" dirty="0" smtClean="0"/>
              <a:t> de </a:t>
            </a:r>
            <a:r>
              <a:rPr lang="en-US" sz="2800" dirty="0" err="1" smtClean="0"/>
              <a:t>rectificarlo</a:t>
            </a: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62193060-AF63-23E0-EC73-7F8ACB73BB93}"/>
              </a:ext>
            </a:extLst>
          </p:cNvPr>
          <p:cNvCxnSpPr/>
          <p:nvPr/>
        </p:nvCxnSpPr>
        <p:spPr>
          <a:xfrm>
            <a:off x="1525465" y="2916177"/>
            <a:ext cx="609306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56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ECAF356-8D33-210A-CDDA-89B0138A7DFB}"/>
              </a:ext>
            </a:extLst>
          </p:cNvPr>
          <p:cNvSpPr txBox="1"/>
          <p:nvPr/>
        </p:nvSpPr>
        <p:spPr>
          <a:xfrm>
            <a:off x="432124" y="1394318"/>
            <a:ext cx="3861816" cy="2926359"/>
          </a:xfrm>
          <a:prstGeom prst="rect">
            <a:avLst/>
          </a:prstGeom>
          <a:noFill/>
          <a:ln w="38100">
            <a:solidFill>
              <a:srgbClr val="ED7D31">
                <a:lumMod val="75000"/>
              </a:srgb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5486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Nuestra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dificultad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para</a:t>
            </a:r>
            <a:r>
              <a:rPr lang="en-US" sz="4000" kern="0" dirty="0" smtClean="0">
                <a:solidFill>
                  <a:prstClr val="white"/>
                </a:solidFill>
              </a:rPr>
              <a:t> </a:t>
            </a:r>
            <a:r>
              <a:rPr lang="en-US" sz="4000" kern="0" dirty="0" err="1" smtClean="0">
                <a:solidFill>
                  <a:prstClr val="white"/>
                </a:solidFill>
              </a:rPr>
              <a:t>escuchar</a:t>
            </a:r>
            <a:r>
              <a:rPr lang="en-US" sz="4000" kern="0" dirty="0" smtClean="0">
                <a:solidFill>
                  <a:prstClr val="white"/>
                </a:solidFill>
              </a:rPr>
              <a:t> </a:t>
            </a:r>
            <a:r>
              <a:rPr lang="en-US" sz="4000" kern="0" dirty="0" err="1" smtClean="0">
                <a:solidFill>
                  <a:prstClr val="white"/>
                </a:solidFill>
              </a:rPr>
              <a:t>sermones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CD34B9E-1FA2-4E83-860B-9CC3792F06CF}"/>
              </a:ext>
            </a:extLst>
          </p:cNvPr>
          <p:cNvSpPr txBox="1"/>
          <p:nvPr/>
        </p:nvSpPr>
        <p:spPr>
          <a:xfrm>
            <a:off x="4850062" y="1394318"/>
            <a:ext cx="3861816" cy="2926359"/>
          </a:xfrm>
          <a:prstGeom prst="rect">
            <a:avLst/>
          </a:prstGeom>
          <a:noFill/>
          <a:ln w="38100">
            <a:solidFill>
              <a:srgbClr val="FFC000">
                <a:lumMod val="60000"/>
                <a:lumOff val="40000"/>
              </a:srgbClr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5486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Un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modelo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de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escuchar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sermones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adecuadamente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638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7BF686-C074-973B-40DA-D0EC2D97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53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Los del pueblo </a:t>
            </a:r>
            <a:r>
              <a:rPr lang="en-US" dirty="0" smtClean="0"/>
              <a:t>que </a:t>
            </a:r>
            <a:r>
              <a:rPr lang="en-US" dirty="0" err="1" smtClean="0"/>
              <a:t>fueron</a:t>
            </a:r>
            <a:r>
              <a:rPr lang="en-US" dirty="0" smtClean="0"/>
              <a:t> y </a:t>
            </a:r>
            <a:r>
              <a:rPr lang="en-US" dirty="0"/>
              <a:t>se </a:t>
            </a:r>
            <a:r>
              <a:rPr lang="en-US" dirty="0" err="1"/>
              <a:t>reunieron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casa de Ezequiel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679E69-7254-3C2A-E54E-81E95EA9E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129" y="1521353"/>
            <a:ext cx="7079742" cy="4063112"/>
          </a:xfrm>
          <a:ln w="25400">
            <a:solidFill>
              <a:schemeClr val="bg2">
                <a:lumMod val="75000"/>
                <a:lumOff val="25000"/>
              </a:schemeClr>
            </a:solidFill>
          </a:ln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Ez. 12:21 </a:t>
            </a:r>
            <a:r>
              <a:rPr lang="es-ES" sz="2400" dirty="0"/>
              <a:t>Entonces vino a mí la palabra del SEÑOR: </a:t>
            </a:r>
            <a:r>
              <a:rPr lang="es-ES" sz="2400" dirty="0" smtClean="0"/>
              <a:t>22</a:t>
            </a:r>
            <a:r>
              <a:rPr lang="es-ES" sz="2400" dirty="0"/>
              <a:t>  «Hijo de hombre, ¿qué proverbio es ese que ustedes tienen acerca de la tierra de Israel, que dice: “</a:t>
            </a:r>
            <a:r>
              <a:rPr lang="es-ES" sz="2400" b="1" i="1" dirty="0"/>
              <a:t>Se alargan los días y desaparece toda visión</a:t>
            </a:r>
            <a:r>
              <a:rPr lang="es-ES" sz="2400" dirty="0"/>
              <a:t>”? </a:t>
            </a:r>
            <a:r>
              <a:rPr lang="en-US" sz="2400" dirty="0" smtClean="0"/>
              <a:t>... 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26 </a:t>
            </a:r>
            <a:r>
              <a:rPr lang="es-ES" sz="2400" dirty="0"/>
              <a:t>Y vino a mí la palabra del SEÑOR: </a:t>
            </a:r>
            <a:r>
              <a:rPr lang="es-ES" sz="2400" dirty="0" smtClean="0"/>
              <a:t> 27</a:t>
            </a:r>
            <a:r>
              <a:rPr lang="es-ES" sz="2400" dirty="0"/>
              <a:t>  «Hijo de hombre, la casa de Israel dice: “</a:t>
            </a:r>
            <a:r>
              <a:rPr lang="es-ES" sz="2400" b="1" i="1" dirty="0"/>
              <a:t>La visión que él ve es para dentro de muchos días</a:t>
            </a:r>
            <a:r>
              <a:rPr lang="es-ES" sz="2400" dirty="0"/>
              <a:t>, y </a:t>
            </a:r>
            <a:r>
              <a:rPr lang="es-ES" sz="2400" b="1" i="1" dirty="0"/>
              <a:t>para tiempos lejanos él profetiza</a:t>
            </a:r>
            <a:r>
              <a:rPr lang="es-ES" sz="2400" dirty="0"/>
              <a:t>”. 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17C8BE-3120-FB3A-CABF-48309CB370ED}"/>
              </a:ext>
            </a:extLst>
          </p:cNvPr>
          <p:cNvSpPr txBox="1">
            <a:spLocks/>
          </p:cNvSpPr>
          <p:nvPr/>
        </p:nvSpPr>
        <p:spPr>
          <a:xfrm>
            <a:off x="1032129" y="1521754"/>
            <a:ext cx="7079742" cy="636230"/>
          </a:xfrm>
          <a:prstGeom prst="rect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u="sng" dirty="0" err="1" smtClean="0"/>
              <a:t>Oyeron</a:t>
            </a:r>
            <a:r>
              <a:rPr lang="en-US" sz="2800" u="sng" dirty="0" smtClean="0"/>
              <a:t>, </a:t>
            </a:r>
            <a:r>
              <a:rPr lang="en-US" sz="2800" u="sng" dirty="0" err="1" smtClean="0"/>
              <a:t>pero</a:t>
            </a:r>
            <a:r>
              <a:rPr lang="en-US" sz="2800" u="sng" dirty="0" smtClean="0"/>
              <a:t> no </a:t>
            </a:r>
            <a:r>
              <a:rPr lang="en-US" sz="2800" u="sng" dirty="0" err="1" smtClean="0"/>
              <a:t>sintieron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urgencia</a:t>
            </a:r>
            <a:r>
              <a:rPr lang="en-US" sz="2800" u="sng" dirty="0" smtClean="0"/>
              <a:t> para </a:t>
            </a:r>
            <a:r>
              <a:rPr lang="en-US" sz="2800" u="sng" dirty="0" err="1" smtClean="0"/>
              <a:t>actuar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33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 I listening" id="{8921ADDC-9D34-6C48-91C8-4503F8D6E52E}" vid="{6FA56C13-F566-9B48-9EBD-13249DCD198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 I listening</Template>
  <TotalTime>58</TotalTime>
  <Words>942</Words>
  <Application>Microsoft Office PowerPoint</Application>
  <PresentationFormat>On-screen Show (16:10)</PresentationFormat>
  <Paragraphs>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¿Estoy escuchando?</vt:lpstr>
      <vt:lpstr>PowerPoint Presentation</vt:lpstr>
      <vt:lpstr>Los del pueblo que fueron y se reunieron en la casa de Ezequiel</vt:lpstr>
      <vt:lpstr>Los del pueblo que fueron y se reunieron en la casa de Ezequiel</vt:lpstr>
      <vt:lpstr>Los del pueblo que fueron y se reunieron en la casa de Ezequiel</vt:lpstr>
      <vt:lpstr>Los del pueblo que fueron y se reunieron en la casa de Ezequiel</vt:lpstr>
      <vt:lpstr>PowerPoint Presentation</vt:lpstr>
      <vt:lpstr>Los del pueblo que se reunieron y oyeron el sermón de Esdras</vt:lpstr>
      <vt:lpstr>Los del pueblo que se reunieron y oyeron el sermón de Esdras</vt:lpstr>
      <vt:lpstr>Los del pueblo que se reunieron y oyeron el sermón de Esdras</vt:lpstr>
      <vt:lpstr>Los del pueblo que se reunieron y oyeron el sermón de Esdras</vt:lpstr>
      <vt:lpstr>Los del pueblo que se reunieron y oyeron el sermón de Esdras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Eubanks</dc:creator>
  <cp:lastModifiedBy>Esther Eubanks</cp:lastModifiedBy>
  <cp:revision>13</cp:revision>
  <dcterms:created xsi:type="dcterms:W3CDTF">2023-09-02T23:09:54Z</dcterms:created>
  <dcterms:modified xsi:type="dcterms:W3CDTF">2023-09-03T00:08:18Z</dcterms:modified>
</cp:coreProperties>
</file>