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1" r:id="rId3"/>
    <p:sldId id="277" r:id="rId4"/>
    <p:sldId id="280" r:id="rId5"/>
    <p:sldId id="278" r:id="rId6"/>
    <p:sldId id="279" r:id="rId7"/>
    <p:sldId id="263" r:id="rId8"/>
    <p:sldId id="285" r:id="rId9"/>
    <p:sldId id="286" r:id="rId10"/>
    <p:sldId id="287" r:id="rId11"/>
    <p:sldId id="270" r:id="rId12"/>
    <p:sldId id="271" r:id="rId13"/>
    <p:sldId id="272" r:id="rId14"/>
    <p:sldId id="267" r:id="rId15"/>
    <p:sldId id="266" r:id="rId16"/>
    <p:sldId id="265" r:id="rId17"/>
    <p:sldId id="284" r:id="rId18"/>
    <p:sldId id="274"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E31"/>
    <a:srgbClr val="D36405"/>
    <a:srgbClr val="FA5422"/>
    <a:srgbClr val="F8F6FC"/>
    <a:srgbClr val="F9CB9A"/>
    <a:srgbClr val="EBE8C8"/>
    <a:srgbClr val="402F5A"/>
    <a:srgbClr val="E59C7C"/>
    <a:srgbClr val="5A3721"/>
    <a:srgbClr val="7E5E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83" autoAdjust="0"/>
    <p:restoredTop sz="94572"/>
  </p:normalViewPr>
  <p:slideViewPr>
    <p:cSldViewPr snapToGrid="0" snapToObjects="1">
      <p:cViewPr varScale="1">
        <p:scale>
          <a:sx n="74" d="100"/>
          <a:sy n="74" d="100"/>
        </p:scale>
        <p:origin x="36" y="122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1929468" y="3330428"/>
            <a:ext cx="5276675" cy="159391"/>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929468" y="3330428"/>
            <a:ext cx="5276675" cy="159391"/>
          </a:xfrm>
        </p:spPr>
        <p:txBody>
          <a:bodyPr anchor="ctr">
            <a:normAutofit/>
          </a:bodyPr>
          <a:lstStyle>
            <a:lvl1pPr>
              <a:defRPr sz="1600"/>
            </a:lvl1pPr>
          </a:lstStyle>
          <a:p>
            <a:pPr lvl="0"/>
            <a:r>
              <a:rPr lang="en-US" dirty="0"/>
              <a:t>Add Your Subtitle</a:t>
            </a:r>
          </a:p>
        </p:txBody>
      </p:sp>
      <p:sp>
        <p:nvSpPr>
          <p:cNvPr id="5" name="Title 1"/>
          <p:cNvSpPr>
            <a:spLocks noGrp="1"/>
          </p:cNvSpPr>
          <p:nvPr>
            <p:ph type="title" hasCustomPrompt="1"/>
          </p:nvPr>
        </p:nvSpPr>
        <p:spPr>
          <a:xfrm>
            <a:off x="2793534" y="2181138"/>
            <a:ext cx="3573710" cy="931178"/>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468313" y="386226"/>
            <a:ext cx="8211824" cy="379149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68313" y="386226"/>
            <a:ext cx="8211824" cy="379149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2667698" y="4605556"/>
            <a:ext cx="3816991" cy="234892"/>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9/6/2023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5" r:id="rId5"/>
  </p:sldLayoutIdLst>
  <p:txStyles>
    <p:titleStyle>
      <a:lvl1pPr algn="ctr" defTabSz="914400" rtl="0" eaLnBrk="1" latinLnBrk="0" hangingPunct="1">
        <a:spcBef>
          <a:spcPct val="0"/>
        </a:spcBef>
        <a:buNone/>
        <a:defRPr sz="4400" kern="1200">
          <a:solidFill>
            <a:srgbClr val="F8F6FC"/>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F8F6F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F8F6F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F8F6F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F8F6F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F8F6F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8" name="Picture 7" descr="A map of a city&#10;&#10;Description automatically generated">
            <a:extLst>
              <a:ext uri="{FF2B5EF4-FFF2-40B4-BE49-F238E27FC236}">
                <a16:creationId xmlns:a16="http://schemas.microsoft.com/office/drawing/2014/main" xmlns="" id="{3FFC0173-96FD-BE6E-66E3-AE3FE6FB558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33901" y="750768"/>
            <a:ext cx="4076198" cy="3641964"/>
          </a:xfrm>
          <a:prstGeom prst="rect">
            <a:avLst/>
          </a:prstGeom>
        </p:spPr>
      </p:pic>
    </p:spTree>
    <p:extLst>
      <p:ext uri="{BB962C8B-B14F-4D97-AF65-F5344CB8AC3E}">
        <p14:creationId xmlns:p14="http://schemas.microsoft.com/office/powerpoint/2010/main" val="2672581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705" y="106278"/>
            <a:ext cx="8606590" cy="4930943"/>
          </a:xfrm>
        </p:spPr>
        <p:txBody>
          <a:bodyPr lIns="0" tIns="0" rIns="0" bIns="0">
            <a:noAutofit/>
          </a:bodyPr>
          <a:lstStyle/>
          <a:p>
            <a:r>
              <a:rPr lang="es-ES" sz="2200" b="1" dirty="0" smtClean="0">
                <a:latin typeface="Garamond" panose="02020404030301010803" pitchFamily="18" charset="0"/>
              </a:rPr>
              <a:t>Lucas 4:17  </a:t>
            </a:r>
            <a:r>
              <a:rPr lang="es-ES" sz="2200" b="1" dirty="0">
                <a:latin typeface="Garamond" panose="02020404030301010803" pitchFamily="18" charset="0"/>
              </a:rPr>
              <a:t>Le dieron el libro del profeta Isaías, y abriendo el libro, halló el lugar donde estaba escrito:  18  «EL ESPÍRITU DEL SEÑOR ESTÁ SOBRE MÍ, PORQUE ME HA UNGIDO PARA ANUNCIAR </a:t>
            </a:r>
            <a:r>
              <a:rPr lang="es-ES" sz="2200" b="1" u="sng" dirty="0">
                <a:latin typeface="Garamond" panose="02020404030301010803" pitchFamily="18" charset="0"/>
              </a:rPr>
              <a:t>EL EVANGELIO A LOS POBRES</a:t>
            </a:r>
            <a:r>
              <a:rPr lang="es-ES" sz="2200" b="1" dirty="0">
                <a:latin typeface="Garamond" panose="02020404030301010803" pitchFamily="18" charset="0"/>
              </a:rPr>
              <a:t>. ME HA ENVIADO PARA PROCLAMAR </a:t>
            </a:r>
            <a:r>
              <a:rPr lang="es-ES" sz="2200" b="1" u="sng" dirty="0">
                <a:latin typeface="Garamond" panose="02020404030301010803" pitchFamily="18" charset="0"/>
              </a:rPr>
              <a:t>LIBERTAD A LOS CAUTIVOS, Y LA RECUPERACIÓN DE LA VISTA A LOS CIEGOS</a:t>
            </a:r>
            <a:r>
              <a:rPr lang="es-ES" sz="2200" b="1" dirty="0">
                <a:latin typeface="Garamond" panose="02020404030301010803" pitchFamily="18" charset="0"/>
              </a:rPr>
              <a:t>; PARA </a:t>
            </a:r>
            <a:r>
              <a:rPr lang="es-ES" sz="2200" b="1" u="sng" dirty="0">
                <a:latin typeface="Garamond" panose="02020404030301010803" pitchFamily="18" charset="0"/>
              </a:rPr>
              <a:t>PONER EN LIBERTAD A LOS OPRIMIDOS</a:t>
            </a:r>
            <a:r>
              <a:rPr lang="es-ES" sz="2200" b="1" dirty="0">
                <a:latin typeface="Garamond" panose="02020404030301010803" pitchFamily="18" charset="0"/>
              </a:rPr>
              <a:t>;  19  PARA PROCLAMAR EL AÑO FAVORABLE DEL SEÑOR».  </a:t>
            </a:r>
            <a:r>
              <a:rPr lang="es-ES" sz="2200" b="1" dirty="0" smtClean="0">
                <a:latin typeface="Garamond" panose="02020404030301010803" pitchFamily="18" charset="0"/>
              </a:rPr>
              <a:t/>
            </a:r>
            <a:br>
              <a:rPr lang="es-ES" sz="2200" b="1" dirty="0" smtClean="0">
                <a:latin typeface="Garamond" panose="02020404030301010803" pitchFamily="18" charset="0"/>
              </a:rPr>
            </a:br>
            <a:r>
              <a:rPr lang="es-ES" sz="2200" b="1" dirty="0" smtClean="0">
                <a:latin typeface="Garamond" panose="02020404030301010803" pitchFamily="18" charset="0"/>
              </a:rPr>
              <a:t>20  </a:t>
            </a:r>
            <a:r>
              <a:rPr lang="es-ES" sz="2200" b="1" dirty="0">
                <a:latin typeface="Garamond" panose="02020404030301010803" pitchFamily="18" charset="0"/>
              </a:rPr>
              <a:t>Cerrando el libro, lo devolvió al asistente y se sentó; y los ojos de todos en la sinagoga estaban fijos en Él.  21  Y comenzó a decirles: «Hoy se ha cumplido esta Escritura que han oído».  22  Todos hablaban bien de Él y se maravillaban de las palabras llenas de gracia que salían de Su boca, y decían: «¿No es este el hijo de José?».  23  Entonces Él les dijo: «Sin duda me citarán este refrán: “</a:t>
            </a:r>
            <a:r>
              <a:rPr lang="es-ES" sz="2200" b="1" u="sng" dirty="0">
                <a:latin typeface="Garamond" panose="02020404030301010803" pitchFamily="18" charset="0"/>
              </a:rPr>
              <a:t>Médico, cúrate a ti </a:t>
            </a:r>
            <a:r>
              <a:rPr lang="es-ES" sz="2200" b="1" u="sng" dirty="0" smtClean="0">
                <a:latin typeface="Garamond" panose="02020404030301010803" pitchFamily="18" charset="0"/>
              </a:rPr>
              <a:t>mismo</a:t>
            </a:r>
            <a:r>
              <a:rPr lang="es-ES" sz="2200" b="1" dirty="0" smtClean="0">
                <a:latin typeface="Garamond" panose="02020404030301010803" pitchFamily="18" charset="0"/>
              </a:rPr>
              <a:t>”».</a:t>
            </a:r>
            <a:endParaRPr lang="en-US" sz="2200" b="1" dirty="0">
              <a:latin typeface="Garamond" panose="02020404030301010803" pitchFamily="18" charset="0"/>
            </a:endParaRPr>
          </a:p>
        </p:txBody>
      </p:sp>
    </p:spTree>
    <p:extLst>
      <p:ext uri="{BB962C8B-B14F-4D97-AF65-F5344CB8AC3E}">
        <p14:creationId xmlns:p14="http://schemas.microsoft.com/office/powerpoint/2010/main" val="12942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4352" y="106278"/>
            <a:ext cx="8875295" cy="4930943"/>
          </a:xfrm>
        </p:spPr>
        <p:txBody>
          <a:bodyPr lIns="0" tIns="0" rIns="0" bIns="0">
            <a:noAutofit/>
          </a:bodyPr>
          <a:lstStyle/>
          <a:p>
            <a:r>
              <a:rPr lang="es-ES" sz="2800" b="1" dirty="0" smtClean="0">
                <a:latin typeface="Garamond" panose="02020404030301010803" pitchFamily="18" charset="0"/>
              </a:rPr>
              <a:t>Lucas </a:t>
            </a:r>
            <a:r>
              <a:rPr lang="es-ES" sz="2800" b="1" dirty="0">
                <a:latin typeface="Garamond" panose="02020404030301010803" pitchFamily="18" charset="0"/>
              </a:rPr>
              <a:t>5:29-32  Leví le ofreció un gran banquete en su casa, y había un grupo grande de recaudadores de impuestos y de otros que estaban sentados a la mesa con ellos.  30  Y los fariseos y sus escribas se quejaban a los discípulos de Jesús, diciendo: «¿Por qué comen y beben ustedes con los recaudadores de impuestos y con los pecadores?».  31  Jesús les respondió: «</a:t>
            </a:r>
            <a:r>
              <a:rPr lang="es-ES" sz="2800" b="1" u="sng" dirty="0">
                <a:latin typeface="Garamond" panose="02020404030301010803" pitchFamily="18" charset="0"/>
              </a:rPr>
              <a:t>Los sanos no tienen necesidad de médico, sino los que están enfermos</a:t>
            </a:r>
            <a:r>
              <a:rPr lang="es-ES" sz="2800" b="1" dirty="0">
                <a:latin typeface="Garamond" panose="02020404030301010803" pitchFamily="18" charset="0"/>
              </a:rPr>
              <a:t>.  32  No he venido a llamar a justos, sino a </a:t>
            </a:r>
            <a:r>
              <a:rPr lang="es-ES" sz="2800" b="1" u="sng" dirty="0">
                <a:latin typeface="Garamond" panose="02020404030301010803" pitchFamily="18" charset="0"/>
              </a:rPr>
              <a:t>pecadores al arrepentimiento</a:t>
            </a:r>
            <a:r>
              <a:rPr lang="es-ES" sz="2800" b="1" dirty="0">
                <a:latin typeface="Garamond" panose="02020404030301010803" pitchFamily="18" charset="0"/>
              </a:rPr>
              <a:t>».</a:t>
            </a:r>
            <a:endParaRPr lang="en-US" sz="2800" b="1" dirty="0">
              <a:latin typeface="Garamond" panose="02020404030301010803" pitchFamily="18" charset="0"/>
            </a:endParaRPr>
          </a:p>
        </p:txBody>
      </p:sp>
    </p:spTree>
    <p:extLst>
      <p:ext uri="{BB962C8B-B14F-4D97-AF65-F5344CB8AC3E}">
        <p14:creationId xmlns:p14="http://schemas.microsoft.com/office/powerpoint/2010/main" val="182759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9073" y="1253289"/>
            <a:ext cx="8325853" cy="2636922"/>
          </a:xfrm>
        </p:spPr>
        <p:txBody>
          <a:bodyPr lIns="0" tIns="0" rIns="0" bIns="0">
            <a:normAutofit fontScale="90000"/>
          </a:bodyPr>
          <a:lstStyle/>
          <a:p>
            <a:r>
              <a:rPr lang="es-ES" sz="4800" b="1" dirty="0">
                <a:latin typeface="Garamond" panose="02020404030301010803" pitchFamily="18" charset="0"/>
              </a:rPr>
              <a:t>Una vez que nos convertimos en cristianos, ¿seguimos necesitando la </a:t>
            </a:r>
            <a:r>
              <a:rPr lang="es-ES" sz="4800" b="1" dirty="0" smtClean="0">
                <a:latin typeface="Garamond" panose="02020404030301010803" pitchFamily="18" charset="0"/>
              </a:rPr>
              <a:t>sanación </a:t>
            </a:r>
            <a:r>
              <a:rPr lang="es-ES" sz="4800" b="1" dirty="0">
                <a:latin typeface="Garamond" panose="02020404030301010803" pitchFamily="18" charset="0"/>
              </a:rPr>
              <a:t>de Jesús, el Médico?</a:t>
            </a:r>
            <a:endParaRPr lang="en-US" sz="4800" b="1" dirty="0">
              <a:latin typeface="Garamond" panose="02020404030301010803" pitchFamily="18" charset="0"/>
            </a:endParaRPr>
          </a:p>
        </p:txBody>
      </p:sp>
    </p:spTree>
    <p:extLst>
      <p:ext uri="{BB962C8B-B14F-4D97-AF65-F5344CB8AC3E}">
        <p14:creationId xmlns:p14="http://schemas.microsoft.com/office/powerpoint/2010/main" val="160103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09073" y="1253289"/>
            <a:ext cx="8325853" cy="2636922"/>
          </a:xfrm>
        </p:spPr>
        <p:txBody>
          <a:bodyPr lIns="0" tIns="0" rIns="0" bIns="0">
            <a:normAutofit fontScale="90000"/>
          </a:bodyPr>
          <a:lstStyle/>
          <a:p>
            <a:r>
              <a:rPr lang="es-ES" sz="4800" b="1" dirty="0">
                <a:latin typeface="Garamond" panose="02020404030301010803" pitchFamily="18" charset="0"/>
              </a:rPr>
              <a:t>Si pensamos que no necesitamos a Jesús el Médico, ¿a quién nos parecemos más según Lucas 5?</a:t>
            </a:r>
            <a:endParaRPr lang="en-US" sz="4800" b="1" dirty="0">
              <a:latin typeface="Garamond" panose="02020404030301010803" pitchFamily="18" charset="0"/>
            </a:endParaRPr>
          </a:p>
        </p:txBody>
      </p:sp>
    </p:spTree>
    <p:extLst>
      <p:ext uri="{BB962C8B-B14F-4D97-AF65-F5344CB8AC3E}">
        <p14:creationId xmlns:p14="http://schemas.microsoft.com/office/powerpoint/2010/main" val="32063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90236"/>
            <a:ext cx="9143999" cy="2636922"/>
          </a:xfrm>
        </p:spPr>
        <p:txBody>
          <a:bodyPr lIns="0" tIns="0" rIns="0" bIns="0">
            <a:normAutofit/>
          </a:bodyPr>
          <a:lstStyle/>
          <a:p>
            <a:r>
              <a:rPr lang="es-ES" sz="4800" b="1" dirty="0">
                <a:latin typeface="Garamond" panose="02020404030301010803" pitchFamily="18" charset="0"/>
              </a:rPr>
              <a:t>¿Es la </a:t>
            </a:r>
            <a:r>
              <a:rPr lang="es-ES" sz="4800" b="1" dirty="0" smtClean="0">
                <a:latin typeface="Garamond" panose="02020404030301010803" pitchFamily="18" charset="0"/>
              </a:rPr>
              <a:t>iglesia </a:t>
            </a:r>
            <a:r>
              <a:rPr lang="es-ES" sz="4800" b="1" dirty="0">
                <a:latin typeface="Garamond" panose="02020404030301010803" pitchFamily="18" charset="0"/>
              </a:rPr>
              <a:t>un hotel para santos </a:t>
            </a:r>
            <a:r>
              <a:rPr lang="es-ES" sz="4800" b="1" dirty="0" smtClean="0">
                <a:latin typeface="Garamond" panose="02020404030301010803" pitchFamily="18" charset="0"/>
              </a:rPr>
              <a:t>o un </a:t>
            </a:r>
            <a:r>
              <a:rPr lang="es-ES" sz="4800" b="1" dirty="0">
                <a:latin typeface="Garamond" panose="02020404030301010803" pitchFamily="18" charset="0"/>
              </a:rPr>
              <a:t>hospital para pecadores?</a:t>
            </a:r>
            <a:endParaRPr lang="en-US" sz="4800" b="1" dirty="0">
              <a:latin typeface="Garamond" panose="02020404030301010803" pitchFamily="18" charset="0"/>
            </a:endParaRPr>
          </a:p>
        </p:txBody>
      </p:sp>
    </p:spTree>
    <p:extLst>
      <p:ext uri="{BB962C8B-B14F-4D97-AF65-F5344CB8AC3E}">
        <p14:creationId xmlns:p14="http://schemas.microsoft.com/office/powerpoint/2010/main" val="16752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8124" y="90236"/>
            <a:ext cx="9095875" cy="2636922"/>
          </a:xfrm>
        </p:spPr>
        <p:txBody>
          <a:bodyPr lIns="0" tIns="0" rIns="0" bIns="0">
            <a:normAutofit/>
          </a:bodyPr>
          <a:lstStyle/>
          <a:p>
            <a:r>
              <a:rPr lang="es-ES" sz="4800" b="1" dirty="0">
                <a:latin typeface="Garamond" panose="02020404030301010803" pitchFamily="18" charset="0"/>
              </a:rPr>
              <a:t>¿Es la iglesia un hotel para santos o un hospital para pecadores?</a:t>
            </a:r>
            <a:endParaRPr lang="en-US" sz="4800" b="1" dirty="0">
              <a:latin typeface="Garamond" panose="02020404030301010803" pitchFamily="18" charset="0"/>
            </a:endParaRPr>
          </a:p>
        </p:txBody>
      </p:sp>
      <p:sp>
        <p:nvSpPr>
          <p:cNvPr id="2" name="Title 3">
            <a:extLst>
              <a:ext uri="{FF2B5EF4-FFF2-40B4-BE49-F238E27FC236}">
                <a16:creationId xmlns:a16="http://schemas.microsoft.com/office/drawing/2014/main" xmlns="" id="{C6ABA93F-A52F-3BA8-6819-AD93DC6C23B3}"/>
              </a:ext>
            </a:extLst>
          </p:cNvPr>
          <p:cNvSpPr txBox="1">
            <a:spLocks/>
          </p:cNvSpPr>
          <p:nvPr/>
        </p:nvSpPr>
        <p:spPr>
          <a:xfrm>
            <a:off x="48124" y="3112168"/>
            <a:ext cx="4138865" cy="1812758"/>
          </a:xfrm>
          <a:prstGeom prst="rect">
            <a:avLst/>
          </a:prstGeom>
        </p:spPr>
        <p:txBody>
          <a:bodyPr vert="horz" lIns="0" tIns="0" rIns="0" bIns="0" rtlCol="0" anchor="ctr">
            <a:normAutofit/>
          </a:bodyPr>
          <a:lstStyle>
            <a:lvl1pPr algn="ctr" defTabSz="914400" rtl="0" eaLnBrk="1" latinLnBrk="0" hangingPunct="1">
              <a:spcBef>
                <a:spcPct val="0"/>
              </a:spcBef>
              <a:buNone/>
              <a:defRPr sz="4400" kern="1200">
                <a:solidFill>
                  <a:srgbClr val="F8F6FC"/>
                </a:solidFill>
                <a:latin typeface="+mj-lt"/>
                <a:ea typeface="+mj-ea"/>
                <a:cs typeface="Adelle-Regular"/>
              </a:defRPr>
            </a:lvl1pPr>
          </a:lstStyle>
          <a:p>
            <a:r>
              <a:rPr lang="es-ES" sz="2800" b="1" dirty="0">
                <a:latin typeface="Garamond" panose="02020404030301010803" pitchFamily="18" charset="0"/>
              </a:rPr>
              <a:t>Esto cambia la forma en que tratamos y nos </a:t>
            </a:r>
            <a:r>
              <a:rPr lang="es-ES" sz="2800" b="1" dirty="0" smtClean="0">
                <a:latin typeface="Garamond" panose="02020404030301010803" pitchFamily="18" charset="0"/>
              </a:rPr>
              <a:t>relacionamos con la </a:t>
            </a:r>
            <a:r>
              <a:rPr lang="es-ES" sz="2800" b="1" dirty="0">
                <a:latin typeface="Garamond" panose="02020404030301010803" pitchFamily="18" charset="0"/>
              </a:rPr>
              <a:t>gente fuera de la iglesia</a:t>
            </a:r>
            <a:endParaRPr lang="en-US" sz="2800" b="1" dirty="0">
              <a:latin typeface="Garamond" panose="02020404030301010803" pitchFamily="18" charset="0"/>
            </a:endParaRPr>
          </a:p>
        </p:txBody>
      </p:sp>
      <p:cxnSp>
        <p:nvCxnSpPr>
          <p:cNvPr id="6" name="Straight Arrow Connector 5">
            <a:extLst>
              <a:ext uri="{FF2B5EF4-FFF2-40B4-BE49-F238E27FC236}">
                <a16:creationId xmlns:a16="http://schemas.microsoft.com/office/drawing/2014/main" xmlns="" id="{110EEF9D-B32B-1585-9B27-BB60B52D647E}"/>
              </a:ext>
            </a:extLst>
          </p:cNvPr>
          <p:cNvCxnSpPr/>
          <p:nvPr/>
        </p:nvCxnSpPr>
        <p:spPr>
          <a:xfrm flipH="1">
            <a:off x="3015916" y="2117558"/>
            <a:ext cx="1395663" cy="121920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5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8124" y="90236"/>
            <a:ext cx="9047751" cy="2636922"/>
          </a:xfrm>
        </p:spPr>
        <p:txBody>
          <a:bodyPr lIns="0" tIns="0" rIns="0" bIns="0">
            <a:normAutofit/>
          </a:bodyPr>
          <a:lstStyle/>
          <a:p>
            <a:r>
              <a:rPr lang="es-ES" sz="4800" b="1" dirty="0">
                <a:latin typeface="Garamond" panose="02020404030301010803" pitchFamily="18" charset="0"/>
              </a:rPr>
              <a:t>¿Es la iglesia un hotel para santos o un hospital para pecadores?</a:t>
            </a:r>
            <a:endParaRPr lang="en-US" sz="4800" b="1" dirty="0">
              <a:latin typeface="Garamond" panose="02020404030301010803" pitchFamily="18" charset="0"/>
            </a:endParaRPr>
          </a:p>
        </p:txBody>
      </p:sp>
      <p:sp>
        <p:nvSpPr>
          <p:cNvPr id="2" name="Title 3">
            <a:extLst>
              <a:ext uri="{FF2B5EF4-FFF2-40B4-BE49-F238E27FC236}">
                <a16:creationId xmlns:a16="http://schemas.microsoft.com/office/drawing/2014/main" xmlns="" id="{C6ABA93F-A52F-3BA8-6819-AD93DC6C23B3}"/>
              </a:ext>
            </a:extLst>
          </p:cNvPr>
          <p:cNvSpPr txBox="1">
            <a:spLocks/>
          </p:cNvSpPr>
          <p:nvPr/>
        </p:nvSpPr>
        <p:spPr>
          <a:xfrm>
            <a:off x="48124" y="3112168"/>
            <a:ext cx="4138865" cy="1812758"/>
          </a:xfrm>
          <a:prstGeom prst="rect">
            <a:avLst/>
          </a:prstGeom>
        </p:spPr>
        <p:txBody>
          <a:bodyPr vert="horz" lIns="0" tIns="0" rIns="0" bIns="0" rtlCol="0" anchor="ctr">
            <a:normAutofit/>
          </a:bodyPr>
          <a:lstStyle>
            <a:lvl1pPr algn="ctr" defTabSz="914400" rtl="0" eaLnBrk="1" latinLnBrk="0" hangingPunct="1">
              <a:spcBef>
                <a:spcPct val="0"/>
              </a:spcBef>
              <a:buNone/>
              <a:defRPr sz="4400" kern="1200">
                <a:solidFill>
                  <a:srgbClr val="F8F6FC"/>
                </a:solidFill>
                <a:latin typeface="+mj-lt"/>
                <a:ea typeface="+mj-ea"/>
                <a:cs typeface="Adelle-Regular"/>
              </a:defRPr>
            </a:lvl1pPr>
          </a:lstStyle>
          <a:p>
            <a:r>
              <a:rPr lang="es-ES" sz="2800" b="1" dirty="0">
                <a:latin typeface="Garamond" panose="02020404030301010803" pitchFamily="18" charset="0"/>
              </a:rPr>
              <a:t>Esto cambia la forma en que tratamos y nos relacionamos con la gente fuera de </a:t>
            </a:r>
            <a:r>
              <a:rPr lang="es-ES" sz="2800" b="1" dirty="0" smtClean="0">
                <a:latin typeface="Garamond" panose="02020404030301010803" pitchFamily="18" charset="0"/>
              </a:rPr>
              <a:t>estas paredes</a:t>
            </a:r>
            <a:endParaRPr lang="en-US" sz="2800" b="1" dirty="0">
              <a:latin typeface="Garamond" panose="02020404030301010803" pitchFamily="18" charset="0"/>
            </a:endParaRPr>
          </a:p>
        </p:txBody>
      </p:sp>
      <p:sp>
        <p:nvSpPr>
          <p:cNvPr id="3" name="Title 3">
            <a:extLst>
              <a:ext uri="{FF2B5EF4-FFF2-40B4-BE49-F238E27FC236}">
                <a16:creationId xmlns:a16="http://schemas.microsoft.com/office/drawing/2014/main" xmlns="" id="{7A417DC1-CE0A-756B-69CF-0B444306278B}"/>
              </a:ext>
            </a:extLst>
          </p:cNvPr>
          <p:cNvSpPr txBox="1">
            <a:spLocks/>
          </p:cNvSpPr>
          <p:nvPr/>
        </p:nvSpPr>
        <p:spPr>
          <a:xfrm>
            <a:off x="4957011" y="3112167"/>
            <a:ext cx="4138865" cy="1812757"/>
          </a:xfrm>
          <a:prstGeom prst="rect">
            <a:avLst/>
          </a:prstGeom>
        </p:spPr>
        <p:txBody>
          <a:bodyPr vert="horz" lIns="0" tIns="0" rIns="0" bIns="0" rtlCol="0" anchor="ctr">
            <a:normAutofit/>
          </a:bodyPr>
          <a:lstStyle>
            <a:lvl1pPr algn="ctr" defTabSz="914400" rtl="0" eaLnBrk="1" latinLnBrk="0" hangingPunct="1">
              <a:spcBef>
                <a:spcPct val="0"/>
              </a:spcBef>
              <a:buNone/>
              <a:defRPr sz="4400" kern="1200">
                <a:solidFill>
                  <a:srgbClr val="F8F6FC"/>
                </a:solidFill>
                <a:latin typeface="+mj-lt"/>
                <a:ea typeface="+mj-ea"/>
                <a:cs typeface="Adelle-Regular"/>
              </a:defRPr>
            </a:lvl1pPr>
          </a:lstStyle>
          <a:p>
            <a:r>
              <a:rPr lang="es-ES" sz="2800" b="1" dirty="0">
                <a:latin typeface="Garamond" panose="02020404030301010803" pitchFamily="18" charset="0"/>
              </a:rPr>
              <a:t>Esto cambia la forma en que tratamos y nos relacionamos con la gente </a:t>
            </a:r>
            <a:r>
              <a:rPr lang="es-ES" sz="2800" b="1" dirty="0" smtClean="0">
                <a:latin typeface="Garamond" panose="02020404030301010803" pitchFamily="18" charset="0"/>
              </a:rPr>
              <a:t>en esta </a:t>
            </a:r>
            <a:r>
              <a:rPr lang="es-ES" sz="2800" b="1" dirty="0">
                <a:latin typeface="Garamond" panose="02020404030301010803" pitchFamily="18" charset="0"/>
              </a:rPr>
              <a:t>iglesia</a:t>
            </a:r>
            <a:endParaRPr lang="en-US" sz="2800" b="1" dirty="0">
              <a:latin typeface="Garamond" panose="02020404030301010803" pitchFamily="18" charset="0"/>
            </a:endParaRPr>
          </a:p>
        </p:txBody>
      </p:sp>
      <p:cxnSp>
        <p:nvCxnSpPr>
          <p:cNvPr id="6" name="Straight Arrow Connector 5">
            <a:extLst>
              <a:ext uri="{FF2B5EF4-FFF2-40B4-BE49-F238E27FC236}">
                <a16:creationId xmlns:a16="http://schemas.microsoft.com/office/drawing/2014/main" xmlns="" id="{110EEF9D-B32B-1585-9B27-BB60B52D647E}"/>
              </a:ext>
            </a:extLst>
          </p:cNvPr>
          <p:cNvCxnSpPr/>
          <p:nvPr/>
        </p:nvCxnSpPr>
        <p:spPr>
          <a:xfrm flipH="1">
            <a:off x="3015916" y="2117558"/>
            <a:ext cx="1395663" cy="121920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29813F4B-53E8-2DCF-853D-CB5713D5D1AE}"/>
              </a:ext>
            </a:extLst>
          </p:cNvPr>
          <p:cNvCxnSpPr>
            <a:cxnSpLocks/>
          </p:cNvCxnSpPr>
          <p:nvPr/>
        </p:nvCxnSpPr>
        <p:spPr>
          <a:xfrm flipH="1" flipV="1">
            <a:off x="4732419" y="2117558"/>
            <a:ext cx="1399032" cy="121615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62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67419" y="272716"/>
            <a:ext cx="8876581" cy="4748463"/>
          </a:xfrm>
        </p:spPr>
        <p:txBody>
          <a:bodyPr lIns="0" tIns="0" rIns="0" bIns="0" anchor="t" anchorCtr="0">
            <a:noAutofit/>
          </a:bodyPr>
          <a:lstStyle/>
          <a:p>
            <a:r>
              <a:rPr lang="en-US" sz="3600" b="1" dirty="0" err="1" smtClean="0">
                <a:latin typeface="Garamond" panose="02020404030301010803" pitchFamily="18" charset="0"/>
              </a:rPr>
              <a:t>Sanación</a:t>
            </a:r>
            <a:r>
              <a:rPr lang="en-US" sz="3600" b="1" dirty="0" smtClean="0">
                <a:latin typeface="Garamond" panose="02020404030301010803" pitchFamily="18" charset="0"/>
              </a:rPr>
              <a:t>/</a:t>
            </a:r>
            <a:r>
              <a:rPr lang="en-US" sz="3600" b="1" dirty="0" err="1" smtClean="0">
                <a:latin typeface="Garamond" panose="02020404030301010803" pitchFamily="18" charset="0"/>
              </a:rPr>
              <a:t>crecimiento</a:t>
            </a:r>
            <a:r>
              <a:rPr lang="en-US" sz="3600" b="1" dirty="0" smtClean="0">
                <a:latin typeface="Garamond" panose="02020404030301010803" pitchFamily="18" charset="0"/>
              </a:rPr>
              <a:t> </a:t>
            </a:r>
            <a:r>
              <a:rPr lang="en-US" sz="3600" b="1" dirty="0" err="1" smtClean="0">
                <a:latin typeface="Garamond" panose="02020404030301010803" pitchFamily="18" charset="0"/>
              </a:rPr>
              <a:t>continuos</a:t>
            </a:r>
            <a:r>
              <a:rPr lang="en-US" sz="3600" b="1" dirty="0" smtClean="0">
                <a:latin typeface="Garamond" panose="02020404030301010803" pitchFamily="18" charset="0"/>
              </a:rPr>
              <a:t> </a:t>
            </a:r>
            <a:r>
              <a:rPr lang="en-US" sz="3600" b="1" dirty="0" err="1" smtClean="0">
                <a:latin typeface="Garamond" panose="02020404030301010803" pitchFamily="18" charset="0"/>
              </a:rPr>
              <a:t>como</a:t>
            </a:r>
            <a:r>
              <a:rPr lang="en-US" sz="3600" b="1" dirty="0" smtClean="0">
                <a:latin typeface="Garamond" panose="02020404030301010803" pitchFamily="18" charset="0"/>
              </a:rPr>
              <a:t> </a:t>
            </a:r>
            <a:r>
              <a:rPr lang="en-US" sz="3600" b="1" dirty="0" err="1" smtClean="0">
                <a:latin typeface="Garamond" panose="02020404030301010803" pitchFamily="18" charset="0"/>
              </a:rPr>
              <a:t>iglesia</a:t>
            </a:r>
            <a:endParaRPr lang="en-US" sz="3600" b="1" dirty="0">
              <a:latin typeface="Garamond" panose="02020404030301010803" pitchFamily="18" charset="0"/>
            </a:endParaRPr>
          </a:p>
          <a:p>
            <a:pPr marL="457200" indent="-457200" algn="l">
              <a:spcBef>
                <a:spcPts val="0"/>
              </a:spcBef>
              <a:buFont typeface="Arial" panose="020B0604020202020204" pitchFamily="34" charset="0"/>
              <a:buChar char="•"/>
            </a:pPr>
            <a:r>
              <a:rPr lang="es-ES" sz="3200" dirty="0" smtClean="0">
                <a:latin typeface="Garamond" panose="02020404030301010803" pitchFamily="18" charset="0"/>
              </a:rPr>
              <a:t>Esforzarnos </a:t>
            </a:r>
            <a:r>
              <a:rPr lang="es-ES" sz="3200" dirty="0">
                <a:latin typeface="Garamond" panose="02020404030301010803" pitchFamily="18" charset="0"/>
              </a:rPr>
              <a:t>por la pureza y la paz sin descuidar la misericordia</a:t>
            </a:r>
          </a:p>
          <a:p>
            <a:pPr marL="457200" indent="-457200" algn="l">
              <a:spcBef>
                <a:spcPts val="0"/>
              </a:spcBef>
              <a:buFont typeface="Arial" panose="020B0604020202020204" pitchFamily="34" charset="0"/>
              <a:buChar char="•"/>
            </a:pPr>
            <a:r>
              <a:rPr lang="es-ES" sz="3200" dirty="0">
                <a:latin typeface="Garamond" panose="02020404030301010803" pitchFamily="18" charset="0"/>
              </a:rPr>
              <a:t>Alcanzar la madurez mediante el conocimiento de Jesús, pero ser paciente con el crecimiento</a:t>
            </a:r>
          </a:p>
          <a:p>
            <a:pPr marL="457200" indent="-457200" algn="l">
              <a:spcBef>
                <a:spcPts val="0"/>
              </a:spcBef>
              <a:buFont typeface="Arial" panose="020B0604020202020204" pitchFamily="34" charset="0"/>
              <a:buChar char="•"/>
            </a:pPr>
            <a:r>
              <a:rPr lang="es-ES" sz="3200" dirty="0" smtClean="0">
                <a:latin typeface="Garamond" panose="02020404030301010803" pitchFamily="18" charset="0"/>
              </a:rPr>
              <a:t>Designar </a:t>
            </a:r>
            <a:r>
              <a:rPr lang="es-ES" sz="3200" dirty="0">
                <a:latin typeface="Garamond" panose="02020404030301010803" pitchFamily="18" charset="0"/>
              </a:rPr>
              <a:t>y confiar en líderes piadosos sin dejar de ser humildes</a:t>
            </a:r>
          </a:p>
          <a:p>
            <a:pPr marL="457200" indent="-457200" algn="l">
              <a:spcBef>
                <a:spcPts val="0"/>
              </a:spcBef>
              <a:buFont typeface="Arial" panose="020B0604020202020204" pitchFamily="34" charset="0"/>
              <a:buChar char="•"/>
            </a:pPr>
            <a:r>
              <a:rPr lang="es-ES" sz="3200" dirty="0">
                <a:latin typeface="Garamond" panose="02020404030301010803" pitchFamily="18" charset="0"/>
              </a:rPr>
              <a:t>Priorizar el amor fraternal y servir juntos sin mostrar parcialidad</a:t>
            </a:r>
            <a:endParaRPr lang="en-US" sz="2800" dirty="0">
              <a:latin typeface="Garamond" panose="02020404030301010803" pitchFamily="18" charset="0"/>
            </a:endParaRPr>
          </a:p>
        </p:txBody>
      </p:sp>
    </p:spTree>
    <p:extLst>
      <p:ext uri="{BB962C8B-B14F-4D97-AF65-F5344CB8AC3E}">
        <p14:creationId xmlns:p14="http://schemas.microsoft.com/office/powerpoint/2010/main" val="2036715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06278"/>
            <a:ext cx="9144000" cy="4930943"/>
          </a:xfrm>
        </p:spPr>
        <p:txBody>
          <a:bodyPr lIns="0" tIns="0" rIns="0" bIns="0">
            <a:noAutofit/>
          </a:bodyPr>
          <a:lstStyle/>
          <a:p>
            <a:r>
              <a:rPr lang="es-ES" sz="2800" b="1" smtClean="0">
                <a:latin typeface="Garamond" panose="02020404030301010803" pitchFamily="18" charset="0"/>
              </a:rPr>
              <a:t>1 Pedro </a:t>
            </a:r>
            <a:r>
              <a:rPr lang="es-ES" sz="2800" b="1" dirty="0">
                <a:latin typeface="Garamond" panose="02020404030301010803" pitchFamily="18" charset="0"/>
              </a:rPr>
              <a:t>2:21-25  Porque para este propósito han sido llamados, pues también Cristo sufrió por ustedes, </a:t>
            </a:r>
            <a:r>
              <a:rPr lang="es-ES" sz="2800" b="1" u="sng" dirty="0">
                <a:latin typeface="Garamond" panose="02020404030301010803" pitchFamily="18" charset="0"/>
              </a:rPr>
              <a:t>dejándoles ejemplo para que sigan Sus pasos</a:t>
            </a:r>
            <a:r>
              <a:rPr lang="es-ES" sz="2800" b="1" dirty="0">
                <a:latin typeface="Garamond" panose="02020404030301010803" pitchFamily="18" charset="0"/>
              </a:rPr>
              <a:t>,  22  EL CUAL NO COMETIÓ PECADO, NI ENGAÑO ALGUNO SE HALLÓ EN SU BOCA;  23  y quien cuando lo ultrajaban, no respondía ultrajando. Cuando padecía, no amenazaba, sino que se encomendaba a Aquel que juzga con justicia.  24  Él mismo llevó nuestros pecados en Su cuerpo sobre la cruz, a fin de que muramos al pecado y vivamos a la justicia, </a:t>
            </a:r>
            <a:r>
              <a:rPr lang="es-ES" sz="2800" b="1" u="sng" dirty="0">
                <a:latin typeface="Garamond" panose="02020404030301010803" pitchFamily="18" charset="0"/>
              </a:rPr>
              <a:t>porque por Sus heridas fueron ustedes sanados</a:t>
            </a:r>
            <a:r>
              <a:rPr lang="es-ES" sz="2800" b="1" dirty="0">
                <a:latin typeface="Garamond" panose="02020404030301010803" pitchFamily="18" charset="0"/>
              </a:rPr>
              <a:t>.  25  Pues ustedes andaban descarriados como ovejas, pero ahora han vuelto al Pastor y Guardián de sus almas.</a:t>
            </a:r>
            <a:endParaRPr lang="en-US" sz="2800" b="1" dirty="0">
              <a:latin typeface="Garamond" panose="02020404030301010803" pitchFamily="18" charset="0"/>
            </a:endParaRPr>
          </a:p>
        </p:txBody>
      </p:sp>
    </p:spTree>
    <p:extLst>
      <p:ext uri="{BB962C8B-B14F-4D97-AF65-F5344CB8AC3E}">
        <p14:creationId xmlns:p14="http://schemas.microsoft.com/office/powerpoint/2010/main" val="52472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6" name="Picture 5" descr="A parking lot with a car parked in front of a building&#10;&#10;Description automatically generated">
            <a:extLst>
              <a:ext uri="{FF2B5EF4-FFF2-40B4-BE49-F238E27FC236}">
                <a16:creationId xmlns:a16="http://schemas.microsoft.com/office/drawing/2014/main" xmlns="" id="{E215E77A-C9A6-E6E6-A486-5F7DB7EB0C9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5800" y="821083"/>
            <a:ext cx="7772400" cy="3501334"/>
          </a:xfrm>
          <a:prstGeom prst="rect">
            <a:avLst/>
          </a:prstGeom>
        </p:spPr>
      </p:pic>
    </p:spTree>
    <p:extLst>
      <p:ext uri="{BB962C8B-B14F-4D97-AF65-F5344CB8AC3E}">
        <p14:creationId xmlns:p14="http://schemas.microsoft.com/office/powerpoint/2010/main" val="1413101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5" name="Picture 4" descr="A parking lot with cars parked in front of a building&#10;&#10;Description automatically generated">
            <a:extLst>
              <a:ext uri="{FF2B5EF4-FFF2-40B4-BE49-F238E27FC236}">
                <a16:creationId xmlns:a16="http://schemas.microsoft.com/office/drawing/2014/main" xmlns="" id="{C55EB4B3-0FF5-7D66-8EA3-50AB87C70DA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5800" y="533865"/>
            <a:ext cx="7772400" cy="4075770"/>
          </a:xfrm>
          <a:prstGeom prst="rect">
            <a:avLst/>
          </a:prstGeom>
        </p:spPr>
      </p:pic>
    </p:spTree>
    <p:extLst>
      <p:ext uri="{BB962C8B-B14F-4D97-AF65-F5344CB8AC3E}">
        <p14:creationId xmlns:p14="http://schemas.microsoft.com/office/powerpoint/2010/main" val="111320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12" name="Picture 11" descr="A room with black walls and a black tile wall&#10;&#10;Description automatically generated">
            <a:extLst>
              <a:ext uri="{FF2B5EF4-FFF2-40B4-BE49-F238E27FC236}">
                <a16:creationId xmlns:a16="http://schemas.microsoft.com/office/drawing/2014/main" xmlns="" id="{D81A550E-1764-FCF5-34E0-6F106FFAA67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4485948" cy="3368842"/>
          </a:xfrm>
          <a:prstGeom prst="rect">
            <a:avLst/>
          </a:prstGeom>
        </p:spPr>
      </p:pic>
      <p:pic>
        <p:nvPicPr>
          <p:cNvPr id="3" name="Picture 2" descr="A black brick wall with a black counter&#10;&#10;Description automatically generated with medium confidence">
            <a:extLst>
              <a:ext uri="{FF2B5EF4-FFF2-40B4-BE49-F238E27FC236}">
                <a16:creationId xmlns:a16="http://schemas.microsoft.com/office/drawing/2014/main" xmlns="" id="{56118BE7-18C9-E0DA-E88D-E67736F89F4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21170" y="1036721"/>
            <a:ext cx="1897682" cy="4106779"/>
          </a:xfrm>
          <a:prstGeom prst="rect">
            <a:avLst/>
          </a:prstGeom>
        </p:spPr>
      </p:pic>
      <p:pic>
        <p:nvPicPr>
          <p:cNvPr id="5" name="Picture 4" descr="A room with a black wall and a glass case&#10;&#10;Description automatically generated with medium confidence">
            <a:extLst>
              <a:ext uri="{FF2B5EF4-FFF2-40B4-BE49-F238E27FC236}">
                <a16:creationId xmlns:a16="http://schemas.microsoft.com/office/drawing/2014/main" xmlns="" id="{767F3052-33E1-7874-BEF4-454B407173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95811" y="0"/>
            <a:ext cx="2068177" cy="4475747"/>
          </a:xfrm>
          <a:prstGeom prst="rect">
            <a:avLst/>
          </a:prstGeom>
        </p:spPr>
      </p:pic>
    </p:spTree>
    <p:extLst>
      <p:ext uri="{BB962C8B-B14F-4D97-AF65-F5344CB8AC3E}">
        <p14:creationId xmlns:p14="http://schemas.microsoft.com/office/powerpoint/2010/main" val="404625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6" name="Picture 5" descr="A window on a building&#10;&#10;Description automatically generated">
            <a:extLst>
              <a:ext uri="{FF2B5EF4-FFF2-40B4-BE49-F238E27FC236}">
                <a16:creationId xmlns:a16="http://schemas.microsoft.com/office/drawing/2014/main" xmlns="" id="{EBF5F91E-D639-2D80-3C90-3E1DB43659C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4315055" cy="3240505"/>
          </a:xfrm>
          <a:prstGeom prst="rect">
            <a:avLst/>
          </a:prstGeom>
        </p:spPr>
      </p:pic>
      <p:pic>
        <p:nvPicPr>
          <p:cNvPr id="8" name="Picture 7" descr="A room with boxes on the wall&#10;&#10;Description automatically generated">
            <a:extLst>
              <a:ext uri="{FF2B5EF4-FFF2-40B4-BE49-F238E27FC236}">
                <a16:creationId xmlns:a16="http://schemas.microsoft.com/office/drawing/2014/main" xmlns="" id="{4DC3796A-47B6-DEC0-DB3D-EA467484A3E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1633" y="1902995"/>
            <a:ext cx="4315055" cy="3240505"/>
          </a:xfrm>
          <a:prstGeom prst="rect">
            <a:avLst/>
          </a:prstGeom>
        </p:spPr>
      </p:pic>
      <p:pic>
        <p:nvPicPr>
          <p:cNvPr id="14" name="Picture 13" descr="A person standing in a room with a tripod&#10;&#10;Description automatically generated">
            <a:extLst>
              <a:ext uri="{FF2B5EF4-FFF2-40B4-BE49-F238E27FC236}">
                <a16:creationId xmlns:a16="http://schemas.microsoft.com/office/drawing/2014/main" xmlns="" id="{B38A4AD2-0483-A2B9-B91F-620FE0231D0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37626" y="0"/>
            <a:ext cx="4806374" cy="3609474"/>
          </a:xfrm>
          <a:prstGeom prst="rect">
            <a:avLst/>
          </a:prstGeom>
        </p:spPr>
      </p:pic>
    </p:spTree>
    <p:extLst>
      <p:ext uri="{BB962C8B-B14F-4D97-AF65-F5344CB8AC3E}">
        <p14:creationId xmlns:p14="http://schemas.microsoft.com/office/powerpoint/2010/main" val="125902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0578" y="1988386"/>
            <a:ext cx="7562843" cy="2070265"/>
          </a:xfrm>
        </p:spPr>
        <p:txBody>
          <a:bodyPr lIns="0" tIns="0" rIns="0" bIns="0">
            <a:normAutofit/>
          </a:bodyPr>
          <a:lstStyle/>
          <a:p>
            <a:r>
              <a:rPr lang="en-US" sz="6000" b="1" dirty="0" err="1" smtClean="0">
                <a:latin typeface="Garamond" panose="02020404030301010803" pitchFamily="18" charset="0"/>
              </a:rPr>
              <a:t>Sanaci</a:t>
            </a:r>
            <a:r>
              <a:rPr lang="es-ES" sz="6000" b="1" dirty="0" err="1" smtClean="0">
                <a:latin typeface="Garamond" panose="02020404030301010803" pitchFamily="18" charset="0"/>
              </a:rPr>
              <a:t>ón</a:t>
            </a:r>
            <a:r>
              <a:rPr lang="es-ES" sz="6000" b="1" dirty="0" smtClean="0">
                <a:latin typeface="Garamond" panose="02020404030301010803" pitchFamily="18" charset="0"/>
              </a:rPr>
              <a:t> continua </a:t>
            </a:r>
            <a:br>
              <a:rPr lang="es-ES" sz="6000" b="1" dirty="0" smtClean="0">
                <a:latin typeface="Garamond" panose="02020404030301010803" pitchFamily="18" charset="0"/>
              </a:rPr>
            </a:br>
            <a:r>
              <a:rPr lang="es-ES" sz="6000" b="1" dirty="0" smtClean="0">
                <a:latin typeface="Garamond" panose="02020404030301010803" pitchFamily="18" charset="0"/>
              </a:rPr>
              <a:t>en nuestra iglesia</a:t>
            </a:r>
            <a:endParaRPr lang="en-US" sz="6000" b="1" dirty="0">
              <a:latin typeface="Garamond" panose="02020404030301010803" pitchFamily="18" charset="0"/>
            </a:endParaRPr>
          </a:p>
        </p:txBody>
      </p:sp>
    </p:spTree>
    <p:extLst>
      <p:ext uri="{BB962C8B-B14F-4D97-AF65-F5344CB8AC3E}">
        <p14:creationId xmlns:p14="http://schemas.microsoft.com/office/powerpoint/2010/main" val="95936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705" y="106278"/>
            <a:ext cx="8606590" cy="4930943"/>
          </a:xfrm>
        </p:spPr>
        <p:txBody>
          <a:bodyPr lIns="0" tIns="0" rIns="0" bIns="0">
            <a:noAutofit/>
          </a:bodyPr>
          <a:lstStyle/>
          <a:p>
            <a:r>
              <a:rPr lang="es-ES" sz="2200" b="1" dirty="0" smtClean="0">
                <a:latin typeface="Garamond" panose="02020404030301010803" pitchFamily="18" charset="0"/>
              </a:rPr>
              <a:t>Lucas 4:17  </a:t>
            </a:r>
            <a:r>
              <a:rPr lang="es-ES" sz="2200" b="1" dirty="0">
                <a:latin typeface="Garamond" panose="02020404030301010803" pitchFamily="18" charset="0"/>
              </a:rPr>
              <a:t>Le dieron el libro del profeta Isaías, y abriendo el libro, halló el lugar donde estaba escrito:  18  «EL ESPÍRITU DEL SEÑOR ESTÁ SOBRE MÍ, PORQUE ME HA UNGIDO PARA ANUNCIAR </a:t>
            </a:r>
            <a:r>
              <a:rPr lang="es-ES" sz="2200" b="1" u="sng" dirty="0">
                <a:latin typeface="Garamond" panose="02020404030301010803" pitchFamily="18" charset="0"/>
              </a:rPr>
              <a:t>EL EVANGELIO A LOS POBRES</a:t>
            </a:r>
            <a:r>
              <a:rPr lang="es-ES" sz="2200" b="1" dirty="0">
                <a:latin typeface="Garamond" panose="02020404030301010803" pitchFamily="18" charset="0"/>
              </a:rPr>
              <a:t>. ME HA ENVIADO PARA PROCLAMAR </a:t>
            </a:r>
            <a:r>
              <a:rPr lang="es-ES" sz="2200" b="1" u="sng" dirty="0">
                <a:latin typeface="Garamond" panose="02020404030301010803" pitchFamily="18" charset="0"/>
              </a:rPr>
              <a:t>LIBERTAD A LOS CAUTIVOS, Y LA RECUPERACIÓN DE LA VISTA A LOS CIEGOS</a:t>
            </a:r>
            <a:r>
              <a:rPr lang="es-ES" sz="2200" b="1" dirty="0">
                <a:latin typeface="Garamond" panose="02020404030301010803" pitchFamily="18" charset="0"/>
              </a:rPr>
              <a:t>; PARA </a:t>
            </a:r>
            <a:r>
              <a:rPr lang="es-ES" sz="2200" b="1" u="sng" dirty="0">
                <a:latin typeface="Garamond" panose="02020404030301010803" pitchFamily="18" charset="0"/>
              </a:rPr>
              <a:t>PONER EN LIBERTAD A LOS OPRIMIDOS</a:t>
            </a:r>
            <a:r>
              <a:rPr lang="es-ES" sz="2200" b="1" dirty="0">
                <a:latin typeface="Garamond" panose="02020404030301010803" pitchFamily="18" charset="0"/>
              </a:rPr>
              <a:t>;  19  PARA PROCLAMAR EL AÑO FAVORABLE DEL SEÑOR».  20  Cerrando el libro, lo devolvió al asistente y se sentó; y los ojos de todos en la sinagoga estaban fijos en Él.  21  Y comenzó a decirles: «Hoy se ha cumplido esta Escritura que han oído».  22  Todos hablaban bien de Él y se maravillaban de las palabras llenas de gracia que salían de Su boca, y decían: «¿No es este el hijo de José?».  23  Entonces Él les dijo: «Sin duda me citarán este refrán: “</a:t>
            </a:r>
            <a:r>
              <a:rPr lang="es-ES" sz="2200" b="1" u="sng" dirty="0">
                <a:latin typeface="Garamond" panose="02020404030301010803" pitchFamily="18" charset="0"/>
              </a:rPr>
              <a:t>Médico, cúrate a ti </a:t>
            </a:r>
            <a:r>
              <a:rPr lang="es-ES" sz="2200" b="1" u="sng" dirty="0" smtClean="0">
                <a:latin typeface="Garamond" panose="02020404030301010803" pitchFamily="18" charset="0"/>
              </a:rPr>
              <a:t>mismo</a:t>
            </a:r>
            <a:r>
              <a:rPr lang="es-ES" sz="2200" b="1" dirty="0" smtClean="0">
                <a:latin typeface="Garamond" panose="02020404030301010803" pitchFamily="18" charset="0"/>
              </a:rPr>
              <a:t>”».</a:t>
            </a:r>
            <a:endParaRPr lang="en-US" sz="2200" b="1" dirty="0">
              <a:latin typeface="Garamond" panose="02020404030301010803" pitchFamily="18" charset="0"/>
            </a:endParaRPr>
          </a:p>
        </p:txBody>
      </p:sp>
    </p:spTree>
    <p:extLst>
      <p:ext uri="{BB962C8B-B14F-4D97-AF65-F5344CB8AC3E}">
        <p14:creationId xmlns:p14="http://schemas.microsoft.com/office/powerpoint/2010/main" val="403021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705" y="106278"/>
            <a:ext cx="8606590" cy="4930943"/>
          </a:xfrm>
        </p:spPr>
        <p:txBody>
          <a:bodyPr lIns="0" tIns="0" rIns="0" bIns="0">
            <a:noAutofit/>
          </a:bodyPr>
          <a:lstStyle/>
          <a:p>
            <a:r>
              <a:rPr lang="es-ES" sz="2600" b="1" dirty="0" smtClean="0">
                <a:latin typeface="Garamond" panose="02020404030301010803" pitchFamily="18" charset="0"/>
              </a:rPr>
              <a:t>Lucas 4:17 </a:t>
            </a:r>
            <a:r>
              <a:rPr lang="es-ES" sz="2600" b="1" dirty="0">
                <a:latin typeface="Garamond" panose="02020404030301010803" pitchFamily="18" charset="0"/>
              </a:rPr>
              <a:t>Le dieron el libro del profeta Isaías, y abriendo el libro, halló el lugar donde estaba escrito:  18  «EL ESPÍRITU DEL SEÑOR ESTÁ SOBRE MÍ, PORQUE ME HA UNGIDO PARA ANUNCIAR </a:t>
            </a:r>
            <a:r>
              <a:rPr lang="es-ES" sz="2600" b="1" u="sng" dirty="0">
                <a:latin typeface="Garamond" panose="02020404030301010803" pitchFamily="18" charset="0"/>
              </a:rPr>
              <a:t>EL EVANGELIO A LOS POBRES</a:t>
            </a:r>
            <a:r>
              <a:rPr lang="es-ES" sz="2600" b="1" dirty="0">
                <a:latin typeface="Garamond" panose="02020404030301010803" pitchFamily="18" charset="0"/>
              </a:rPr>
              <a:t>. ME HA ENVIADO PARA PROCLAMAR </a:t>
            </a:r>
            <a:r>
              <a:rPr lang="es-ES" sz="2600" b="1" u="sng" dirty="0">
                <a:latin typeface="Garamond" panose="02020404030301010803" pitchFamily="18" charset="0"/>
              </a:rPr>
              <a:t>LIBERTAD A LOS CAUTIVOS, Y LA RECUPERACIÓN DE LA VISTA A LOS CIEGOS</a:t>
            </a:r>
            <a:r>
              <a:rPr lang="es-ES" sz="2600" b="1" dirty="0">
                <a:latin typeface="Garamond" panose="02020404030301010803" pitchFamily="18" charset="0"/>
              </a:rPr>
              <a:t>; PARA </a:t>
            </a:r>
            <a:r>
              <a:rPr lang="es-ES" sz="2600" b="1" u="sng" dirty="0">
                <a:latin typeface="Garamond" panose="02020404030301010803" pitchFamily="18" charset="0"/>
              </a:rPr>
              <a:t>PONER EN LIBERTAD A LOS OPRIMIDOS</a:t>
            </a:r>
            <a:r>
              <a:rPr lang="es-ES" sz="2600" b="1" dirty="0">
                <a:latin typeface="Garamond" panose="02020404030301010803" pitchFamily="18" charset="0"/>
              </a:rPr>
              <a:t>;  19  PARA PROCLAMAR EL AÑO FAVORABLE DEL SEÑOR».  20  Cerrando el libro, lo devolvió al asistente y se sentó; y los ojos de todos en la sinagoga estaban fijos en Él.  </a:t>
            </a:r>
            <a:endParaRPr lang="en-US" sz="2600" b="1" dirty="0">
              <a:latin typeface="Garamond" panose="02020404030301010803" pitchFamily="18" charset="0"/>
            </a:endParaRPr>
          </a:p>
        </p:txBody>
      </p:sp>
    </p:spTree>
    <p:extLst>
      <p:ext uri="{BB962C8B-B14F-4D97-AF65-F5344CB8AC3E}">
        <p14:creationId xmlns:p14="http://schemas.microsoft.com/office/powerpoint/2010/main" val="42891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8705" y="106278"/>
            <a:ext cx="8606590" cy="4930943"/>
          </a:xfrm>
        </p:spPr>
        <p:txBody>
          <a:bodyPr lIns="0" tIns="0" rIns="0" bIns="0">
            <a:noAutofit/>
          </a:bodyPr>
          <a:lstStyle/>
          <a:p>
            <a:r>
              <a:rPr lang="es-ES" sz="2800" b="1" dirty="0" smtClean="0">
                <a:latin typeface="Garamond" panose="02020404030301010803" pitchFamily="18" charset="0"/>
              </a:rPr>
              <a:t>21  </a:t>
            </a:r>
            <a:r>
              <a:rPr lang="es-ES" sz="2800" b="1" dirty="0">
                <a:latin typeface="Garamond" panose="02020404030301010803" pitchFamily="18" charset="0"/>
              </a:rPr>
              <a:t>Y comenzó a decirles: «Hoy se ha cumplido esta Escritura que han oído».  22  Todos hablaban bien de Él y se maravillaban de las palabras llenas de gracia que salían de Su boca, y decían: «¿No es este el hijo de José?».  23  Entonces Él les dijo: «Sin duda me citarán este refrán: </a:t>
            </a:r>
            <a:r>
              <a:rPr lang="es-ES" sz="2800" b="1" dirty="0" smtClean="0">
                <a:latin typeface="Garamond" panose="02020404030301010803" pitchFamily="18" charset="0"/>
              </a:rPr>
              <a:t/>
            </a:r>
            <a:br>
              <a:rPr lang="es-ES" sz="2800" b="1" dirty="0" smtClean="0">
                <a:latin typeface="Garamond" panose="02020404030301010803" pitchFamily="18" charset="0"/>
              </a:rPr>
            </a:br>
            <a:r>
              <a:rPr lang="es-ES" sz="2800" b="1" dirty="0" smtClean="0">
                <a:latin typeface="Garamond" panose="02020404030301010803" pitchFamily="18" charset="0"/>
              </a:rPr>
              <a:t>“</a:t>
            </a:r>
            <a:r>
              <a:rPr lang="es-ES" sz="2800" b="1" u="sng" dirty="0">
                <a:latin typeface="Garamond" panose="02020404030301010803" pitchFamily="18" charset="0"/>
              </a:rPr>
              <a:t>Médico, cúrate a ti </a:t>
            </a:r>
            <a:r>
              <a:rPr lang="es-ES" sz="2800" b="1" u="sng" dirty="0" smtClean="0">
                <a:latin typeface="Garamond" panose="02020404030301010803" pitchFamily="18" charset="0"/>
              </a:rPr>
              <a:t>mismo</a:t>
            </a:r>
            <a:r>
              <a:rPr lang="es-ES" sz="2800" b="1" dirty="0" smtClean="0">
                <a:latin typeface="Garamond" panose="02020404030301010803" pitchFamily="18" charset="0"/>
              </a:rPr>
              <a:t>”».</a:t>
            </a:r>
            <a:endParaRPr lang="en-US" sz="2800" b="1" dirty="0">
              <a:latin typeface="Garamond" panose="02020404030301010803" pitchFamily="18" charset="0"/>
            </a:endParaRPr>
          </a:p>
        </p:txBody>
      </p:sp>
    </p:spTree>
    <p:extLst>
      <p:ext uri="{BB962C8B-B14F-4D97-AF65-F5344CB8AC3E}">
        <p14:creationId xmlns:p14="http://schemas.microsoft.com/office/powerpoint/2010/main" val="36558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1629</TotalTime>
  <Words>842</Words>
  <Application>Microsoft Office PowerPoint</Application>
  <PresentationFormat>On-screen Show (16:9)</PresentationFormat>
  <Paragraphs>20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Adelle-Regular</vt:lpstr>
      <vt:lpstr>Apple Chancery</vt:lpstr>
      <vt:lpstr>Arial</vt:lpstr>
      <vt:lpstr>Garamond</vt:lpstr>
      <vt:lpstr>Trebuchet MS</vt:lpstr>
      <vt:lpstr>Default</vt:lpstr>
      <vt:lpstr>PowerPoint Presentation</vt:lpstr>
      <vt:lpstr>PowerPoint Presentation</vt:lpstr>
      <vt:lpstr>PowerPoint Presentation</vt:lpstr>
      <vt:lpstr>PowerPoint Presentation</vt:lpstr>
      <vt:lpstr>PowerPoint Presentation</vt:lpstr>
      <vt:lpstr>Sanación continua  en nuestra iglesia</vt:lpstr>
      <vt:lpstr>Lucas 4:17  Le dieron el libro del profeta Isaías, y abriendo el libro, halló el lugar donde estaba escrito:  18  «EL ESPÍRITU DEL SEÑOR ESTÁ SOBRE MÍ, PORQUE ME HA UNGIDO PARA ANUNCIAR EL EVANGELIO A LOS POBRES. ME HA ENVIADO PARA PROCLAMAR LIBERTAD A LOS CAUTIVOS, Y LA RECUPERACIÓN DE LA VISTA A LOS CIEGOS; PARA PONER EN LIBERTAD A LOS OPRIMIDOS;  19  PARA PROCLAMAR EL AÑO FAVORABLE DEL SEÑOR».  20  Cerrando el libro, lo devolvió al asistente y se sentó; y los ojos de todos en la sinagoga estaban fijos en Él.  21  Y comenzó a decirles: «Hoy se ha cumplido esta Escritura que han oído».  22  Todos hablaban bien de Él y se maravillaban de las palabras llenas de gracia que salían de Su boca, y decían: «¿No es este el hijo de José?».  23  Entonces Él les dijo: «Sin duda me citarán este refrán: “Médico, cúrate a ti mismo”».</vt:lpstr>
      <vt:lpstr>Lucas 4:17 Le dieron el libro del profeta Isaías, y abriendo el libro, halló el lugar donde estaba escrito:  18  «EL ESPÍRITU DEL SEÑOR ESTÁ SOBRE MÍ, PORQUE ME HA UNGIDO PARA ANUNCIAR EL EVANGELIO A LOS POBRES. ME HA ENVIADO PARA PROCLAMAR LIBERTAD A LOS CAUTIVOS, Y LA RECUPERACIÓN DE LA VISTA A LOS CIEGOS; PARA PONER EN LIBERTAD A LOS OPRIMIDOS;  19  PARA PROCLAMAR EL AÑO FAVORABLE DEL SEÑOR».  20  Cerrando el libro, lo devolvió al asistente y se sentó; y los ojos de todos en la sinagoga estaban fijos en Él.  </vt:lpstr>
      <vt:lpstr>21  Y comenzó a decirles: «Hoy se ha cumplido esta Escritura que han oído».  22  Todos hablaban bien de Él y se maravillaban de las palabras llenas de gracia que salían de Su boca, y decían: «¿No es este el hijo de José?».  23  Entonces Él les dijo: «Sin duda me citarán este refrán:  “Médico, cúrate a ti mismo”».</vt:lpstr>
      <vt:lpstr>Lucas 4:17  Le dieron el libro del profeta Isaías, y abriendo el libro, halló el lugar donde estaba escrito:  18  «EL ESPÍRITU DEL SEÑOR ESTÁ SOBRE MÍ, PORQUE ME HA UNGIDO PARA ANUNCIAR EL EVANGELIO A LOS POBRES. ME HA ENVIADO PARA PROCLAMAR LIBERTAD A LOS CAUTIVOS, Y LA RECUPERACIÓN DE LA VISTA A LOS CIEGOS; PARA PONER EN LIBERTAD A LOS OPRIMIDOS;  19  PARA PROCLAMAR EL AÑO FAVORABLE DEL SEÑOR».   20  Cerrando el libro, lo devolvió al asistente y se sentó; y los ojos de todos en la sinagoga estaban fijos en Él.  21  Y comenzó a decirles: «Hoy se ha cumplido esta Escritura que han oído».  22  Todos hablaban bien de Él y se maravillaban de las palabras llenas de gracia que salían de Su boca, y decían: «¿No es este el hijo de José?».  23  Entonces Él les dijo: «Sin duda me citarán este refrán: “Médico, cúrate a ti mismo”».</vt:lpstr>
      <vt:lpstr>Lucas 5:29-32  Leví le ofreció un gran banquete en su casa, y había un grupo grande de recaudadores de impuestos y de otros que estaban sentados a la mesa con ellos.  30  Y los fariseos y sus escribas se quejaban a los discípulos de Jesús, diciendo: «¿Por qué comen y beben ustedes con los recaudadores de impuestos y con los pecadores?».  31  Jesús les respondió: «Los sanos no tienen necesidad de médico, sino los que están enfermos.  32  No he venido a llamar a justos, sino a pecadores al arrepentimiento».</vt:lpstr>
      <vt:lpstr>Una vez que nos convertimos en cristianos, ¿seguimos necesitando la sanación de Jesús, el Médico?</vt:lpstr>
      <vt:lpstr>Si pensamos que no necesitamos a Jesús el Médico, ¿a quién nos parecemos más según Lucas 5?</vt:lpstr>
      <vt:lpstr>¿Es la iglesia un hotel para santos o un hospital para pecadores?</vt:lpstr>
      <vt:lpstr>¿Es la iglesia un hotel para santos o un hospital para pecadores?</vt:lpstr>
      <vt:lpstr>¿Es la iglesia un hotel para santos o un hospital para pecadores?</vt:lpstr>
      <vt:lpstr>PowerPoint Presentation</vt:lpstr>
      <vt:lpstr>1 Pedro 2:21-25  Porque para este propósito han sido llamados, pues también Cristo sufrió por ustedes, dejándoles ejemplo para que sigan Sus pasos,  22  EL CUAL NO COMETIÓ PECADO, NI ENGAÑO ALGUNO SE HALLÓ EN SU BOCA;  23  y quien cuando lo ultrajaban, no respondía ultrajando. Cuando padecía, no amenazaba, sino que se encomendaba a Aquel que juzga con justicia.  24  Él mismo llevó nuestros pecados en Su cuerpo sobre la cruz, a fin de que muramos al pecado y vivamos a la justicia, porque por Sus heridas fueron ustedes sanados.  25  Pues ustedes andaban descarriados como ovejas, pero ahora han vuelto al Pastor y Guardián de sus almas.</vt:lpstr>
    </vt:vector>
  </TitlesOfParts>
  <Company>RT Creative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Esther Eubanks</cp:lastModifiedBy>
  <cp:revision>44</cp:revision>
  <dcterms:created xsi:type="dcterms:W3CDTF">2014-03-26T14:03:34Z</dcterms:created>
  <dcterms:modified xsi:type="dcterms:W3CDTF">2023-09-06T17:22:22Z</dcterms:modified>
</cp:coreProperties>
</file>