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6"/>
  </p:notesMasterIdLst>
  <p:sldIdLst>
    <p:sldId id="256" r:id="rId2"/>
    <p:sldId id="274" r:id="rId3"/>
    <p:sldId id="259" r:id="rId4"/>
    <p:sldId id="263" r:id="rId5"/>
    <p:sldId id="260" r:id="rId6"/>
    <p:sldId id="262" r:id="rId7"/>
    <p:sldId id="273" r:id="rId8"/>
    <p:sldId id="261" r:id="rId9"/>
    <p:sldId id="275" r:id="rId10"/>
    <p:sldId id="272" r:id="rId11"/>
    <p:sldId id="276" r:id="rId12"/>
    <p:sldId id="257" r:id="rId13"/>
    <p:sldId id="277" r:id="rId14"/>
    <p:sldId id="258" r:id="rId15"/>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82"/>
    <p:restoredTop sz="79116"/>
  </p:normalViewPr>
  <p:slideViewPr>
    <p:cSldViewPr snapToGrid="0">
      <p:cViewPr varScale="1">
        <p:scale>
          <a:sx n="120" d="100"/>
          <a:sy n="120" d="100"/>
        </p:scale>
        <p:origin x="66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F4B91E-C43D-BD48-8006-EA59336A72D6}" type="datetimeFigureOut">
              <a:rPr lang="en-US" smtClean="0"/>
              <a:t>9/23/23</a:t>
            </a:fld>
            <a:endParaRPr lang="en-US"/>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8C5AE4-3C57-7E43-ADD3-B3A740733260}" type="slidenum">
              <a:rPr lang="en-US" smtClean="0"/>
              <a:t>‹#›</a:t>
            </a:fld>
            <a:endParaRPr lang="en-US"/>
          </a:p>
        </p:txBody>
      </p:sp>
    </p:spTree>
    <p:extLst>
      <p:ext uri="{BB962C8B-B14F-4D97-AF65-F5344CB8AC3E}">
        <p14:creationId xmlns:p14="http://schemas.microsoft.com/office/powerpoint/2010/main" val="24965582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bibleref.com/Proverbs/28/Proverbs-28-1.html"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biblegateway.com/passage/?search=1%20Chronicles%2016&amp;version=NASB1995#fen-NASB1995-10830d"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www.biblegateway.com/passage/?search=1%20Chronicles%2016&amp;version=NASB1995#fen-NASB1995-10831f" TargetMode="External"/><Relationship Id="rId4" Type="http://schemas.openxmlformats.org/officeDocument/2006/relationships/hyperlink" Target="https://www.biblegateway.com/passage/?search=1%20Chronicles%2016&amp;version=NASB1995#fen-NASB1995-10830e"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About 10 Miles Away…</a:t>
            </a:r>
          </a:p>
        </p:txBody>
      </p:sp>
      <p:sp>
        <p:nvSpPr>
          <p:cNvPr id="4" name="Slide Number Placeholder 3"/>
          <p:cNvSpPr>
            <a:spLocks noGrp="1"/>
          </p:cNvSpPr>
          <p:nvPr>
            <p:ph type="sldNum" sz="quarter" idx="5"/>
          </p:nvPr>
        </p:nvSpPr>
        <p:spPr/>
        <p:txBody>
          <a:bodyPr/>
          <a:lstStyle/>
          <a:p>
            <a:fld id="{E88C5AE4-3C57-7E43-ADD3-B3A740733260}" type="slidenum">
              <a:rPr lang="en-US" smtClean="0"/>
              <a:t>3</a:t>
            </a:fld>
            <a:endParaRPr lang="en-US"/>
          </a:p>
        </p:txBody>
      </p:sp>
    </p:spTree>
    <p:extLst>
      <p:ext uri="{BB962C8B-B14F-4D97-AF65-F5344CB8AC3E}">
        <p14:creationId xmlns:p14="http://schemas.microsoft.com/office/powerpoint/2010/main" val="2500987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A Defining Moment for David</a:t>
            </a:r>
            <a:endParaRPr lang="en-US" b="0" i="0" dirty="0">
              <a:solidFill>
                <a:schemeClr val="tx1"/>
              </a:solidFill>
              <a:effectLst/>
              <a:latin typeface="system-ui"/>
            </a:endParaRPr>
          </a:p>
          <a:p>
            <a:endParaRPr lang="en-US" b="0" i="0" dirty="0">
              <a:solidFill>
                <a:srgbClr val="081C2A"/>
              </a:solidFill>
              <a:effectLst/>
              <a:latin typeface="system-ui"/>
            </a:endParaRPr>
          </a:p>
          <a:p>
            <a:r>
              <a:rPr lang="en-US" b="0" i="0" dirty="0">
                <a:solidFill>
                  <a:srgbClr val="081C2A"/>
                </a:solidFill>
                <a:effectLst/>
                <a:latin typeface="system-ui"/>
              </a:rPr>
              <a:t>It’s common to feel angry with God or be afraid of God when we think about this.</a:t>
            </a:r>
          </a:p>
          <a:p>
            <a:r>
              <a:rPr lang="en-US" b="0" i="0" dirty="0">
                <a:solidFill>
                  <a:srgbClr val="081C2A"/>
                </a:solidFill>
                <a:effectLst/>
                <a:latin typeface="system-ui"/>
              </a:rPr>
              <a:t>  It’s important that we handle those feelings with maturity and respect instead of making rash decisions.</a:t>
            </a:r>
          </a:p>
          <a:p>
            <a:endParaRPr lang="en-US" b="0" i="0" dirty="0">
              <a:solidFill>
                <a:srgbClr val="081C2A"/>
              </a:solidFill>
              <a:effectLst/>
              <a:latin typeface="system-ui"/>
            </a:endParaRPr>
          </a:p>
          <a:p>
            <a:r>
              <a:rPr lang="en-US" b="0" i="0" dirty="0">
                <a:solidFill>
                  <a:srgbClr val="081C2A"/>
                </a:solidFill>
                <a:effectLst/>
                <a:latin typeface="system-ui"/>
              </a:rPr>
              <a:t>With a little time, David comes to realize that God didn’t ruin the celebration – Uzzah did – Uzzah violated an extremely well known command.  </a:t>
            </a:r>
          </a:p>
          <a:p>
            <a:endParaRPr lang="en-US" b="0" i="0" dirty="0">
              <a:solidFill>
                <a:srgbClr val="081C2A"/>
              </a:solidFill>
              <a:effectLst/>
              <a:latin typeface="system-ui"/>
            </a:endParaRPr>
          </a:p>
          <a:p>
            <a:endParaRPr lang="en-US" b="0" i="0" dirty="0">
              <a:solidFill>
                <a:srgbClr val="081C2A"/>
              </a:solidFill>
              <a:effectLst/>
              <a:latin typeface="system-ui"/>
            </a:endParaRPr>
          </a:p>
          <a:p>
            <a:r>
              <a:rPr lang="en-US" b="0" i="0" dirty="0">
                <a:solidFill>
                  <a:srgbClr val="081C2A"/>
                </a:solidFill>
                <a:effectLst/>
                <a:latin typeface="system-ui"/>
              </a:rPr>
              <a:t> Despite knowing about Uzzah’s fate, Obed-Edom welcomed the ark and seemed to have no misgivings. Indeed, as a godly man, Obed-Edom had nothing to fear: “The righteous are as bold as a lion” (</a:t>
            </a:r>
            <a:r>
              <a:rPr lang="en-US" b="0" i="0" dirty="0">
                <a:effectLst/>
                <a:latin typeface="system-ui"/>
                <a:hlinkClick r:id="rId3"/>
              </a:rPr>
              <a:t>Proverbs 28:1</a:t>
            </a:r>
            <a:r>
              <a:rPr lang="en-US" b="0" i="0" dirty="0">
                <a:solidFill>
                  <a:srgbClr val="081C2A"/>
                </a:solidFill>
                <a:effectLst/>
                <a:latin typeface="system-ui"/>
              </a:rPr>
              <a:t>). It could be that he viewed having the ark in his home as a high honor rather than a nuisance, and God rewarded his attitude.</a:t>
            </a:r>
          </a:p>
          <a:p>
            <a:endParaRPr lang="en-US" b="0" i="0" dirty="0">
              <a:solidFill>
                <a:srgbClr val="081C2A"/>
              </a:solidFill>
              <a:effectLst/>
              <a:latin typeface="system-ui"/>
            </a:endParaRPr>
          </a:p>
          <a:p>
            <a:endParaRPr lang="en-US" b="0" i="0" dirty="0">
              <a:solidFill>
                <a:srgbClr val="081C2A"/>
              </a:solidFill>
              <a:effectLst/>
              <a:latin typeface="system-ui"/>
            </a:endParaRPr>
          </a:p>
          <a:p>
            <a:r>
              <a:rPr lang="en-US" b="0" i="0" dirty="0">
                <a:solidFill>
                  <a:srgbClr val="081C2A"/>
                </a:solidFill>
                <a:effectLst/>
                <a:latin typeface="system-ui"/>
              </a:rPr>
              <a:t>COMPLETES….</a:t>
            </a:r>
          </a:p>
          <a:p>
            <a:endParaRPr lang="en-US" b="0" i="0" dirty="0">
              <a:solidFill>
                <a:srgbClr val="081C2A"/>
              </a:solidFill>
              <a:effectLst/>
              <a:latin typeface="system-ui"/>
            </a:endParaRPr>
          </a:p>
          <a:p>
            <a:r>
              <a:rPr lang="en-US" dirty="0"/>
              <a:t>Don’t Stop Doing What Was Right…</a:t>
            </a:r>
          </a:p>
        </p:txBody>
      </p:sp>
      <p:sp>
        <p:nvSpPr>
          <p:cNvPr id="4" name="Slide Number Placeholder 3"/>
          <p:cNvSpPr>
            <a:spLocks noGrp="1"/>
          </p:cNvSpPr>
          <p:nvPr>
            <p:ph type="sldNum" sz="quarter" idx="5"/>
          </p:nvPr>
        </p:nvSpPr>
        <p:spPr/>
        <p:txBody>
          <a:bodyPr/>
          <a:lstStyle/>
          <a:p>
            <a:fld id="{E88C5AE4-3C57-7E43-ADD3-B3A740733260}" type="slidenum">
              <a:rPr lang="en-US" smtClean="0"/>
              <a:t>11</a:t>
            </a:fld>
            <a:endParaRPr lang="en-US"/>
          </a:p>
        </p:txBody>
      </p:sp>
    </p:spTree>
    <p:extLst>
      <p:ext uri="{BB962C8B-B14F-4D97-AF65-F5344CB8AC3E}">
        <p14:creationId xmlns:p14="http://schemas.microsoft.com/office/powerpoint/2010/main" val="1352132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Numbers 7:9</a:t>
            </a:r>
          </a:p>
        </p:txBody>
      </p:sp>
      <p:sp>
        <p:nvSpPr>
          <p:cNvPr id="4" name="Slide Number Placeholder 3"/>
          <p:cNvSpPr>
            <a:spLocks noGrp="1"/>
          </p:cNvSpPr>
          <p:nvPr>
            <p:ph type="sldNum" sz="quarter" idx="5"/>
          </p:nvPr>
        </p:nvSpPr>
        <p:spPr/>
        <p:txBody>
          <a:bodyPr/>
          <a:lstStyle/>
          <a:p>
            <a:fld id="{E88C5AE4-3C57-7E43-ADD3-B3A740733260}" type="slidenum">
              <a:rPr lang="en-US" smtClean="0"/>
              <a:t>12</a:t>
            </a:fld>
            <a:endParaRPr lang="en-US"/>
          </a:p>
        </p:txBody>
      </p:sp>
    </p:spTree>
    <p:extLst>
      <p:ext uri="{BB962C8B-B14F-4D97-AF65-F5344CB8AC3E}">
        <p14:creationId xmlns:p14="http://schemas.microsoft.com/office/powerpoint/2010/main" val="37526483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solidFill>
                  <a:srgbClr val="8E8E8E"/>
                </a:solidFill>
                <a:effectLst/>
                <a:latin typeface="Raleway" panose="020F0502020204030204" pitchFamily="34" charset="0"/>
              </a:rPr>
              <a:t>1.) This means we need to study and know the word of God.   WE need to know his commands for how we worship, for how we run our homes, for how we..</a:t>
            </a:r>
          </a:p>
          <a:p>
            <a:endParaRPr lang="en-US" b="0" i="1" dirty="0">
              <a:solidFill>
                <a:srgbClr val="8E8E8E"/>
              </a:solidFill>
              <a:effectLst/>
              <a:latin typeface="Raleway" panose="020F0502020204030204" pitchFamily="34" charset="0"/>
            </a:endParaRPr>
          </a:p>
          <a:p>
            <a:r>
              <a:rPr lang="en-US" dirty="0"/>
              <a:t>We Must Know God’s Word WELL To Carry Out His Commands</a:t>
            </a:r>
            <a:endParaRPr lang="en-US" b="0" i="1" dirty="0">
              <a:solidFill>
                <a:srgbClr val="8E8E8E"/>
              </a:solidFill>
              <a:effectLst/>
              <a:latin typeface="Raleway" panose="020F0502020204030204" pitchFamily="34" charset="0"/>
            </a:endParaRPr>
          </a:p>
          <a:p>
            <a:endParaRPr lang="en-US" b="0" i="1" dirty="0">
              <a:solidFill>
                <a:srgbClr val="8E8E8E"/>
              </a:solidFill>
              <a:effectLst/>
              <a:latin typeface="Raleway" panose="020F0502020204030204" pitchFamily="34" charset="0"/>
            </a:endParaRPr>
          </a:p>
          <a:p>
            <a:endParaRPr lang="en-US" b="0" i="1" dirty="0">
              <a:solidFill>
                <a:srgbClr val="8E8E8E"/>
              </a:solidFill>
              <a:effectLst/>
              <a:latin typeface="Raleway" panose="020F0502020204030204" pitchFamily="34" charset="0"/>
            </a:endParaRPr>
          </a:p>
          <a:p>
            <a:r>
              <a:rPr lang="en-US" b="0" i="1" dirty="0">
                <a:solidFill>
                  <a:srgbClr val="8E8E8E"/>
                </a:solidFill>
                <a:effectLst/>
                <a:latin typeface="Raleway" panose="020F0502020204030204" pitchFamily="34" charset="0"/>
              </a:rPr>
              <a:t>He is In Our Midst…</a:t>
            </a:r>
          </a:p>
          <a:p>
            <a:endParaRPr lang="en-US" b="0" i="1" dirty="0">
              <a:solidFill>
                <a:srgbClr val="8E8E8E"/>
              </a:solidFill>
              <a:effectLst/>
              <a:latin typeface="Raleway" panose="020F0502020204030204" pitchFamily="34" charset="0"/>
            </a:endParaRPr>
          </a:p>
          <a:p>
            <a:r>
              <a:rPr lang="en-US" b="0" i="1" dirty="0">
                <a:solidFill>
                  <a:srgbClr val="8E8E8E"/>
                </a:solidFill>
                <a:effectLst/>
                <a:latin typeface="Raleway" panose="020F0502020204030204" pitchFamily="34" charset="0"/>
              </a:rPr>
              <a:t>Draw from the springs of salvation,</a:t>
            </a:r>
            <a:br>
              <a:rPr lang="en-US" dirty="0"/>
            </a:br>
            <a:r>
              <a:rPr lang="en-US" b="0" i="1" dirty="0">
                <a:solidFill>
                  <a:srgbClr val="8E8E8E"/>
                </a:solidFill>
                <a:effectLst/>
                <a:latin typeface="Raleway" panose="020F0502020204030204" pitchFamily="34" charset="0"/>
              </a:rPr>
              <a:t>Give thanks to His great and holy name;</a:t>
            </a:r>
            <a:br>
              <a:rPr lang="en-US" dirty="0"/>
            </a:br>
            <a:r>
              <a:rPr lang="en-US" b="0" i="1" dirty="0">
                <a:solidFill>
                  <a:srgbClr val="8E8E8E"/>
                </a:solidFill>
                <a:effectLst/>
                <a:latin typeface="Raleway" panose="020F0502020204030204" pitchFamily="34" charset="0"/>
              </a:rPr>
              <a:t>Make known His deeds among the people,</a:t>
            </a:r>
            <a:br>
              <a:rPr lang="en-US" dirty="0"/>
            </a:br>
            <a:r>
              <a:rPr lang="en-US" b="0" i="1" dirty="0">
                <a:solidFill>
                  <a:srgbClr val="8E8E8E"/>
                </a:solidFill>
                <a:effectLst/>
                <a:latin typeface="Raleway" panose="020F0502020204030204" pitchFamily="34" charset="0"/>
              </a:rPr>
              <a:t>Make known His exalted way.</a:t>
            </a:r>
            <a:br>
              <a:rPr lang="en-US" dirty="0"/>
            </a:br>
            <a:br>
              <a:rPr lang="en-US" dirty="0"/>
            </a:br>
            <a:r>
              <a:rPr lang="en-US" b="0" i="1" dirty="0">
                <a:solidFill>
                  <a:srgbClr val="8E8E8E"/>
                </a:solidFill>
                <a:effectLst/>
                <a:latin typeface="Raleway" panose="020F0502020204030204" pitchFamily="34" charset="0"/>
              </a:rPr>
              <a:t>Call on His name with thanksgiving,</a:t>
            </a:r>
            <a:br>
              <a:rPr lang="en-US" dirty="0"/>
            </a:br>
            <a:r>
              <a:rPr lang="en-US" b="0" i="1" dirty="0">
                <a:solidFill>
                  <a:srgbClr val="8E8E8E"/>
                </a:solidFill>
                <a:effectLst/>
                <a:latin typeface="Raleway" panose="020F0502020204030204" pitchFamily="34" charset="0"/>
              </a:rPr>
              <a:t>Yes, joyously praise His name in song;</a:t>
            </a:r>
            <a:br>
              <a:rPr lang="en-US" dirty="0"/>
            </a:br>
            <a:r>
              <a:rPr lang="en-US" b="0" i="1" dirty="0">
                <a:solidFill>
                  <a:srgbClr val="8E8E8E"/>
                </a:solidFill>
                <a:effectLst/>
                <a:latin typeface="Raleway" panose="020F0502020204030204" pitchFamily="34" charset="0"/>
              </a:rPr>
              <a:t>Through love He authored our salvation,</a:t>
            </a:r>
            <a:br>
              <a:rPr lang="en-US" dirty="0"/>
            </a:br>
            <a:r>
              <a:rPr lang="en-US" b="0" i="1" dirty="0">
                <a:solidFill>
                  <a:srgbClr val="8E8E8E"/>
                </a:solidFill>
                <a:effectLst/>
                <a:latin typeface="Raleway" panose="020F0502020204030204" pitchFamily="34" charset="0"/>
              </a:rPr>
              <a:t>Through love He did give His son.</a:t>
            </a:r>
            <a:br>
              <a:rPr lang="en-US" dirty="0"/>
            </a:br>
            <a:br>
              <a:rPr lang="en-US" dirty="0"/>
            </a:br>
            <a:r>
              <a:rPr lang="en-US" b="1" i="0" dirty="0">
                <a:solidFill>
                  <a:srgbClr val="8E8E8E"/>
                </a:solidFill>
                <a:effectLst/>
                <a:latin typeface="Raleway" panose="020F0502020204030204" pitchFamily="34" charset="0"/>
              </a:rPr>
              <a:t>Chorus:</a:t>
            </a:r>
            <a:br>
              <a:rPr lang="en-US" dirty="0"/>
            </a:br>
            <a:r>
              <a:rPr lang="en-US" b="0" i="1" dirty="0">
                <a:solidFill>
                  <a:srgbClr val="8E8E8E"/>
                </a:solidFill>
                <a:effectLst/>
                <a:latin typeface="Raleway" panose="020F0502020204030204" pitchFamily="34" charset="0"/>
              </a:rPr>
              <a:t>Praise the Lord and shout and cry for joy,</a:t>
            </a:r>
            <a:br>
              <a:rPr lang="en-US" dirty="0"/>
            </a:br>
            <a:r>
              <a:rPr lang="en-US" b="0" i="1" dirty="0">
                <a:solidFill>
                  <a:srgbClr val="8E8E8E"/>
                </a:solidFill>
                <a:effectLst/>
                <a:latin typeface="Raleway" panose="020F0502020204030204" pitchFamily="34" charset="0"/>
              </a:rPr>
              <a:t>For the Holy One is in our midst,</a:t>
            </a:r>
            <a:br>
              <a:rPr lang="en-US" dirty="0"/>
            </a:br>
            <a:r>
              <a:rPr lang="en-US" b="0" i="1" dirty="0">
                <a:solidFill>
                  <a:srgbClr val="8E8E8E"/>
                </a:solidFill>
                <a:effectLst/>
                <a:latin typeface="Raleway" panose="020F0502020204030204" pitchFamily="34" charset="0"/>
              </a:rPr>
              <a:t>Praise the Lord and shout and cry for joy,</a:t>
            </a:r>
            <a:br>
              <a:rPr lang="en-US" dirty="0"/>
            </a:br>
            <a:r>
              <a:rPr lang="en-US" b="0" i="1" dirty="0">
                <a:solidFill>
                  <a:srgbClr val="8E8E8E"/>
                </a:solidFill>
                <a:effectLst/>
                <a:latin typeface="Raleway" panose="020F0502020204030204" pitchFamily="34" charset="0"/>
              </a:rPr>
              <a:t>For He is in our midst.</a:t>
            </a:r>
            <a:endParaRPr lang="en-US" dirty="0"/>
          </a:p>
        </p:txBody>
      </p:sp>
      <p:sp>
        <p:nvSpPr>
          <p:cNvPr id="4" name="Slide Number Placeholder 3"/>
          <p:cNvSpPr>
            <a:spLocks noGrp="1"/>
          </p:cNvSpPr>
          <p:nvPr>
            <p:ph type="sldNum" sz="quarter" idx="5"/>
          </p:nvPr>
        </p:nvSpPr>
        <p:spPr/>
        <p:txBody>
          <a:bodyPr/>
          <a:lstStyle/>
          <a:p>
            <a:fld id="{E88C5AE4-3C57-7E43-ADD3-B3A740733260}" type="slidenum">
              <a:rPr lang="en-US" smtClean="0"/>
              <a:t>13</a:t>
            </a:fld>
            <a:endParaRPr lang="en-US"/>
          </a:p>
        </p:txBody>
      </p:sp>
    </p:spTree>
    <p:extLst>
      <p:ext uri="{BB962C8B-B14F-4D97-AF65-F5344CB8AC3E}">
        <p14:creationId xmlns:p14="http://schemas.microsoft.com/office/powerpoint/2010/main" val="25317048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system-ui"/>
              </a:rPr>
              <a:t>1 Chron. 16</a:t>
            </a:r>
            <a:br>
              <a:rPr lang="en-US" b="0" i="0" dirty="0">
                <a:solidFill>
                  <a:srgbClr val="000000"/>
                </a:solidFill>
                <a:effectLst/>
                <a:latin typeface="system-ui"/>
              </a:rPr>
            </a:br>
            <a:endParaRPr lang="en-US" b="0" i="0" dirty="0">
              <a:solidFill>
                <a:srgbClr val="000000"/>
              </a:solidFill>
              <a:effectLst/>
              <a:latin typeface="system-ui"/>
            </a:endParaRPr>
          </a:p>
          <a:p>
            <a:endParaRPr lang="en-US" b="0" i="0" dirty="0">
              <a:solidFill>
                <a:srgbClr val="000000"/>
              </a:solidFill>
              <a:effectLst/>
              <a:latin typeface="system-ui"/>
            </a:endParaRPr>
          </a:p>
          <a:p>
            <a:r>
              <a:rPr lang="en-US" b="0" i="0" dirty="0">
                <a:solidFill>
                  <a:srgbClr val="000000"/>
                </a:solidFill>
                <a:effectLst/>
                <a:latin typeface="system-ui"/>
              </a:rPr>
              <a:t>Oh give thanks to the </a:t>
            </a:r>
            <a:r>
              <a:rPr lang="en-US" b="0" i="0" cap="small" dirty="0">
                <a:solidFill>
                  <a:srgbClr val="000000"/>
                </a:solidFill>
                <a:effectLst/>
                <a:latin typeface="system-ui"/>
              </a:rPr>
              <a:t>Lord</a:t>
            </a:r>
            <a:r>
              <a:rPr lang="en-US" b="0" i="0" dirty="0">
                <a:solidFill>
                  <a:srgbClr val="000000"/>
                </a:solidFill>
                <a:effectLst/>
                <a:latin typeface="system-ui"/>
              </a:rPr>
              <a:t>, call upon His name;</a:t>
            </a:r>
            <a:br>
              <a:rPr lang="en-US" dirty="0"/>
            </a:br>
            <a:r>
              <a:rPr lang="en-US" b="0" i="0" dirty="0">
                <a:solidFill>
                  <a:srgbClr val="000000"/>
                </a:solidFill>
                <a:effectLst/>
                <a:latin typeface="system-ui"/>
              </a:rPr>
              <a:t>Make known His deeds among the peoples.</a:t>
            </a:r>
            <a:br>
              <a:rPr lang="en-US" dirty="0"/>
            </a:br>
            <a:r>
              <a:rPr lang="en-US" b="1" i="0" baseline="30000" dirty="0">
                <a:solidFill>
                  <a:srgbClr val="000000"/>
                </a:solidFill>
                <a:effectLst/>
                <a:latin typeface="system-ui"/>
              </a:rPr>
              <a:t>9 </a:t>
            </a:r>
            <a:r>
              <a:rPr lang="en-US" b="0" i="0" dirty="0">
                <a:solidFill>
                  <a:srgbClr val="000000"/>
                </a:solidFill>
                <a:effectLst/>
                <a:latin typeface="system-ui"/>
              </a:rPr>
              <a:t>Sing to Him, sing praises to Him;</a:t>
            </a:r>
            <a:br>
              <a:rPr lang="en-US" dirty="0"/>
            </a:br>
            <a:r>
              <a:rPr lang="en-US" b="0" i="0" baseline="30000" dirty="0">
                <a:solidFill>
                  <a:srgbClr val="000000"/>
                </a:solidFill>
                <a:effectLst/>
                <a:latin typeface="system-ui"/>
              </a:rPr>
              <a:t>[</a:t>
            </a:r>
            <a:r>
              <a:rPr lang="en-US" b="0" i="0" baseline="30000" dirty="0">
                <a:solidFill>
                  <a:srgbClr val="4A4A4A"/>
                </a:solidFill>
                <a:effectLst/>
                <a:latin typeface="system-ui"/>
                <a:hlinkClick r:id="rId3" tooltip="See footnote d"/>
              </a:rPr>
              <a:t>d</a:t>
            </a:r>
            <a:r>
              <a:rPr lang="en-US" b="0" i="0" baseline="30000" dirty="0">
                <a:solidFill>
                  <a:srgbClr val="000000"/>
                </a:solidFill>
                <a:effectLst/>
                <a:latin typeface="system-ui"/>
              </a:rPr>
              <a:t>]</a:t>
            </a:r>
            <a:r>
              <a:rPr lang="en-US" b="0" i="0" dirty="0">
                <a:solidFill>
                  <a:srgbClr val="000000"/>
                </a:solidFill>
                <a:effectLst/>
                <a:latin typeface="system-ui"/>
              </a:rPr>
              <a:t>Speak of all His </a:t>
            </a:r>
            <a:r>
              <a:rPr lang="en-US" b="0" i="0" baseline="30000" dirty="0">
                <a:solidFill>
                  <a:srgbClr val="000000"/>
                </a:solidFill>
                <a:effectLst/>
                <a:latin typeface="system-ui"/>
              </a:rPr>
              <a:t>[</a:t>
            </a:r>
            <a:r>
              <a:rPr lang="en-US" b="0" i="0" baseline="30000" dirty="0">
                <a:solidFill>
                  <a:srgbClr val="4A4A4A"/>
                </a:solidFill>
                <a:effectLst/>
                <a:latin typeface="system-ui"/>
                <a:hlinkClick r:id="rId4" tooltip="See footnote e"/>
              </a:rPr>
              <a:t>e</a:t>
            </a:r>
            <a:r>
              <a:rPr lang="en-US" b="0" i="0" baseline="30000" dirty="0">
                <a:solidFill>
                  <a:srgbClr val="000000"/>
                </a:solidFill>
                <a:effectLst/>
                <a:latin typeface="system-ui"/>
              </a:rPr>
              <a:t>]</a:t>
            </a:r>
            <a:r>
              <a:rPr lang="en-US" b="0" i="0" dirty="0">
                <a:solidFill>
                  <a:srgbClr val="000000"/>
                </a:solidFill>
                <a:effectLst/>
                <a:latin typeface="system-ui"/>
              </a:rPr>
              <a:t>wonders.</a:t>
            </a:r>
            <a:br>
              <a:rPr lang="en-US" dirty="0"/>
            </a:br>
            <a:r>
              <a:rPr lang="en-US" b="1" i="0" baseline="30000" dirty="0">
                <a:solidFill>
                  <a:srgbClr val="000000"/>
                </a:solidFill>
                <a:effectLst/>
                <a:latin typeface="system-ui"/>
              </a:rPr>
              <a:t>10 </a:t>
            </a:r>
            <a:r>
              <a:rPr lang="en-US" b="0" i="0" baseline="30000" dirty="0">
                <a:solidFill>
                  <a:srgbClr val="000000"/>
                </a:solidFill>
                <a:effectLst/>
                <a:latin typeface="system-ui"/>
              </a:rPr>
              <a:t>[</a:t>
            </a:r>
            <a:r>
              <a:rPr lang="en-US" b="0" i="0" baseline="30000" dirty="0">
                <a:solidFill>
                  <a:srgbClr val="4A4A4A"/>
                </a:solidFill>
                <a:effectLst/>
                <a:latin typeface="system-ui"/>
                <a:hlinkClick r:id="rId5" tooltip="See footnote f"/>
              </a:rPr>
              <a:t>f</a:t>
            </a:r>
            <a:r>
              <a:rPr lang="en-US" b="0" i="0" baseline="30000" dirty="0">
                <a:solidFill>
                  <a:srgbClr val="000000"/>
                </a:solidFill>
                <a:effectLst/>
                <a:latin typeface="system-ui"/>
              </a:rPr>
              <a:t>]</a:t>
            </a:r>
            <a:r>
              <a:rPr lang="en-US" b="0" i="0" dirty="0">
                <a:solidFill>
                  <a:srgbClr val="000000"/>
                </a:solidFill>
                <a:effectLst/>
                <a:latin typeface="system-ui"/>
              </a:rPr>
              <a:t>Glory in His holy name;</a:t>
            </a:r>
            <a:br>
              <a:rPr lang="en-US" dirty="0"/>
            </a:br>
            <a:r>
              <a:rPr lang="en-US" b="0" i="0" dirty="0">
                <a:solidFill>
                  <a:srgbClr val="000000"/>
                </a:solidFill>
                <a:effectLst/>
                <a:latin typeface="system-ui"/>
              </a:rPr>
              <a:t>Let the heart of those who seek the </a:t>
            </a:r>
            <a:r>
              <a:rPr lang="en-US" b="0" i="0" cap="small" dirty="0">
                <a:solidFill>
                  <a:srgbClr val="000000"/>
                </a:solidFill>
                <a:effectLst/>
                <a:latin typeface="system-ui"/>
              </a:rPr>
              <a:t>Lord</a:t>
            </a:r>
            <a:r>
              <a:rPr lang="en-US" b="0" i="0" dirty="0">
                <a:solidFill>
                  <a:srgbClr val="000000"/>
                </a:solidFill>
                <a:effectLst/>
                <a:latin typeface="system-ui"/>
              </a:rPr>
              <a:t> be glad.</a:t>
            </a:r>
            <a:br>
              <a:rPr lang="en-US" dirty="0"/>
            </a:br>
            <a:r>
              <a:rPr lang="en-US" b="1" i="0" baseline="30000" dirty="0">
                <a:solidFill>
                  <a:srgbClr val="000000"/>
                </a:solidFill>
                <a:effectLst/>
                <a:latin typeface="system-ui"/>
              </a:rPr>
              <a:t>11 </a:t>
            </a:r>
            <a:r>
              <a:rPr lang="en-US" b="0" i="0" dirty="0">
                <a:solidFill>
                  <a:srgbClr val="000000"/>
                </a:solidFill>
                <a:effectLst/>
                <a:latin typeface="system-ui"/>
              </a:rPr>
              <a:t>Seek the </a:t>
            </a:r>
            <a:r>
              <a:rPr lang="en-US" b="0" i="0" cap="small" dirty="0">
                <a:solidFill>
                  <a:srgbClr val="000000"/>
                </a:solidFill>
                <a:effectLst/>
                <a:latin typeface="system-ui"/>
              </a:rPr>
              <a:t>Lord</a:t>
            </a:r>
            <a:r>
              <a:rPr lang="en-US" b="0" i="0" dirty="0">
                <a:solidFill>
                  <a:srgbClr val="000000"/>
                </a:solidFill>
                <a:effectLst/>
                <a:latin typeface="system-ui"/>
              </a:rPr>
              <a:t> and His strength;</a:t>
            </a:r>
            <a:br>
              <a:rPr lang="en-US" dirty="0"/>
            </a:br>
            <a:r>
              <a:rPr lang="en-US" b="0" i="0" dirty="0">
                <a:solidFill>
                  <a:srgbClr val="000000"/>
                </a:solidFill>
                <a:effectLst/>
                <a:latin typeface="system-ui"/>
              </a:rPr>
              <a:t>Seek His face continually.</a:t>
            </a:r>
            <a:br>
              <a:rPr lang="en-US" dirty="0"/>
            </a:br>
            <a:r>
              <a:rPr lang="en-US" b="1" i="0" baseline="30000" dirty="0">
                <a:solidFill>
                  <a:srgbClr val="000000"/>
                </a:solidFill>
                <a:effectLst/>
                <a:latin typeface="system-ui"/>
              </a:rPr>
              <a:t>12 </a:t>
            </a:r>
            <a:r>
              <a:rPr lang="en-US" b="0" i="0" dirty="0">
                <a:solidFill>
                  <a:srgbClr val="000000"/>
                </a:solidFill>
                <a:effectLst/>
                <a:latin typeface="system-ui"/>
              </a:rPr>
              <a:t>Remember His wonderful deeds which He has done,</a:t>
            </a:r>
            <a:br>
              <a:rPr lang="en-US" dirty="0"/>
            </a:br>
            <a:r>
              <a:rPr lang="en-US" b="0" i="0" dirty="0">
                <a:solidFill>
                  <a:srgbClr val="000000"/>
                </a:solidFill>
                <a:effectLst/>
                <a:latin typeface="system-ui"/>
              </a:rPr>
              <a:t>His marvels and the judgments from His mouth,</a:t>
            </a:r>
            <a:endParaRPr lang="en-US" dirty="0"/>
          </a:p>
        </p:txBody>
      </p:sp>
      <p:sp>
        <p:nvSpPr>
          <p:cNvPr id="4" name="Slide Number Placeholder 3"/>
          <p:cNvSpPr>
            <a:spLocks noGrp="1"/>
          </p:cNvSpPr>
          <p:nvPr>
            <p:ph type="sldNum" sz="quarter" idx="5"/>
          </p:nvPr>
        </p:nvSpPr>
        <p:spPr/>
        <p:txBody>
          <a:bodyPr/>
          <a:lstStyle/>
          <a:p>
            <a:fld id="{E88C5AE4-3C57-7E43-ADD3-B3A740733260}" type="slidenum">
              <a:rPr lang="en-US" smtClean="0"/>
              <a:t>14</a:t>
            </a:fld>
            <a:endParaRPr lang="en-US"/>
          </a:p>
        </p:txBody>
      </p:sp>
    </p:spTree>
    <p:extLst>
      <p:ext uri="{BB962C8B-B14F-4D97-AF65-F5344CB8AC3E}">
        <p14:creationId xmlns:p14="http://schemas.microsoft.com/office/powerpoint/2010/main" val="28777718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82CCD34-3270-AA42-A9BD-CF1A0903D4CC}" type="datetimeFigureOut">
              <a:rPr lang="en-US" smtClean="0"/>
              <a:t>9/23/23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5E1B9-D469-F048-AAEB-9B78E7556CAD}" type="slidenum">
              <a:rPr lang="en-US" smtClean="0"/>
              <a:t>‹#›</a:t>
            </a:fld>
            <a:endParaRPr lang="en-US"/>
          </a:p>
        </p:txBody>
      </p:sp>
    </p:spTree>
    <p:extLst>
      <p:ext uri="{BB962C8B-B14F-4D97-AF65-F5344CB8AC3E}">
        <p14:creationId xmlns:p14="http://schemas.microsoft.com/office/powerpoint/2010/main" val="95629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82CCD34-3270-AA42-A9BD-CF1A0903D4CC}" type="datetimeFigureOut">
              <a:rPr lang="en-US" smtClean="0"/>
              <a:t>9/23/23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5E1B9-D469-F048-AAEB-9B78E7556CAD}" type="slidenum">
              <a:rPr lang="en-US" smtClean="0"/>
              <a:t>‹#›</a:t>
            </a:fld>
            <a:endParaRPr lang="en-US"/>
          </a:p>
        </p:txBody>
      </p:sp>
    </p:spTree>
    <p:extLst>
      <p:ext uri="{BB962C8B-B14F-4D97-AF65-F5344CB8AC3E}">
        <p14:creationId xmlns:p14="http://schemas.microsoft.com/office/powerpoint/2010/main" val="1441544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04271"/>
            <a:ext cx="1971675" cy="48431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04271"/>
            <a:ext cx="5800725" cy="484319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82CCD34-3270-AA42-A9BD-CF1A0903D4CC}" type="datetimeFigureOut">
              <a:rPr lang="en-US" smtClean="0"/>
              <a:t>9/23/23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5E1B9-D469-F048-AAEB-9B78E7556CAD}" type="slidenum">
              <a:rPr lang="en-US" smtClean="0"/>
              <a:t>‹#›</a:t>
            </a:fld>
            <a:endParaRPr lang="en-US"/>
          </a:p>
        </p:txBody>
      </p:sp>
    </p:spTree>
    <p:extLst>
      <p:ext uri="{BB962C8B-B14F-4D97-AF65-F5344CB8AC3E}">
        <p14:creationId xmlns:p14="http://schemas.microsoft.com/office/powerpoint/2010/main" val="998184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82CCD34-3270-AA42-A9BD-CF1A0903D4CC}" type="datetimeFigureOut">
              <a:rPr lang="en-US" smtClean="0"/>
              <a:t>9/23/23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5E1B9-D469-F048-AAEB-9B78E7556CAD}" type="slidenum">
              <a:rPr lang="en-US" smtClean="0"/>
              <a:t>‹#›</a:t>
            </a:fld>
            <a:endParaRPr lang="en-US"/>
          </a:p>
        </p:txBody>
      </p:sp>
    </p:spTree>
    <p:extLst>
      <p:ext uri="{BB962C8B-B14F-4D97-AF65-F5344CB8AC3E}">
        <p14:creationId xmlns:p14="http://schemas.microsoft.com/office/powerpoint/2010/main" val="2440145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424782"/>
            <a:ext cx="7886700" cy="2377281"/>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7"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2CCD34-3270-AA42-A9BD-CF1A0903D4CC}" type="datetimeFigureOut">
              <a:rPr lang="en-US" smtClean="0"/>
              <a:t>9/23/23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5E1B9-D469-F048-AAEB-9B78E7556CAD}" type="slidenum">
              <a:rPr lang="en-US" smtClean="0"/>
              <a:t>‹#›</a:t>
            </a:fld>
            <a:endParaRPr lang="en-US"/>
          </a:p>
        </p:txBody>
      </p:sp>
    </p:spTree>
    <p:extLst>
      <p:ext uri="{BB962C8B-B14F-4D97-AF65-F5344CB8AC3E}">
        <p14:creationId xmlns:p14="http://schemas.microsoft.com/office/powerpoint/2010/main" val="2464510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82CCD34-3270-AA42-A9BD-CF1A0903D4CC}" type="datetimeFigureOut">
              <a:rPr lang="en-US" smtClean="0"/>
              <a:t>9/23/23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95E1B9-D469-F048-AAEB-9B78E7556CAD}" type="slidenum">
              <a:rPr lang="en-US" smtClean="0"/>
              <a:t>‹#›</a:t>
            </a:fld>
            <a:endParaRPr lang="en-US"/>
          </a:p>
        </p:txBody>
      </p:sp>
    </p:spTree>
    <p:extLst>
      <p:ext uri="{BB962C8B-B14F-4D97-AF65-F5344CB8AC3E}">
        <p14:creationId xmlns:p14="http://schemas.microsoft.com/office/powerpoint/2010/main" val="905921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1"/>
            <a:ext cx="7886700" cy="1104636"/>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087563"/>
            <a:ext cx="3887391"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82CCD34-3270-AA42-A9BD-CF1A0903D4CC}" type="datetimeFigureOut">
              <a:rPr lang="en-US" smtClean="0"/>
              <a:t>9/23/23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95E1B9-D469-F048-AAEB-9B78E7556CAD}" type="slidenum">
              <a:rPr lang="en-US" smtClean="0"/>
              <a:t>‹#›</a:t>
            </a:fld>
            <a:endParaRPr lang="en-US"/>
          </a:p>
        </p:txBody>
      </p:sp>
    </p:spTree>
    <p:extLst>
      <p:ext uri="{BB962C8B-B14F-4D97-AF65-F5344CB8AC3E}">
        <p14:creationId xmlns:p14="http://schemas.microsoft.com/office/powerpoint/2010/main" val="596158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82CCD34-3270-AA42-A9BD-CF1A0903D4CC}" type="datetimeFigureOut">
              <a:rPr lang="en-US" smtClean="0"/>
              <a:t>9/23/23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95E1B9-D469-F048-AAEB-9B78E7556CAD}" type="slidenum">
              <a:rPr lang="en-US" smtClean="0"/>
              <a:t>‹#›</a:t>
            </a:fld>
            <a:endParaRPr lang="en-US"/>
          </a:p>
        </p:txBody>
      </p:sp>
    </p:spTree>
    <p:extLst>
      <p:ext uri="{BB962C8B-B14F-4D97-AF65-F5344CB8AC3E}">
        <p14:creationId xmlns:p14="http://schemas.microsoft.com/office/powerpoint/2010/main" val="3083325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2CCD34-3270-AA42-A9BD-CF1A0903D4CC}" type="datetimeFigureOut">
              <a:rPr lang="en-US" smtClean="0"/>
              <a:t>9/23/23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95E1B9-D469-F048-AAEB-9B78E7556CAD}" type="slidenum">
              <a:rPr lang="en-US" smtClean="0"/>
              <a:t>‹#›</a:t>
            </a:fld>
            <a:endParaRPr lang="en-US"/>
          </a:p>
        </p:txBody>
      </p:sp>
    </p:spTree>
    <p:extLst>
      <p:ext uri="{BB962C8B-B14F-4D97-AF65-F5344CB8AC3E}">
        <p14:creationId xmlns:p14="http://schemas.microsoft.com/office/powerpoint/2010/main" val="108814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82CCD34-3270-AA42-A9BD-CF1A0903D4CC}" type="datetimeFigureOut">
              <a:rPr lang="en-US" smtClean="0"/>
              <a:t>9/23/23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95E1B9-D469-F048-AAEB-9B78E7556CAD}" type="slidenum">
              <a:rPr lang="en-US" smtClean="0"/>
              <a:t>‹#›</a:t>
            </a:fld>
            <a:endParaRPr lang="en-US"/>
          </a:p>
        </p:txBody>
      </p:sp>
    </p:spTree>
    <p:extLst>
      <p:ext uri="{BB962C8B-B14F-4D97-AF65-F5344CB8AC3E}">
        <p14:creationId xmlns:p14="http://schemas.microsoft.com/office/powerpoint/2010/main" val="1602572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822855"/>
            <a:ext cx="4629150" cy="4061354"/>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82CCD34-3270-AA42-A9BD-CF1A0903D4CC}" type="datetimeFigureOut">
              <a:rPr lang="en-US" smtClean="0"/>
              <a:t>9/23/23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95E1B9-D469-F048-AAEB-9B78E7556CAD}" type="slidenum">
              <a:rPr lang="en-US" smtClean="0"/>
              <a:t>‹#›</a:t>
            </a:fld>
            <a:endParaRPr lang="en-US"/>
          </a:p>
        </p:txBody>
      </p:sp>
    </p:spTree>
    <p:extLst>
      <p:ext uri="{BB962C8B-B14F-4D97-AF65-F5344CB8AC3E}">
        <p14:creationId xmlns:p14="http://schemas.microsoft.com/office/powerpoint/2010/main" val="1694823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682CCD34-3270-AA42-A9BD-CF1A0903D4CC}" type="datetimeFigureOut">
              <a:rPr lang="en-US" smtClean="0"/>
              <a:t>9/23/23</a:t>
            </a:fld>
            <a:endParaRPr lang="en-US"/>
          </a:p>
        </p:txBody>
      </p:sp>
      <p:sp>
        <p:nvSpPr>
          <p:cNvPr id="5" name="Footer Placeholder 4"/>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5395E1B9-D469-F048-AAEB-9B78E7556CAD}" type="slidenum">
              <a:rPr lang="en-US" smtClean="0"/>
              <a:t>‹#›</a:t>
            </a:fld>
            <a:endParaRPr lang="en-US"/>
          </a:p>
        </p:txBody>
      </p:sp>
    </p:spTree>
    <p:extLst>
      <p:ext uri="{BB962C8B-B14F-4D97-AF65-F5344CB8AC3E}">
        <p14:creationId xmlns:p14="http://schemas.microsoft.com/office/powerpoint/2010/main" val="17926522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B3DC6-BE64-87FA-5FA6-296CDF4474AF}"/>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BA94D645-107D-9037-C4D8-E667796C56DA}"/>
              </a:ext>
            </a:extLst>
          </p:cNvPr>
          <p:cNvSpPr>
            <a:spLocks noGrp="1"/>
          </p:cNvSpPr>
          <p:nvPr>
            <p:ph type="subTitle" idx="1"/>
          </p:nvPr>
        </p:nvSpPr>
        <p:spPr/>
        <p:txBody>
          <a:bodyPr/>
          <a:lstStyle/>
          <a:p>
            <a:endParaRPr lang="en-US"/>
          </a:p>
        </p:txBody>
      </p:sp>
      <p:pic>
        <p:nvPicPr>
          <p:cNvPr id="6" name="Picture 5" descr="A blue background with white text and hands in prayer&#10;&#10;Description automatically generated">
            <a:extLst>
              <a:ext uri="{FF2B5EF4-FFF2-40B4-BE49-F238E27FC236}">
                <a16:creationId xmlns:a16="http://schemas.microsoft.com/office/drawing/2014/main" id="{C90BF099-F9E8-58FD-F5A6-E23AC7CC1E36}"/>
              </a:ext>
            </a:extLst>
          </p:cNvPr>
          <p:cNvPicPr>
            <a:picLocks noChangeAspect="1"/>
          </p:cNvPicPr>
          <p:nvPr/>
        </p:nvPicPr>
        <p:blipFill>
          <a:blip r:embed="rId2"/>
          <a:stretch>
            <a:fillRect/>
          </a:stretch>
        </p:blipFill>
        <p:spPr>
          <a:xfrm>
            <a:off x="0" y="0"/>
            <a:ext cx="9144000" cy="5715000"/>
          </a:xfrm>
          <a:prstGeom prst="rect">
            <a:avLst/>
          </a:prstGeom>
        </p:spPr>
      </p:pic>
    </p:spTree>
    <p:extLst>
      <p:ext uri="{BB962C8B-B14F-4D97-AF65-F5344CB8AC3E}">
        <p14:creationId xmlns:p14="http://schemas.microsoft.com/office/powerpoint/2010/main" val="3571591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5C79D67-339F-D7E6-3E52-47A9501E394E}"/>
              </a:ext>
            </a:extLst>
          </p:cNvPr>
          <p:cNvGrpSpPr/>
          <p:nvPr/>
        </p:nvGrpSpPr>
        <p:grpSpPr>
          <a:xfrm flipV="1">
            <a:off x="465992" y="876617"/>
            <a:ext cx="8185639" cy="0"/>
            <a:chOff x="1276456" y="889976"/>
            <a:chExt cx="9477474" cy="0"/>
          </a:xfrm>
        </p:grpSpPr>
        <p:cxnSp>
          <p:nvCxnSpPr>
            <p:cNvPr id="5" name="Straight Connector 4">
              <a:extLst>
                <a:ext uri="{FF2B5EF4-FFF2-40B4-BE49-F238E27FC236}">
                  <a16:creationId xmlns:a16="http://schemas.microsoft.com/office/drawing/2014/main" id="{AD8547A5-4566-6D8D-423C-F82CB6761171}"/>
                </a:ext>
              </a:extLst>
            </p:cNvPr>
            <p:cNvCxnSpPr>
              <a:cxnSpLocks/>
            </p:cNvCxnSpPr>
            <p:nvPr/>
          </p:nvCxnSpPr>
          <p:spPr>
            <a:xfrm flipV="1">
              <a:off x="1276456" y="889976"/>
              <a:ext cx="3704264" cy="0"/>
            </a:xfrm>
            <a:prstGeom prst="line">
              <a:avLst/>
            </a:prstGeom>
            <a:ln w="25400">
              <a:solidFill>
                <a:srgbClr val="E8A953"/>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5A1F346-B03C-A98F-15F8-ACC706F4AC6F}"/>
                </a:ext>
              </a:extLst>
            </p:cNvPr>
            <p:cNvCxnSpPr>
              <a:cxnSpLocks/>
            </p:cNvCxnSpPr>
            <p:nvPr/>
          </p:nvCxnSpPr>
          <p:spPr>
            <a:xfrm flipV="1">
              <a:off x="7080205" y="889976"/>
              <a:ext cx="3673725" cy="0"/>
            </a:xfrm>
            <a:prstGeom prst="line">
              <a:avLst/>
            </a:prstGeom>
            <a:ln w="25400">
              <a:solidFill>
                <a:srgbClr val="E8A953"/>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5084A344-D564-9288-B79C-CF657250152F}"/>
              </a:ext>
            </a:extLst>
          </p:cNvPr>
          <p:cNvGrpSpPr/>
          <p:nvPr/>
        </p:nvGrpSpPr>
        <p:grpSpPr>
          <a:xfrm flipV="1">
            <a:off x="395654" y="4757201"/>
            <a:ext cx="8255977" cy="0"/>
            <a:chOff x="983025" y="6061821"/>
            <a:chExt cx="10185761" cy="0"/>
          </a:xfrm>
        </p:grpSpPr>
        <p:cxnSp>
          <p:nvCxnSpPr>
            <p:cNvPr id="8" name="Straight Connector 7">
              <a:extLst>
                <a:ext uri="{FF2B5EF4-FFF2-40B4-BE49-F238E27FC236}">
                  <a16:creationId xmlns:a16="http://schemas.microsoft.com/office/drawing/2014/main" id="{414404BF-B2B4-0F48-40EF-0CC94E7E39F4}"/>
                </a:ext>
              </a:extLst>
            </p:cNvPr>
            <p:cNvCxnSpPr>
              <a:cxnSpLocks/>
            </p:cNvCxnSpPr>
            <p:nvPr/>
          </p:nvCxnSpPr>
          <p:spPr>
            <a:xfrm>
              <a:off x="983025" y="6061821"/>
              <a:ext cx="4102798" cy="0"/>
            </a:xfrm>
            <a:prstGeom prst="line">
              <a:avLst/>
            </a:prstGeom>
            <a:ln w="25400">
              <a:solidFill>
                <a:srgbClr val="E8A95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14AD97F-3A4B-41AC-06EF-052E7EFDF878}"/>
                </a:ext>
              </a:extLst>
            </p:cNvPr>
            <p:cNvCxnSpPr>
              <a:cxnSpLocks/>
            </p:cNvCxnSpPr>
            <p:nvPr/>
          </p:nvCxnSpPr>
          <p:spPr>
            <a:xfrm flipV="1">
              <a:off x="5085823" y="6061821"/>
              <a:ext cx="6082963" cy="0"/>
            </a:xfrm>
            <a:prstGeom prst="line">
              <a:avLst/>
            </a:prstGeom>
            <a:ln w="25400">
              <a:solidFill>
                <a:srgbClr val="E8A953"/>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BB21052-5ECB-56AB-127F-429168009D40}"/>
              </a:ext>
            </a:extLst>
          </p:cNvPr>
          <p:cNvPicPr>
            <a:picLocks noChangeAspect="1"/>
          </p:cNvPicPr>
          <p:nvPr/>
        </p:nvPicPr>
        <p:blipFill>
          <a:blip r:embed="rId2"/>
          <a:stretch>
            <a:fillRect/>
          </a:stretch>
        </p:blipFill>
        <p:spPr>
          <a:xfrm>
            <a:off x="4248150" y="552767"/>
            <a:ext cx="647700" cy="647700"/>
          </a:xfrm>
          <a:prstGeom prst="rect">
            <a:avLst/>
          </a:prstGeom>
        </p:spPr>
      </p:pic>
      <p:grpSp>
        <p:nvGrpSpPr>
          <p:cNvPr id="19" name="Group 18">
            <a:extLst>
              <a:ext uri="{FF2B5EF4-FFF2-40B4-BE49-F238E27FC236}">
                <a16:creationId xmlns:a16="http://schemas.microsoft.com/office/drawing/2014/main" id="{2D5DEDA2-33EE-61C3-F693-69893539A066}"/>
              </a:ext>
            </a:extLst>
          </p:cNvPr>
          <p:cNvGrpSpPr/>
          <p:nvPr/>
        </p:nvGrpSpPr>
        <p:grpSpPr>
          <a:xfrm>
            <a:off x="1" y="1231682"/>
            <a:ext cx="9144000" cy="3320813"/>
            <a:chOff x="1" y="1091005"/>
            <a:chExt cx="9144000" cy="3320813"/>
          </a:xfrm>
        </p:grpSpPr>
        <p:sp>
          <p:nvSpPr>
            <p:cNvPr id="10" name="TextBox 9">
              <a:extLst>
                <a:ext uri="{FF2B5EF4-FFF2-40B4-BE49-F238E27FC236}">
                  <a16:creationId xmlns:a16="http://schemas.microsoft.com/office/drawing/2014/main" id="{A481D657-3C39-0A0B-4FE8-F5DB5350F23C}"/>
                </a:ext>
              </a:extLst>
            </p:cNvPr>
            <p:cNvSpPr txBox="1"/>
            <p:nvPr/>
          </p:nvSpPr>
          <p:spPr>
            <a:xfrm>
              <a:off x="1" y="1091005"/>
              <a:ext cx="9144000" cy="1846659"/>
            </a:xfrm>
            <a:prstGeom prst="rect">
              <a:avLst/>
            </a:prstGeom>
            <a:noFill/>
          </p:spPr>
          <p:txBody>
            <a:bodyPr wrap="square" rtlCol="0">
              <a:spAutoFit/>
            </a:bodyPr>
            <a:lstStyle/>
            <a:p>
              <a:pPr algn="ctr"/>
              <a:r>
                <a:rPr lang="en-US" sz="2800" dirty="0">
                  <a:solidFill>
                    <a:schemeClr val="bg1"/>
                  </a:solidFill>
                  <a:latin typeface="Arial" panose="020B0604020202020204" pitchFamily="34" charset="0"/>
                  <a:cs typeface="Arial" panose="020B0604020202020204" pitchFamily="34" charset="0"/>
                </a:rPr>
                <a:t>WE CAN </a:t>
              </a:r>
              <a:r>
                <a:rPr lang="en-US" sz="3200" b="1" dirty="0">
                  <a:solidFill>
                    <a:schemeClr val="bg1"/>
                  </a:solidFill>
                  <a:latin typeface="Arial" panose="020B0604020202020204" pitchFamily="34" charset="0"/>
                  <a:cs typeface="Arial" panose="020B0604020202020204" pitchFamily="34" charset="0"/>
                </a:rPr>
                <a:t>NEVER</a:t>
              </a:r>
              <a:r>
                <a:rPr lang="en-US" sz="4400" b="1" dirty="0">
                  <a:solidFill>
                    <a:schemeClr val="bg1"/>
                  </a:solidFill>
                  <a:latin typeface="Arial" panose="020B0604020202020204" pitchFamily="34" charset="0"/>
                  <a:cs typeface="Arial" panose="020B0604020202020204" pitchFamily="34" charset="0"/>
                </a:rPr>
                <a:t> </a:t>
              </a:r>
              <a:r>
                <a:rPr lang="en-US" sz="2800" dirty="0">
                  <a:solidFill>
                    <a:schemeClr val="bg1"/>
                  </a:solidFill>
                  <a:latin typeface="Arial" panose="020B0604020202020204" pitchFamily="34" charset="0"/>
                  <a:cs typeface="Arial" panose="020B0604020202020204" pitchFamily="34" charset="0"/>
                </a:rPr>
                <a:t>LOSE SIGHT OF </a:t>
              </a:r>
              <a:endParaRPr lang="en-US" sz="5400" dirty="0">
                <a:solidFill>
                  <a:schemeClr val="bg1"/>
                </a:solidFill>
                <a:latin typeface="Arial" panose="020B0604020202020204" pitchFamily="34" charset="0"/>
                <a:cs typeface="Arial" panose="020B0604020202020204" pitchFamily="34" charset="0"/>
              </a:endParaRPr>
            </a:p>
            <a:p>
              <a:pPr algn="ctr"/>
              <a:r>
                <a:rPr lang="en-US" sz="6600" b="1" dirty="0">
                  <a:solidFill>
                    <a:schemeClr val="bg1"/>
                  </a:solidFill>
                  <a:latin typeface="Arial" panose="020B0604020202020204" pitchFamily="34" charset="0"/>
                  <a:cs typeface="Arial" panose="020B0604020202020204" pitchFamily="34" charset="0"/>
                </a:rPr>
                <a:t>THE HOLINESS</a:t>
              </a:r>
              <a:endParaRPr lang="en-US" sz="11500" b="1" dirty="0">
                <a:solidFill>
                  <a:schemeClr val="bg1"/>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4460D13A-E440-F1A8-D436-D94A7B0CB991}"/>
                </a:ext>
              </a:extLst>
            </p:cNvPr>
            <p:cNvSpPr txBox="1"/>
            <p:nvPr/>
          </p:nvSpPr>
          <p:spPr>
            <a:xfrm>
              <a:off x="2862425" y="2549770"/>
              <a:ext cx="4866017" cy="1862048"/>
            </a:xfrm>
            <a:prstGeom prst="rect">
              <a:avLst/>
            </a:prstGeom>
            <a:noFill/>
          </p:spPr>
          <p:txBody>
            <a:bodyPr wrap="square" rtlCol="0">
              <a:spAutoFit/>
            </a:bodyPr>
            <a:lstStyle/>
            <a:p>
              <a:r>
                <a:rPr lang="en-US" sz="11500" b="1" dirty="0">
                  <a:solidFill>
                    <a:schemeClr val="bg1"/>
                  </a:solidFill>
                  <a:latin typeface="Arial" panose="020B0604020202020204" pitchFamily="34" charset="0"/>
                  <a:cs typeface="Arial" panose="020B0604020202020204" pitchFamily="34" charset="0"/>
                </a:rPr>
                <a:t>GOD.</a:t>
              </a:r>
              <a:endParaRPr lang="en-US" sz="2000" dirty="0"/>
            </a:p>
          </p:txBody>
        </p:sp>
        <p:sp>
          <p:nvSpPr>
            <p:cNvPr id="18" name="TextBox 17">
              <a:extLst>
                <a:ext uri="{FF2B5EF4-FFF2-40B4-BE49-F238E27FC236}">
                  <a16:creationId xmlns:a16="http://schemas.microsoft.com/office/drawing/2014/main" id="{498D2777-99C8-0F3E-E7AF-0AD670361712}"/>
                </a:ext>
              </a:extLst>
            </p:cNvPr>
            <p:cNvSpPr txBox="1"/>
            <p:nvPr/>
          </p:nvSpPr>
          <p:spPr>
            <a:xfrm>
              <a:off x="2101368" y="3106495"/>
              <a:ext cx="931984" cy="646331"/>
            </a:xfrm>
            <a:prstGeom prst="rect">
              <a:avLst/>
            </a:prstGeom>
            <a:noFill/>
          </p:spPr>
          <p:txBody>
            <a:bodyPr wrap="square" rtlCol="0">
              <a:spAutoFit/>
            </a:bodyPr>
            <a:lstStyle/>
            <a:p>
              <a:r>
                <a:rPr lang="en-US" sz="3600" dirty="0">
                  <a:solidFill>
                    <a:schemeClr val="bg1"/>
                  </a:solidFill>
                  <a:latin typeface="Arial" panose="020B0604020202020204" pitchFamily="34" charset="0"/>
                  <a:cs typeface="Arial" panose="020B0604020202020204" pitchFamily="34" charset="0"/>
                </a:rPr>
                <a:t>OF</a:t>
              </a:r>
              <a:endParaRPr lang="en-US" sz="2800" dirty="0"/>
            </a:p>
          </p:txBody>
        </p:sp>
      </p:grpSp>
    </p:spTree>
    <p:extLst>
      <p:ext uri="{BB962C8B-B14F-4D97-AF65-F5344CB8AC3E}">
        <p14:creationId xmlns:p14="http://schemas.microsoft.com/office/powerpoint/2010/main" val="2256146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2353C-6957-09CC-276C-58DF80FA943E}"/>
              </a:ext>
            </a:extLst>
          </p:cNvPr>
          <p:cNvSpPr>
            <a:spLocks noGrp="1"/>
          </p:cNvSpPr>
          <p:nvPr>
            <p:ph type="title"/>
          </p:nvPr>
        </p:nvSpPr>
        <p:spPr/>
        <p:txBody>
          <a:bodyPr>
            <a:normAutofit/>
          </a:bodyPr>
          <a:lstStyle/>
          <a:p>
            <a:pPr algn="ctr"/>
            <a:r>
              <a:rPr lang="en-US" sz="3200" dirty="0">
                <a:latin typeface="+mn-lt"/>
              </a:rPr>
              <a:t>Learning To Act with Respect &amp; Resolve</a:t>
            </a:r>
          </a:p>
        </p:txBody>
      </p:sp>
      <p:sp>
        <p:nvSpPr>
          <p:cNvPr id="3" name="Content Placeholder 2">
            <a:extLst>
              <a:ext uri="{FF2B5EF4-FFF2-40B4-BE49-F238E27FC236}">
                <a16:creationId xmlns:a16="http://schemas.microsoft.com/office/drawing/2014/main" id="{6413627B-5926-1222-E5B4-3F2B02EAFF53}"/>
              </a:ext>
            </a:extLst>
          </p:cNvPr>
          <p:cNvSpPr>
            <a:spLocks noGrp="1"/>
          </p:cNvSpPr>
          <p:nvPr>
            <p:ph idx="1"/>
          </p:nvPr>
        </p:nvSpPr>
        <p:spPr>
          <a:xfrm>
            <a:off x="628650" y="1371885"/>
            <a:ext cx="7886700" cy="4211229"/>
          </a:xfrm>
        </p:spPr>
        <p:txBody>
          <a:bodyPr/>
          <a:lstStyle/>
          <a:p>
            <a:pPr marL="0" indent="0" algn="ctr">
              <a:buNone/>
            </a:pPr>
            <a:r>
              <a:rPr lang="en-US" sz="2400" dirty="0"/>
              <a:t>David Becomes Both Angry with God &amp; Afraid.</a:t>
            </a:r>
            <a:br>
              <a:rPr lang="en-US" sz="2400" b="1" dirty="0"/>
            </a:br>
            <a:r>
              <a:rPr lang="en-US" sz="2000" dirty="0">
                <a:latin typeface="+mj-lt"/>
              </a:rPr>
              <a:t>(2 Samuel 6:8-10, 1 Chronicles 13:11-12)</a:t>
            </a:r>
            <a:br>
              <a:rPr lang="en-US" sz="2000" dirty="0"/>
            </a:br>
            <a:endParaRPr lang="en-US" sz="600" dirty="0"/>
          </a:p>
          <a:p>
            <a:pPr marL="0" indent="0" algn="ctr">
              <a:buNone/>
            </a:pPr>
            <a:r>
              <a:rPr lang="en-US" sz="2400" dirty="0"/>
              <a:t>God Blesses The Household of Obed-Edom the Gittite.</a:t>
            </a:r>
            <a:br>
              <a:rPr lang="en-US" sz="2400" b="1" dirty="0"/>
            </a:br>
            <a:r>
              <a:rPr lang="en-US" sz="2000" dirty="0">
                <a:latin typeface="+mj-lt"/>
              </a:rPr>
              <a:t>(2 Samuel 6:11, 1 Chronicles 13:13-14)</a:t>
            </a:r>
            <a:br>
              <a:rPr lang="en-US" sz="2000" dirty="0">
                <a:latin typeface="+mj-lt"/>
              </a:rPr>
            </a:br>
            <a:endParaRPr lang="en-US" sz="500" dirty="0"/>
          </a:p>
          <a:p>
            <a:pPr marL="0" indent="0" algn="ctr">
              <a:buNone/>
            </a:pPr>
            <a:r>
              <a:rPr lang="en-US" sz="2400" dirty="0"/>
              <a:t>David Completes The Journey With Renewed Reverence.</a:t>
            </a:r>
            <a:br>
              <a:rPr lang="en-US" sz="2000" b="1" dirty="0"/>
            </a:br>
            <a:r>
              <a:rPr lang="en-US" sz="2000" dirty="0">
                <a:latin typeface="+mj-lt"/>
              </a:rPr>
              <a:t>(2 Samuel 6:12-15, 1 Chronicles 15:1-2, 11-15)</a:t>
            </a:r>
          </a:p>
          <a:p>
            <a:pPr marL="0" indent="0" algn="ctr">
              <a:buNone/>
            </a:pPr>
            <a:endParaRPr lang="en-US" sz="2000" dirty="0">
              <a:latin typeface="+mj-lt"/>
            </a:endParaRPr>
          </a:p>
          <a:p>
            <a:pPr marL="0" indent="0" algn="ctr">
              <a:buNone/>
            </a:pPr>
            <a:endParaRPr lang="en-US" dirty="0"/>
          </a:p>
        </p:txBody>
      </p:sp>
    </p:spTree>
    <p:extLst>
      <p:ext uri="{BB962C8B-B14F-4D97-AF65-F5344CB8AC3E}">
        <p14:creationId xmlns:p14="http://schemas.microsoft.com/office/powerpoint/2010/main" val="2285797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F28BB3-E243-44E7-210D-6DCFD83BE269}"/>
              </a:ext>
            </a:extLst>
          </p:cNvPr>
          <p:cNvPicPr>
            <a:picLocks noChangeAspect="1"/>
          </p:cNvPicPr>
          <p:nvPr/>
        </p:nvPicPr>
        <p:blipFill rotWithShape="1">
          <a:blip r:embed="rId3"/>
          <a:srcRect b="4469"/>
          <a:stretch/>
        </p:blipFill>
        <p:spPr>
          <a:xfrm>
            <a:off x="589917" y="193431"/>
            <a:ext cx="7772400" cy="5328138"/>
          </a:xfrm>
          <a:prstGeom prst="rect">
            <a:avLst/>
          </a:prstGeom>
        </p:spPr>
      </p:pic>
    </p:spTree>
    <p:extLst>
      <p:ext uri="{BB962C8B-B14F-4D97-AF65-F5344CB8AC3E}">
        <p14:creationId xmlns:p14="http://schemas.microsoft.com/office/powerpoint/2010/main" val="1126454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5C79D67-339F-D7E6-3E52-47A9501E394E}"/>
              </a:ext>
            </a:extLst>
          </p:cNvPr>
          <p:cNvGrpSpPr/>
          <p:nvPr/>
        </p:nvGrpSpPr>
        <p:grpSpPr>
          <a:xfrm flipV="1">
            <a:off x="465992" y="876617"/>
            <a:ext cx="8185639" cy="0"/>
            <a:chOff x="1276456" y="889976"/>
            <a:chExt cx="9477474" cy="0"/>
          </a:xfrm>
        </p:grpSpPr>
        <p:cxnSp>
          <p:nvCxnSpPr>
            <p:cNvPr id="5" name="Straight Connector 4">
              <a:extLst>
                <a:ext uri="{FF2B5EF4-FFF2-40B4-BE49-F238E27FC236}">
                  <a16:creationId xmlns:a16="http://schemas.microsoft.com/office/drawing/2014/main" id="{AD8547A5-4566-6D8D-423C-F82CB6761171}"/>
                </a:ext>
              </a:extLst>
            </p:cNvPr>
            <p:cNvCxnSpPr>
              <a:cxnSpLocks/>
            </p:cNvCxnSpPr>
            <p:nvPr/>
          </p:nvCxnSpPr>
          <p:spPr>
            <a:xfrm flipV="1">
              <a:off x="1276456" y="889976"/>
              <a:ext cx="3704264" cy="0"/>
            </a:xfrm>
            <a:prstGeom prst="line">
              <a:avLst/>
            </a:prstGeom>
            <a:ln w="25400">
              <a:solidFill>
                <a:srgbClr val="E8A953"/>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5A1F346-B03C-A98F-15F8-ACC706F4AC6F}"/>
                </a:ext>
              </a:extLst>
            </p:cNvPr>
            <p:cNvCxnSpPr>
              <a:cxnSpLocks/>
            </p:cNvCxnSpPr>
            <p:nvPr/>
          </p:nvCxnSpPr>
          <p:spPr>
            <a:xfrm flipV="1">
              <a:off x="7080205" y="889976"/>
              <a:ext cx="3673725" cy="0"/>
            </a:xfrm>
            <a:prstGeom prst="line">
              <a:avLst/>
            </a:prstGeom>
            <a:ln w="25400">
              <a:solidFill>
                <a:srgbClr val="E8A953"/>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5084A344-D564-9288-B79C-CF657250152F}"/>
              </a:ext>
            </a:extLst>
          </p:cNvPr>
          <p:cNvGrpSpPr/>
          <p:nvPr/>
        </p:nvGrpSpPr>
        <p:grpSpPr>
          <a:xfrm flipV="1">
            <a:off x="395654" y="4757201"/>
            <a:ext cx="8255977" cy="0"/>
            <a:chOff x="983025" y="6061821"/>
            <a:chExt cx="10185761" cy="0"/>
          </a:xfrm>
        </p:grpSpPr>
        <p:cxnSp>
          <p:nvCxnSpPr>
            <p:cNvPr id="8" name="Straight Connector 7">
              <a:extLst>
                <a:ext uri="{FF2B5EF4-FFF2-40B4-BE49-F238E27FC236}">
                  <a16:creationId xmlns:a16="http://schemas.microsoft.com/office/drawing/2014/main" id="{414404BF-B2B4-0F48-40EF-0CC94E7E39F4}"/>
                </a:ext>
              </a:extLst>
            </p:cNvPr>
            <p:cNvCxnSpPr>
              <a:cxnSpLocks/>
            </p:cNvCxnSpPr>
            <p:nvPr/>
          </p:nvCxnSpPr>
          <p:spPr>
            <a:xfrm>
              <a:off x="983025" y="6061821"/>
              <a:ext cx="4102798" cy="0"/>
            </a:xfrm>
            <a:prstGeom prst="line">
              <a:avLst/>
            </a:prstGeom>
            <a:ln w="25400">
              <a:solidFill>
                <a:srgbClr val="E8A95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14AD97F-3A4B-41AC-06EF-052E7EFDF878}"/>
                </a:ext>
              </a:extLst>
            </p:cNvPr>
            <p:cNvCxnSpPr>
              <a:cxnSpLocks/>
            </p:cNvCxnSpPr>
            <p:nvPr/>
          </p:nvCxnSpPr>
          <p:spPr>
            <a:xfrm flipV="1">
              <a:off x="5085823" y="6061821"/>
              <a:ext cx="6082963" cy="0"/>
            </a:xfrm>
            <a:prstGeom prst="line">
              <a:avLst/>
            </a:prstGeom>
            <a:ln w="25400">
              <a:solidFill>
                <a:srgbClr val="E8A953"/>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BB21052-5ECB-56AB-127F-429168009D40}"/>
              </a:ext>
            </a:extLst>
          </p:cNvPr>
          <p:cNvPicPr>
            <a:picLocks noChangeAspect="1"/>
          </p:cNvPicPr>
          <p:nvPr/>
        </p:nvPicPr>
        <p:blipFill>
          <a:blip r:embed="rId3"/>
          <a:stretch>
            <a:fillRect/>
          </a:stretch>
        </p:blipFill>
        <p:spPr>
          <a:xfrm>
            <a:off x="4248150" y="552767"/>
            <a:ext cx="647700" cy="647700"/>
          </a:xfrm>
          <a:prstGeom prst="rect">
            <a:avLst/>
          </a:prstGeom>
        </p:spPr>
      </p:pic>
      <p:sp>
        <p:nvSpPr>
          <p:cNvPr id="10" name="TextBox 9">
            <a:extLst>
              <a:ext uri="{FF2B5EF4-FFF2-40B4-BE49-F238E27FC236}">
                <a16:creationId xmlns:a16="http://schemas.microsoft.com/office/drawing/2014/main" id="{A481D657-3C39-0A0B-4FE8-F5DB5350F23C}"/>
              </a:ext>
            </a:extLst>
          </p:cNvPr>
          <p:cNvSpPr txBox="1"/>
          <p:nvPr/>
        </p:nvSpPr>
        <p:spPr>
          <a:xfrm>
            <a:off x="1" y="1231682"/>
            <a:ext cx="9144000" cy="1477328"/>
          </a:xfrm>
          <a:prstGeom prst="rect">
            <a:avLst/>
          </a:prstGeom>
          <a:noFill/>
        </p:spPr>
        <p:txBody>
          <a:bodyPr wrap="square" rtlCol="0">
            <a:spAutoFit/>
          </a:bodyPr>
          <a:lstStyle/>
          <a:p>
            <a:pPr algn="ctr"/>
            <a:r>
              <a:rPr lang="en-US" sz="2800" dirty="0">
                <a:solidFill>
                  <a:schemeClr val="bg1"/>
                </a:solidFill>
                <a:latin typeface="Arial" panose="020B0604020202020204" pitchFamily="34" charset="0"/>
                <a:cs typeface="Arial" panose="020B0604020202020204" pitchFamily="34" charset="0"/>
              </a:rPr>
              <a:t>WE MUST PAY CLOSE</a:t>
            </a:r>
          </a:p>
          <a:p>
            <a:pPr algn="ctr"/>
            <a:r>
              <a:rPr lang="en-US" sz="6200" b="1" dirty="0">
                <a:solidFill>
                  <a:schemeClr val="bg1"/>
                </a:solidFill>
                <a:latin typeface="Arial" panose="020B0604020202020204" pitchFamily="34" charset="0"/>
                <a:cs typeface="Arial" panose="020B0604020202020204" pitchFamily="34" charset="0"/>
              </a:rPr>
              <a:t>ATTENTION TO THE</a:t>
            </a:r>
          </a:p>
        </p:txBody>
      </p:sp>
      <p:sp>
        <p:nvSpPr>
          <p:cNvPr id="2" name="TextBox 1">
            <a:extLst>
              <a:ext uri="{FF2B5EF4-FFF2-40B4-BE49-F238E27FC236}">
                <a16:creationId xmlns:a16="http://schemas.microsoft.com/office/drawing/2014/main" id="{B545F49C-03D5-6152-78B7-09920370EC39}"/>
              </a:ext>
            </a:extLst>
          </p:cNvPr>
          <p:cNvSpPr txBox="1"/>
          <p:nvPr/>
        </p:nvSpPr>
        <p:spPr>
          <a:xfrm>
            <a:off x="-1" y="2433405"/>
            <a:ext cx="9144000" cy="1323439"/>
          </a:xfrm>
          <a:prstGeom prst="rect">
            <a:avLst/>
          </a:prstGeom>
          <a:noFill/>
        </p:spPr>
        <p:txBody>
          <a:bodyPr wrap="square" rtlCol="0">
            <a:spAutoFit/>
          </a:bodyPr>
          <a:lstStyle/>
          <a:p>
            <a:pPr algn="ctr"/>
            <a:r>
              <a:rPr lang="en-US" sz="8000" b="1" dirty="0">
                <a:solidFill>
                  <a:schemeClr val="bg1"/>
                </a:solidFill>
                <a:latin typeface="Arial" panose="020B0604020202020204" pitchFamily="34" charset="0"/>
                <a:cs typeface="Arial" panose="020B0604020202020204" pitchFamily="34" charset="0"/>
              </a:rPr>
              <a:t>INSTRUCTIONS</a:t>
            </a:r>
          </a:p>
        </p:txBody>
      </p:sp>
      <p:sp>
        <p:nvSpPr>
          <p:cNvPr id="3" name="TextBox 2">
            <a:extLst>
              <a:ext uri="{FF2B5EF4-FFF2-40B4-BE49-F238E27FC236}">
                <a16:creationId xmlns:a16="http://schemas.microsoft.com/office/drawing/2014/main" id="{5828521E-3806-5F89-C4EB-FD30FABD5B49}"/>
              </a:ext>
            </a:extLst>
          </p:cNvPr>
          <p:cNvSpPr txBox="1"/>
          <p:nvPr/>
        </p:nvSpPr>
        <p:spPr>
          <a:xfrm>
            <a:off x="0" y="3617167"/>
            <a:ext cx="9144000" cy="923330"/>
          </a:xfrm>
          <a:prstGeom prst="rect">
            <a:avLst/>
          </a:prstGeom>
          <a:noFill/>
        </p:spPr>
        <p:txBody>
          <a:bodyPr wrap="square" rtlCol="0">
            <a:spAutoFit/>
          </a:bodyPr>
          <a:lstStyle/>
          <a:p>
            <a:pPr algn="ctr"/>
            <a:r>
              <a:rPr lang="en-US" sz="5200" dirty="0">
                <a:solidFill>
                  <a:schemeClr val="bg1"/>
                </a:solidFill>
                <a:latin typeface="Arial" panose="020B0604020202020204" pitchFamily="34" charset="0"/>
                <a:cs typeface="Arial" panose="020B0604020202020204" pitchFamily="34" charset="0"/>
              </a:rPr>
              <a:t>FOUND IN THE BIBLE.</a:t>
            </a:r>
          </a:p>
        </p:txBody>
      </p:sp>
    </p:spTree>
    <p:extLst>
      <p:ext uri="{BB962C8B-B14F-4D97-AF65-F5344CB8AC3E}">
        <p14:creationId xmlns:p14="http://schemas.microsoft.com/office/powerpoint/2010/main" val="1444992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B3DC6-BE64-87FA-5FA6-296CDF4474AF}"/>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BA94D645-107D-9037-C4D8-E667796C56DA}"/>
              </a:ext>
            </a:extLst>
          </p:cNvPr>
          <p:cNvSpPr>
            <a:spLocks noGrp="1"/>
          </p:cNvSpPr>
          <p:nvPr>
            <p:ph type="subTitle" idx="1"/>
          </p:nvPr>
        </p:nvSpPr>
        <p:spPr/>
        <p:txBody>
          <a:bodyPr/>
          <a:lstStyle/>
          <a:p>
            <a:endParaRPr lang="en-US"/>
          </a:p>
        </p:txBody>
      </p:sp>
      <p:pic>
        <p:nvPicPr>
          <p:cNvPr id="4" name="Picture 3" descr="A blue background with white text and hands in prayer&#10;&#10;Description automatically generated">
            <a:extLst>
              <a:ext uri="{FF2B5EF4-FFF2-40B4-BE49-F238E27FC236}">
                <a16:creationId xmlns:a16="http://schemas.microsoft.com/office/drawing/2014/main" id="{212DCF91-47C5-7CF9-039B-87C6629CBCD5}"/>
              </a:ext>
            </a:extLst>
          </p:cNvPr>
          <p:cNvPicPr>
            <a:picLocks noChangeAspect="1"/>
          </p:cNvPicPr>
          <p:nvPr/>
        </p:nvPicPr>
        <p:blipFill>
          <a:blip r:embed="rId3"/>
          <a:stretch>
            <a:fillRect/>
          </a:stretch>
        </p:blipFill>
        <p:spPr>
          <a:xfrm>
            <a:off x="0" y="0"/>
            <a:ext cx="9144000" cy="5715000"/>
          </a:xfrm>
          <a:prstGeom prst="rect">
            <a:avLst/>
          </a:prstGeom>
        </p:spPr>
      </p:pic>
    </p:spTree>
    <p:extLst>
      <p:ext uri="{BB962C8B-B14F-4D97-AF65-F5344CB8AC3E}">
        <p14:creationId xmlns:p14="http://schemas.microsoft.com/office/powerpoint/2010/main" val="3277606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2353C-6957-09CC-276C-58DF80FA943E}"/>
              </a:ext>
            </a:extLst>
          </p:cNvPr>
          <p:cNvSpPr>
            <a:spLocks noGrp="1"/>
          </p:cNvSpPr>
          <p:nvPr>
            <p:ph type="title"/>
          </p:nvPr>
        </p:nvSpPr>
        <p:spPr/>
        <p:txBody>
          <a:bodyPr>
            <a:normAutofit/>
          </a:bodyPr>
          <a:lstStyle/>
          <a:p>
            <a:pPr algn="ctr"/>
            <a:r>
              <a:rPr lang="en-US" sz="3200" dirty="0">
                <a:latin typeface="+mn-lt"/>
              </a:rPr>
              <a:t>Bringing The Ark Back to Jerusalem</a:t>
            </a:r>
          </a:p>
        </p:txBody>
      </p:sp>
      <p:sp>
        <p:nvSpPr>
          <p:cNvPr id="3" name="Content Placeholder 2">
            <a:extLst>
              <a:ext uri="{FF2B5EF4-FFF2-40B4-BE49-F238E27FC236}">
                <a16:creationId xmlns:a16="http://schemas.microsoft.com/office/drawing/2014/main" id="{6413627B-5926-1222-E5B4-3F2B02EAFF53}"/>
              </a:ext>
            </a:extLst>
          </p:cNvPr>
          <p:cNvSpPr>
            <a:spLocks noGrp="1"/>
          </p:cNvSpPr>
          <p:nvPr>
            <p:ph idx="1"/>
          </p:nvPr>
        </p:nvSpPr>
        <p:spPr>
          <a:xfrm>
            <a:off x="628650" y="1371885"/>
            <a:ext cx="7886700" cy="4211229"/>
          </a:xfrm>
        </p:spPr>
        <p:txBody>
          <a:bodyPr/>
          <a:lstStyle/>
          <a:p>
            <a:pPr marL="0" indent="0" algn="ctr">
              <a:buNone/>
            </a:pPr>
            <a:r>
              <a:rPr lang="en-US" sz="2400" dirty="0"/>
              <a:t>David Encourages The People To Seek The Ark.</a:t>
            </a:r>
            <a:br>
              <a:rPr lang="en-US" sz="2400" b="1" dirty="0"/>
            </a:br>
            <a:r>
              <a:rPr lang="en-US" sz="2000" dirty="0">
                <a:latin typeface="+mj-lt"/>
              </a:rPr>
              <a:t>(2 Samuel 6:1-4, </a:t>
            </a:r>
            <a:r>
              <a:rPr lang="en-US" sz="2000" dirty="0">
                <a:solidFill>
                  <a:srgbClr val="FFC000"/>
                </a:solidFill>
                <a:latin typeface="+mj-lt"/>
              </a:rPr>
              <a:t>1 Samuel 7:1-2</a:t>
            </a:r>
            <a:r>
              <a:rPr lang="en-US" sz="2000" dirty="0">
                <a:latin typeface="+mj-lt"/>
              </a:rPr>
              <a:t>)</a:t>
            </a:r>
            <a:br>
              <a:rPr lang="en-US" sz="2000" dirty="0"/>
            </a:br>
            <a:endParaRPr lang="en-US" sz="600" dirty="0"/>
          </a:p>
          <a:p>
            <a:pPr marL="0" indent="0" algn="ctr">
              <a:buNone/>
            </a:pPr>
            <a:r>
              <a:rPr lang="en-US" sz="2400" dirty="0"/>
              <a:t>The Spiritual Significance of The Ark Is Described</a:t>
            </a:r>
            <a:br>
              <a:rPr lang="en-US" sz="2400" b="1" dirty="0"/>
            </a:br>
            <a:r>
              <a:rPr lang="en-US" sz="2000" dirty="0">
                <a:latin typeface="+mj-lt"/>
              </a:rPr>
              <a:t>(2 Samuel 6:2, 1 Chronicles 13:6)</a:t>
            </a:r>
            <a:endParaRPr lang="en-US" dirty="0"/>
          </a:p>
        </p:txBody>
      </p:sp>
    </p:spTree>
    <p:extLst>
      <p:ext uri="{BB962C8B-B14F-4D97-AF65-F5344CB8AC3E}">
        <p14:creationId xmlns:p14="http://schemas.microsoft.com/office/powerpoint/2010/main" val="2431736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581636-D030-9F27-C469-045FF7569C75}"/>
              </a:ext>
            </a:extLst>
          </p:cNvPr>
          <p:cNvPicPr>
            <a:picLocks noChangeAspect="1"/>
          </p:cNvPicPr>
          <p:nvPr/>
        </p:nvPicPr>
        <p:blipFill>
          <a:blip r:embed="rId3"/>
          <a:stretch>
            <a:fillRect/>
          </a:stretch>
        </p:blipFill>
        <p:spPr>
          <a:xfrm>
            <a:off x="0" y="1332034"/>
            <a:ext cx="9115586" cy="3050931"/>
          </a:xfrm>
          <a:prstGeom prst="rect">
            <a:avLst/>
          </a:prstGeom>
        </p:spPr>
      </p:pic>
      <p:sp>
        <p:nvSpPr>
          <p:cNvPr id="2" name="Title 1">
            <a:extLst>
              <a:ext uri="{FF2B5EF4-FFF2-40B4-BE49-F238E27FC236}">
                <a16:creationId xmlns:a16="http://schemas.microsoft.com/office/drawing/2014/main" id="{E14DDEA0-BD47-D8F6-E4CB-99E4ADB163BB}"/>
              </a:ext>
            </a:extLst>
          </p:cNvPr>
          <p:cNvSpPr>
            <a:spLocks noGrp="1"/>
          </p:cNvSpPr>
          <p:nvPr>
            <p:ph type="title"/>
          </p:nvPr>
        </p:nvSpPr>
        <p:spPr/>
        <p:txBody>
          <a:bodyPr/>
          <a:lstStyle/>
          <a:p>
            <a:pPr algn="ctr"/>
            <a:r>
              <a:rPr lang="en-US" dirty="0"/>
              <a:t>1 Chronicles 13:5 and 2 Samuel 6:2 </a:t>
            </a:r>
          </a:p>
        </p:txBody>
      </p:sp>
    </p:spTree>
    <p:extLst>
      <p:ext uri="{BB962C8B-B14F-4D97-AF65-F5344CB8AC3E}">
        <p14:creationId xmlns:p14="http://schemas.microsoft.com/office/powerpoint/2010/main" val="298794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FA5EDD-0AE3-8294-D821-025F10B910E0}"/>
              </a:ext>
            </a:extLst>
          </p:cNvPr>
          <p:cNvPicPr>
            <a:picLocks noChangeAspect="1"/>
          </p:cNvPicPr>
          <p:nvPr/>
        </p:nvPicPr>
        <p:blipFill>
          <a:blip r:embed="rId2"/>
          <a:stretch>
            <a:fillRect/>
          </a:stretch>
        </p:blipFill>
        <p:spPr>
          <a:xfrm>
            <a:off x="0" y="1316405"/>
            <a:ext cx="9138288" cy="3906225"/>
          </a:xfrm>
          <a:prstGeom prst="rect">
            <a:avLst/>
          </a:prstGeom>
        </p:spPr>
      </p:pic>
      <p:sp>
        <p:nvSpPr>
          <p:cNvPr id="2" name="Title 1">
            <a:extLst>
              <a:ext uri="{FF2B5EF4-FFF2-40B4-BE49-F238E27FC236}">
                <a16:creationId xmlns:a16="http://schemas.microsoft.com/office/drawing/2014/main" id="{9944F725-6520-114B-2A18-5B7D94FA1720}"/>
              </a:ext>
            </a:extLst>
          </p:cNvPr>
          <p:cNvSpPr>
            <a:spLocks noGrp="1"/>
          </p:cNvSpPr>
          <p:nvPr>
            <p:ph type="title"/>
          </p:nvPr>
        </p:nvSpPr>
        <p:spPr/>
        <p:txBody>
          <a:bodyPr/>
          <a:lstStyle/>
          <a:p>
            <a:pPr algn="ctr"/>
            <a:r>
              <a:rPr lang="en-US" dirty="0"/>
              <a:t>1 Chronicles 13:5 and 2 Samuel 6:2 </a:t>
            </a:r>
          </a:p>
        </p:txBody>
      </p:sp>
    </p:spTree>
    <p:extLst>
      <p:ext uri="{BB962C8B-B14F-4D97-AF65-F5344CB8AC3E}">
        <p14:creationId xmlns:p14="http://schemas.microsoft.com/office/powerpoint/2010/main" val="319307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A6E276-6EA1-13CA-144F-FADE2D8D7D4B}"/>
              </a:ext>
            </a:extLst>
          </p:cNvPr>
          <p:cNvPicPr>
            <a:picLocks noChangeAspect="1"/>
          </p:cNvPicPr>
          <p:nvPr/>
        </p:nvPicPr>
        <p:blipFill rotWithShape="1">
          <a:blip r:embed="rId2"/>
          <a:srcRect r="13421"/>
          <a:stretch/>
        </p:blipFill>
        <p:spPr>
          <a:xfrm>
            <a:off x="-1" y="0"/>
            <a:ext cx="9144001" cy="5715000"/>
          </a:xfrm>
          <a:prstGeom prst="rect">
            <a:avLst/>
          </a:prstGeom>
        </p:spPr>
      </p:pic>
    </p:spTree>
    <p:extLst>
      <p:ext uri="{BB962C8B-B14F-4D97-AF65-F5344CB8AC3E}">
        <p14:creationId xmlns:p14="http://schemas.microsoft.com/office/powerpoint/2010/main" val="683452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61439E-FC3D-BE78-EA91-5B1DAB84E2FF}"/>
              </a:ext>
            </a:extLst>
          </p:cNvPr>
          <p:cNvPicPr>
            <a:picLocks noChangeAspect="1"/>
          </p:cNvPicPr>
          <p:nvPr/>
        </p:nvPicPr>
        <p:blipFill>
          <a:blip r:embed="rId2"/>
          <a:stretch>
            <a:fillRect/>
          </a:stretch>
        </p:blipFill>
        <p:spPr>
          <a:xfrm>
            <a:off x="298938" y="511"/>
            <a:ext cx="8537331" cy="5708099"/>
          </a:xfrm>
          <a:prstGeom prst="rect">
            <a:avLst/>
          </a:prstGeom>
        </p:spPr>
      </p:pic>
    </p:spTree>
    <p:extLst>
      <p:ext uri="{BB962C8B-B14F-4D97-AF65-F5344CB8AC3E}">
        <p14:creationId xmlns:p14="http://schemas.microsoft.com/office/powerpoint/2010/main" val="336037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2353C-6957-09CC-276C-58DF80FA943E}"/>
              </a:ext>
            </a:extLst>
          </p:cNvPr>
          <p:cNvSpPr>
            <a:spLocks noGrp="1"/>
          </p:cNvSpPr>
          <p:nvPr>
            <p:ph type="title"/>
          </p:nvPr>
        </p:nvSpPr>
        <p:spPr/>
        <p:txBody>
          <a:bodyPr>
            <a:normAutofit/>
          </a:bodyPr>
          <a:lstStyle/>
          <a:p>
            <a:pPr algn="ctr"/>
            <a:r>
              <a:rPr lang="en-US" sz="3200" dirty="0">
                <a:latin typeface="+mn-lt"/>
              </a:rPr>
              <a:t>Bringing The Ark Back to Jerusalem</a:t>
            </a:r>
          </a:p>
        </p:txBody>
      </p:sp>
      <p:sp>
        <p:nvSpPr>
          <p:cNvPr id="3" name="Content Placeholder 2">
            <a:extLst>
              <a:ext uri="{FF2B5EF4-FFF2-40B4-BE49-F238E27FC236}">
                <a16:creationId xmlns:a16="http://schemas.microsoft.com/office/drawing/2014/main" id="{6413627B-5926-1222-E5B4-3F2B02EAFF53}"/>
              </a:ext>
            </a:extLst>
          </p:cNvPr>
          <p:cNvSpPr>
            <a:spLocks noGrp="1"/>
          </p:cNvSpPr>
          <p:nvPr>
            <p:ph idx="1"/>
          </p:nvPr>
        </p:nvSpPr>
        <p:spPr>
          <a:xfrm>
            <a:off x="628650" y="1371885"/>
            <a:ext cx="7886700" cy="4211229"/>
          </a:xfrm>
        </p:spPr>
        <p:txBody>
          <a:bodyPr/>
          <a:lstStyle/>
          <a:p>
            <a:pPr marL="0" indent="0" algn="ctr">
              <a:buNone/>
            </a:pPr>
            <a:r>
              <a:rPr lang="en-US" sz="2400" dirty="0"/>
              <a:t>David Encourages The People To Seek The Ark.</a:t>
            </a:r>
            <a:br>
              <a:rPr lang="en-US" sz="2400" b="1" dirty="0"/>
            </a:br>
            <a:r>
              <a:rPr lang="en-US" sz="2000" dirty="0">
                <a:latin typeface="+mj-lt"/>
              </a:rPr>
              <a:t>(2 Samuel 6:1-4, </a:t>
            </a:r>
            <a:r>
              <a:rPr lang="en-US" sz="2000" dirty="0">
                <a:solidFill>
                  <a:srgbClr val="FFC000"/>
                </a:solidFill>
                <a:latin typeface="+mj-lt"/>
              </a:rPr>
              <a:t>1 Samuel 7:1-2</a:t>
            </a:r>
            <a:r>
              <a:rPr lang="en-US" sz="2000" dirty="0">
                <a:latin typeface="+mj-lt"/>
              </a:rPr>
              <a:t>)</a:t>
            </a:r>
            <a:br>
              <a:rPr lang="en-US" sz="2000" dirty="0"/>
            </a:br>
            <a:endParaRPr lang="en-US" sz="600" dirty="0"/>
          </a:p>
          <a:p>
            <a:pPr marL="0" indent="0" algn="ctr">
              <a:buNone/>
            </a:pPr>
            <a:r>
              <a:rPr lang="en-US" sz="2400" dirty="0"/>
              <a:t>The Spiritual Significance of The Ark Is Described</a:t>
            </a:r>
            <a:br>
              <a:rPr lang="en-US" sz="2400" b="1" dirty="0"/>
            </a:br>
            <a:r>
              <a:rPr lang="en-US" sz="2000" dirty="0">
                <a:latin typeface="+mj-lt"/>
              </a:rPr>
              <a:t>(2 Samuel 6:2, 1 Chronicles 13:6)</a:t>
            </a:r>
            <a:br>
              <a:rPr lang="en-US" sz="2000" dirty="0"/>
            </a:br>
            <a:endParaRPr lang="en-US" sz="600" dirty="0"/>
          </a:p>
          <a:p>
            <a:pPr marL="0" indent="0" algn="ctr">
              <a:buNone/>
            </a:pPr>
            <a:r>
              <a:rPr lang="en-US" sz="2400" dirty="0"/>
              <a:t>We Meet The Family of </a:t>
            </a:r>
            <a:r>
              <a:rPr lang="en-US" sz="2400" dirty="0" err="1"/>
              <a:t>Abinadab</a:t>
            </a:r>
            <a:br>
              <a:rPr lang="en-US" sz="2400" dirty="0"/>
            </a:br>
            <a:r>
              <a:rPr lang="en-US" sz="2000" dirty="0">
                <a:latin typeface="+mj-lt"/>
              </a:rPr>
              <a:t>(2 Samuel 6:3, 1 Chronicles 13:7)</a:t>
            </a:r>
            <a:br>
              <a:rPr lang="en-US" sz="2000" dirty="0"/>
            </a:br>
            <a:endParaRPr lang="en-US" sz="600" dirty="0"/>
          </a:p>
          <a:p>
            <a:pPr marL="0" indent="0" algn="ctr">
              <a:buNone/>
            </a:pPr>
            <a:r>
              <a:rPr lang="en-US" sz="2400" dirty="0"/>
              <a:t>The People Rejoice As They Transport The Ark On A Cart</a:t>
            </a:r>
            <a:br>
              <a:rPr lang="en-US" sz="2400" b="1" dirty="0"/>
            </a:br>
            <a:r>
              <a:rPr lang="en-US" sz="2000" dirty="0">
                <a:latin typeface="+mj-lt"/>
              </a:rPr>
              <a:t>(2 Samuel 6:5, 1 Chronicles 13:8, </a:t>
            </a:r>
            <a:r>
              <a:rPr lang="en-US" sz="2000" dirty="0">
                <a:solidFill>
                  <a:srgbClr val="FFC000"/>
                </a:solidFill>
                <a:latin typeface="+mj-lt"/>
              </a:rPr>
              <a:t>1 Samuel 6:8-13</a:t>
            </a:r>
            <a:r>
              <a:rPr lang="en-US" sz="2000" dirty="0">
                <a:latin typeface="+mj-lt"/>
              </a:rPr>
              <a:t>)</a:t>
            </a:r>
            <a:br>
              <a:rPr lang="en-US" sz="2000" dirty="0"/>
            </a:br>
            <a:endParaRPr lang="en-US" sz="600" dirty="0"/>
          </a:p>
          <a:p>
            <a:endParaRPr lang="en-US" dirty="0"/>
          </a:p>
        </p:txBody>
      </p:sp>
    </p:spTree>
    <p:extLst>
      <p:ext uri="{BB962C8B-B14F-4D97-AF65-F5344CB8AC3E}">
        <p14:creationId xmlns:p14="http://schemas.microsoft.com/office/powerpoint/2010/main" val="1946477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B15594-359A-B4DD-8191-343F18EE9CE5}"/>
              </a:ext>
            </a:extLst>
          </p:cNvPr>
          <p:cNvPicPr>
            <a:picLocks noChangeAspect="1"/>
          </p:cNvPicPr>
          <p:nvPr/>
        </p:nvPicPr>
        <p:blipFill rotWithShape="1">
          <a:blip r:embed="rId2"/>
          <a:srcRect b="3385"/>
          <a:stretch/>
        </p:blipFill>
        <p:spPr>
          <a:xfrm>
            <a:off x="762000" y="96715"/>
            <a:ext cx="7620000" cy="5521569"/>
          </a:xfrm>
          <a:prstGeom prst="rect">
            <a:avLst/>
          </a:prstGeom>
        </p:spPr>
      </p:pic>
    </p:spTree>
    <p:extLst>
      <p:ext uri="{BB962C8B-B14F-4D97-AF65-F5344CB8AC3E}">
        <p14:creationId xmlns:p14="http://schemas.microsoft.com/office/powerpoint/2010/main" val="1457134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2353C-6957-09CC-276C-58DF80FA943E}"/>
              </a:ext>
            </a:extLst>
          </p:cNvPr>
          <p:cNvSpPr>
            <a:spLocks noGrp="1"/>
          </p:cNvSpPr>
          <p:nvPr>
            <p:ph type="title"/>
          </p:nvPr>
        </p:nvSpPr>
        <p:spPr/>
        <p:txBody>
          <a:bodyPr>
            <a:normAutofit/>
          </a:bodyPr>
          <a:lstStyle/>
          <a:p>
            <a:pPr algn="ctr"/>
            <a:r>
              <a:rPr lang="en-US" sz="3200" dirty="0">
                <a:latin typeface="+mn-lt"/>
              </a:rPr>
              <a:t>Bringing The Ark Back to Jerusalem</a:t>
            </a:r>
          </a:p>
        </p:txBody>
      </p:sp>
      <p:sp>
        <p:nvSpPr>
          <p:cNvPr id="3" name="Content Placeholder 2">
            <a:extLst>
              <a:ext uri="{FF2B5EF4-FFF2-40B4-BE49-F238E27FC236}">
                <a16:creationId xmlns:a16="http://schemas.microsoft.com/office/drawing/2014/main" id="{6413627B-5926-1222-E5B4-3F2B02EAFF53}"/>
              </a:ext>
            </a:extLst>
          </p:cNvPr>
          <p:cNvSpPr>
            <a:spLocks noGrp="1"/>
          </p:cNvSpPr>
          <p:nvPr>
            <p:ph idx="1"/>
          </p:nvPr>
        </p:nvSpPr>
        <p:spPr>
          <a:xfrm>
            <a:off x="628650" y="1371885"/>
            <a:ext cx="7886700" cy="4211229"/>
          </a:xfrm>
        </p:spPr>
        <p:txBody>
          <a:bodyPr/>
          <a:lstStyle/>
          <a:p>
            <a:pPr marL="0" indent="0" algn="ctr">
              <a:buNone/>
            </a:pPr>
            <a:r>
              <a:rPr lang="en-US" sz="2400" dirty="0"/>
              <a:t>David Encourages The People To Seek The Ark.</a:t>
            </a:r>
            <a:br>
              <a:rPr lang="en-US" sz="2400" b="1" dirty="0"/>
            </a:br>
            <a:r>
              <a:rPr lang="en-US" sz="2000" dirty="0">
                <a:latin typeface="+mj-lt"/>
              </a:rPr>
              <a:t>(2 Samuel 6:1-4, </a:t>
            </a:r>
            <a:r>
              <a:rPr lang="en-US" sz="2000" dirty="0">
                <a:solidFill>
                  <a:srgbClr val="FFC000"/>
                </a:solidFill>
                <a:latin typeface="+mj-lt"/>
              </a:rPr>
              <a:t>1 Samuel 7:1-2</a:t>
            </a:r>
            <a:r>
              <a:rPr lang="en-US" sz="2000" dirty="0">
                <a:latin typeface="+mj-lt"/>
              </a:rPr>
              <a:t>)</a:t>
            </a:r>
            <a:br>
              <a:rPr lang="en-US" sz="2000" dirty="0"/>
            </a:br>
            <a:endParaRPr lang="en-US" sz="600" dirty="0"/>
          </a:p>
          <a:p>
            <a:pPr marL="0" indent="0" algn="ctr">
              <a:buNone/>
            </a:pPr>
            <a:r>
              <a:rPr lang="en-US" sz="2400" dirty="0"/>
              <a:t>The Spiritual Significance of The Ark Is Described</a:t>
            </a:r>
            <a:br>
              <a:rPr lang="en-US" sz="2400" b="1" dirty="0"/>
            </a:br>
            <a:r>
              <a:rPr lang="en-US" sz="2000" dirty="0">
                <a:latin typeface="+mj-lt"/>
              </a:rPr>
              <a:t>(2 Samuel 6:2, 1 Chronicles 13:6)</a:t>
            </a:r>
            <a:br>
              <a:rPr lang="en-US" sz="2000" dirty="0"/>
            </a:br>
            <a:endParaRPr lang="en-US" sz="600" dirty="0"/>
          </a:p>
          <a:p>
            <a:pPr marL="0" indent="0" algn="ctr">
              <a:buNone/>
            </a:pPr>
            <a:r>
              <a:rPr lang="en-US" sz="2400" dirty="0"/>
              <a:t>We Meet The Family of </a:t>
            </a:r>
            <a:r>
              <a:rPr lang="en-US" sz="2400" dirty="0" err="1"/>
              <a:t>Abinadab</a:t>
            </a:r>
            <a:br>
              <a:rPr lang="en-US" sz="2400" dirty="0"/>
            </a:br>
            <a:r>
              <a:rPr lang="en-US" sz="2000" dirty="0">
                <a:latin typeface="+mj-lt"/>
              </a:rPr>
              <a:t>(2 Samuel 6:3, 1 Chronicles 13:7)</a:t>
            </a:r>
            <a:br>
              <a:rPr lang="en-US" sz="2000" dirty="0"/>
            </a:br>
            <a:endParaRPr lang="en-US" sz="600" dirty="0"/>
          </a:p>
          <a:p>
            <a:pPr marL="0" indent="0" algn="ctr">
              <a:buNone/>
            </a:pPr>
            <a:r>
              <a:rPr lang="en-US" sz="2400" dirty="0"/>
              <a:t>The People Rejoice As They Transport The Ark On A Cart</a:t>
            </a:r>
            <a:br>
              <a:rPr lang="en-US" sz="2400" b="1" dirty="0"/>
            </a:br>
            <a:r>
              <a:rPr lang="en-US" sz="2000" dirty="0">
                <a:latin typeface="+mj-lt"/>
              </a:rPr>
              <a:t>(2 Samuel 6:5, 1 Chronicles 13:8, </a:t>
            </a:r>
            <a:r>
              <a:rPr lang="en-US" sz="2000" dirty="0">
                <a:solidFill>
                  <a:srgbClr val="FFC000"/>
                </a:solidFill>
                <a:latin typeface="+mj-lt"/>
              </a:rPr>
              <a:t>1 Samuel 6:8-13</a:t>
            </a:r>
            <a:r>
              <a:rPr lang="en-US" sz="2000" dirty="0">
                <a:latin typeface="+mj-lt"/>
              </a:rPr>
              <a:t>)</a:t>
            </a:r>
            <a:br>
              <a:rPr lang="en-US" sz="2000" dirty="0"/>
            </a:br>
            <a:endParaRPr lang="en-US" sz="600" dirty="0"/>
          </a:p>
          <a:p>
            <a:endParaRPr lang="en-US" dirty="0"/>
          </a:p>
        </p:txBody>
      </p:sp>
      <p:sp>
        <p:nvSpPr>
          <p:cNvPr id="4" name="TextBox 3">
            <a:extLst>
              <a:ext uri="{FF2B5EF4-FFF2-40B4-BE49-F238E27FC236}">
                <a16:creationId xmlns:a16="http://schemas.microsoft.com/office/drawing/2014/main" id="{8BF46736-9522-CC7C-793B-EBFE9BB5081E}"/>
              </a:ext>
            </a:extLst>
          </p:cNvPr>
          <p:cNvSpPr txBox="1"/>
          <p:nvPr/>
        </p:nvSpPr>
        <p:spPr>
          <a:xfrm>
            <a:off x="1244338" y="4536674"/>
            <a:ext cx="6655324" cy="1046440"/>
          </a:xfrm>
          <a:prstGeom prst="rect">
            <a:avLst/>
          </a:prstGeom>
          <a:noFill/>
        </p:spPr>
        <p:txBody>
          <a:bodyPr wrap="square" rtlCol="0">
            <a:spAutoFit/>
          </a:bodyPr>
          <a:lstStyle/>
          <a:p>
            <a:pPr algn="ctr"/>
            <a:r>
              <a:rPr lang="en-US" sz="2400" dirty="0">
                <a:solidFill>
                  <a:schemeClr val="bg1"/>
                </a:solidFill>
              </a:rPr>
              <a:t>Uzzah Does The Unthinkable: He Touches The Ark</a:t>
            </a:r>
            <a:br>
              <a:rPr lang="en-US" sz="2000" dirty="0"/>
            </a:br>
            <a:r>
              <a:rPr lang="en-US" sz="2000" dirty="0">
                <a:solidFill>
                  <a:schemeClr val="bg1"/>
                </a:solidFill>
                <a:latin typeface="+mj-lt"/>
              </a:rPr>
              <a:t>(</a:t>
            </a:r>
            <a:r>
              <a:rPr lang="en-US" sz="2000" dirty="0">
                <a:solidFill>
                  <a:srgbClr val="FFC000"/>
                </a:solidFill>
                <a:latin typeface="+mj-lt"/>
              </a:rPr>
              <a:t>1 Samuel 6:19-21</a:t>
            </a:r>
            <a:r>
              <a:rPr lang="en-US" sz="2000" dirty="0">
                <a:solidFill>
                  <a:schemeClr val="bg1"/>
                </a:solidFill>
                <a:latin typeface="+mj-lt"/>
              </a:rPr>
              <a:t>, 2 Samuel 6:6-7, 1 Chronicles 13:9-10 )</a:t>
            </a:r>
          </a:p>
          <a:p>
            <a:pPr algn="ctr"/>
            <a:endParaRPr lang="en-US" dirty="0"/>
          </a:p>
        </p:txBody>
      </p:sp>
    </p:spTree>
    <p:extLst>
      <p:ext uri="{BB962C8B-B14F-4D97-AF65-F5344CB8AC3E}">
        <p14:creationId xmlns:p14="http://schemas.microsoft.com/office/powerpoint/2010/main" val="3621427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267</TotalTime>
  <Words>786</Words>
  <Application>Microsoft Macintosh PowerPoint</Application>
  <PresentationFormat>On-screen Show (16:10)</PresentationFormat>
  <Paragraphs>60</Paragraphs>
  <Slides>14</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Calibri Light</vt:lpstr>
      <vt:lpstr>Raleway</vt:lpstr>
      <vt:lpstr>system-ui</vt:lpstr>
      <vt:lpstr>Office Theme</vt:lpstr>
      <vt:lpstr>PowerPoint Presentation</vt:lpstr>
      <vt:lpstr>Bringing The Ark Back to Jerusalem</vt:lpstr>
      <vt:lpstr>1 Chronicles 13:5 and 2 Samuel 6:2 </vt:lpstr>
      <vt:lpstr>1 Chronicles 13:5 and 2 Samuel 6:2 </vt:lpstr>
      <vt:lpstr>PowerPoint Presentation</vt:lpstr>
      <vt:lpstr>PowerPoint Presentation</vt:lpstr>
      <vt:lpstr>Bringing The Ark Back to Jerusalem</vt:lpstr>
      <vt:lpstr>PowerPoint Presentation</vt:lpstr>
      <vt:lpstr>Bringing The Ark Back to Jerusalem</vt:lpstr>
      <vt:lpstr>PowerPoint Presentation</vt:lpstr>
      <vt:lpstr>Learning To Act with Respect &amp; Resolve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Phillip Shumake</dc:creator>
  <cp:lastModifiedBy>Phillip Shumake</cp:lastModifiedBy>
  <cp:revision>41</cp:revision>
  <dcterms:created xsi:type="dcterms:W3CDTF">2023-09-22T18:04:52Z</dcterms:created>
  <dcterms:modified xsi:type="dcterms:W3CDTF">2023-09-23T20:42:04Z</dcterms:modified>
</cp:coreProperties>
</file>