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4"/>
  </p:notesMasterIdLst>
  <p:sldIdLst>
    <p:sldId id="283" r:id="rId3"/>
    <p:sldId id="285" r:id="rId4"/>
    <p:sldId id="259" r:id="rId5"/>
    <p:sldId id="292" r:id="rId6"/>
    <p:sldId id="293" r:id="rId7"/>
    <p:sldId id="286" r:id="rId8"/>
    <p:sldId id="282" r:id="rId9"/>
    <p:sldId id="287" r:id="rId10"/>
    <p:sldId id="289" r:id="rId11"/>
    <p:sldId id="290" r:id="rId12"/>
    <p:sldId id="281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2"/>
    <p:restoredTop sz="96327"/>
  </p:normalViewPr>
  <p:slideViewPr>
    <p:cSldViewPr snapToGrid="0">
      <p:cViewPr varScale="1">
        <p:scale>
          <a:sx n="141" d="100"/>
          <a:sy n="141" d="100"/>
        </p:scale>
        <p:origin x="12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15311-6CA6-0142-8275-304F8E03EFE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A8B1A-3DA6-134D-A5D4-3B71C3133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2880a815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2880a815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43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2880a815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2880a815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79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2880a815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2880a815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54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8C9DDD0-BE9A-9A41-6912-1D2DCB0C7667}"/>
              </a:ext>
            </a:extLst>
          </p:cNvPr>
          <p:cNvSpPr/>
          <p:nvPr userDrawn="1"/>
        </p:nvSpPr>
        <p:spPr>
          <a:xfrm>
            <a:off x="1143001" y="970842"/>
            <a:ext cx="6858000" cy="34106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DA43ADF-299D-E544-2652-144AB4BDFCF1}"/>
              </a:ext>
            </a:extLst>
          </p:cNvPr>
          <p:cNvSpPr/>
          <p:nvPr userDrawn="1"/>
        </p:nvSpPr>
        <p:spPr>
          <a:xfrm>
            <a:off x="0" y="5206314"/>
            <a:ext cx="9143999" cy="5086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E02-087F-D34E-8777-A4B6BB6F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3CC0630-C483-4AEB-4431-EE591502D872}"/>
              </a:ext>
            </a:extLst>
          </p:cNvPr>
          <p:cNvSpPr/>
          <p:nvPr userDrawn="1"/>
        </p:nvSpPr>
        <p:spPr>
          <a:xfrm>
            <a:off x="0" y="0"/>
            <a:ext cx="9143999" cy="5715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4885BDAD-F82C-DD46-A8C7-8740827F55E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E02-087F-D34E-8777-A4B6BB6F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5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827305"/>
            <a:ext cx="8520600" cy="2280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071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89834"/>
            <a:ext cx="8520600" cy="93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189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2185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3589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776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8921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686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8"/>
            <a:ext cx="4572000" cy="571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804667"/>
            <a:ext cx="3837000" cy="4105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6447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348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A9E14D-27E5-FA52-8415-C14450B55A3D}"/>
              </a:ext>
            </a:extLst>
          </p:cNvPr>
          <p:cNvSpPr/>
          <p:nvPr userDrawn="1"/>
        </p:nvSpPr>
        <p:spPr>
          <a:xfrm>
            <a:off x="873211" y="0"/>
            <a:ext cx="8270788" cy="5715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304271"/>
            <a:ext cx="7620000" cy="11046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521354"/>
            <a:ext cx="7620000" cy="36261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E02-087F-D34E-8777-A4B6BB6F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53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5461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932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A9E14D-27E5-FA52-8415-C14450B55A3D}"/>
              </a:ext>
            </a:extLst>
          </p:cNvPr>
          <p:cNvSpPr/>
          <p:nvPr userDrawn="1"/>
        </p:nvSpPr>
        <p:spPr>
          <a:xfrm>
            <a:off x="873211" y="0"/>
            <a:ext cx="8270788" cy="5715000"/>
          </a:xfrm>
          <a:prstGeom prst="rect">
            <a:avLst/>
          </a:prstGeom>
          <a:solidFill>
            <a:schemeClr val="tx1">
              <a:alpha val="6881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304271"/>
            <a:ext cx="7620000" cy="110463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521354"/>
            <a:ext cx="7620000" cy="362611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FDE02-087F-D34E-8777-A4B6BB6F2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  <a:solidFill>
            <a:schemeClr val="tx1">
              <a:alpha val="51730"/>
            </a:schemeClr>
          </a:solidFill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  <a:solidFill>
            <a:schemeClr val="tx1">
              <a:alpha val="51730"/>
            </a:schemeClr>
          </a:solidFill>
        </p:spPr>
        <p:txBody>
          <a:bodyPr/>
          <a:lstStyle>
            <a:lvl1pPr marL="0" indent="0">
              <a:buNone/>
              <a:defRPr sz="1800" i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solidFill>
            <a:schemeClr val="tx1">
              <a:alpha val="5173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85BDAD-F82C-DD46-A8C7-8740827F55EB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solidFill>
            <a:schemeClr val="tx1">
              <a:alpha val="5173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alpha val="5173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FDE02-087F-D34E-8777-A4B6BB6F2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78A0B55-F478-C235-5883-115CD2CA2CD4}"/>
              </a:ext>
            </a:extLst>
          </p:cNvPr>
          <p:cNvSpPr/>
          <p:nvPr userDrawn="1"/>
        </p:nvSpPr>
        <p:spPr>
          <a:xfrm>
            <a:off x="0" y="-146"/>
            <a:ext cx="9143999" cy="5715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4885BDAD-F82C-DD46-A8C7-8740827F55E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E02-087F-D34E-8777-A4B6BB6F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7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D0DC49A-12EF-9666-5342-A550916455EE}"/>
              </a:ext>
            </a:extLst>
          </p:cNvPr>
          <p:cNvSpPr/>
          <p:nvPr userDrawn="1"/>
        </p:nvSpPr>
        <p:spPr>
          <a:xfrm>
            <a:off x="0" y="0"/>
            <a:ext cx="9143999" cy="5715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4885BDAD-F82C-DD46-A8C7-8740827F55E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E02-087F-D34E-8777-A4B6BB6F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ACB28D3-C147-EE2B-A2C3-7628BD9F3237}"/>
              </a:ext>
            </a:extLst>
          </p:cNvPr>
          <p:cNvSpPr/>
          <p:nvPr userDrawn="1"/>
        </p:nvSpPr>
        <p:spPr>
          <a:xfrm>
            <a:off x="873211" y="0"/>
            <a:ext cx="8270788" cy="5715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4885BDAD-F82C-DD46-A8C7-8740827F55E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E02-087F-D34E-8777-A4B6BB6F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4885BDAD-F82C-DD46-A8C7-8740827F55E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E02-087F-D34E-8777-A4B6BB6F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6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D7F50B-D58D-52CC-377B-391097C0CA31}"/>
              </a:ext>
            </a:extLst>
          </p:cNvPr>
          <p:cNvSpPr/>
          <p:nvPr userDrawn="1"/>
        </p:nvSpPr>
        <p:spPr>
          <a:xfrm>
            <a:off x="2686050" y="0"/>
            <a:ext cx="6457949" cy="5715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7" y="381000"/>
            <a:ext cx="2404303" cy="1333500"/>
          </a:xfrm>
          <a:solidFill>
            <a:schemeClr val="tx1">
              <a:alpha val="51248"/>
            </a:schemeClr>
          </a:solidFill>
          <a:effectLst>
            <a:softEdge rad="38100"/>
          </a:effectLst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5" y="381000"/>
            <a:ext cx="5781464" cy="47832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4885BDAD-F82C-DD46-A8C7-8740827F55E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DE02-087F-D34E-8777-A4B6BB6F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3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0345" y="304271"/>
            <a:ext cx="7625667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345" y="1521354"/>
            <a:ext cx="7625667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DE02-087F-D34E-8777-A4B6BB6F2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8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1661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039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956C6A2-8394-54FD-1306-5F04CB2B1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Báskaran</a:t>
            </a: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, los </a:t>
            </a:r>
            <a:r>
              <a:rPr lang="en-US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cristianos</a:t>
            </a: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carrera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6EE5531-26E2-D7DF-945C-BC50698F90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22 de octubre de 2023</a:t>
            </a:r>
          </a:p>
        </p:txBody>
      </p:sp>
    </p:spTree>
    <p:extLst>
      <p:ext uri="{BB962C8B-B14F-4D97-AF65-F5344CB8AC3E}">
        <p14:creationId xmlns:p14="http://schemas.microsoft.com/office/powerpoint/2010/main" val="31442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9228552E-C8B1-4A80-8448-0787CE0FC7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21" name="Picture 20" descr="A person running on a road  Description automatically generated">
            <a:extLst>
              <a:ext uri="{FF2B5EF4-FFF2-40B4-BE49-F238E27FC236}">
                <a16:creationId xmlns="" xmlns:a16="http://schemas.microsoft.com/office/drawing/2014/main" id="{9E5E2D17-84F2-C4AE-691D-BC21054A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267" b="5748"/>
          <a:stretch/>
        </p:blipFill>
        <p:spPr>
          <a:xfrm>
            <a:off x="20" y="10"/>
            <a:ext cx="9143980" cy="5714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0EAB77-397B-FDAA-5123-155CB1613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329938"/>
            <a:ext cx="8096439" cy="4732256"/>
          </a:xfrm>
        </p:spPr>
        <p:txBody>
          <a:bodyPr>
            <a:noAutofit/>
          </a:bodyPr>
          <a:lstStyle/>
          <a:p>
            <a:pPr algn="l" rtl="0">
              <a:spcAft>
                <a:spcPts val="300"/>
              </a:spcAft>
            </a:pPr>
            <a:r>
              <a:rPr lang="en-US" b="1" dirty="0" err="1" smtClean="0">
                <a:solidFill>
                  <a:srgbClr val="FFFFFF"/>
                </a:solidFill>
              </a:rPr>
              <a:t>Somos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llamados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a perseverar.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“</a:t>
            </a:r>
            <a:r>
              <a:rPr lang="es-ES" sz="2000" dirty="0">
                <a:solidFill>
                  <a:srgbClr val="FFFFFF"/>
                </a:solidFill>
              </a:rPr>
              <a:t>El hermano entregará a la muerte al hermano, y el padre al hijo; y los hijos se levantarán contra los padres, y les causarán la muerte. </a:t>
            </a:r>
            <a:r>
              <a:rPr lang="es-ES" sz="2000" dirty="0" smtClean="0">
                <a:solidFill>
                  <a:srgbClr val="FFFFFF"/>
                </a:solidFill>
              </a:rPr>
              <a:t>Y </a:t>
            </a:r>
            <a:r>
              <a:rPr lang="es-ES" sz="2000" dirty="0">
                <a:solidFill>
                  <a:srgbClr val="FFFFFF"/>
                </a:solidFill>
              </a:rPr>
              <a:t>serán odiados de todos por causa de Mi nombre, pero el que persevere hasta el fin, ese será </a:t>
            </a:r>
            <a:r>
              <a:rPr lang="es-ES" sz="2000" dirty="0" smtClean="0">
                <a:solidFill>
                  <a:srgbClr val="FFFFFF"/>
                </a:solidFill>
              </a:rPr>
              <a:t>salvo</a:t>
            </a:r>
            <a:r>
              <a:rPr lang="en-US" sz="2000" dirty="0" smtClean="0">
                <a:solidFill>
                  <a:srgbClr val="FFFFFF"/>
                </a:solidFill>
              </a:rPr>
              <a:t>”. </a:t>
            </a:r>
            <a:r>
              <a:rPr lang="en-US" sz="2000" dirty="0">
                <a:solidFill>
                  <a:srgbClr val="FFFFFF"/>
                </a:solidFill>
              </a:rPr>
              <a:t>(Mateo 10:21-22)</a:t>
            </a:r>
          </a:p>
          <a:p>
            <a:pPr lvl="1" algn="l" rtl="0">
              <a:spcAft>
                <a:spcPts val="300"/>
              </a:spcAft>
            </a:pPr>
            <a:r>
              <a:rPr lang="en-US" sz="2000" dirty="0">
                <a:solidFill>
                  <a:srgbClr val="FFFFFF"/>
                </a:solidFill>
              </a:rPr>
              <a:t>“Si perseveramos, también reinaremos con él”. (2 Timoteo 2:12)</a:t>
            </a:r>
          </a:p>
          <a:p>
            <a:pPr lvl="1" algn="l" rtl="0">
              <a:spcAft>
                <a:spcPts val="300"/>
              </a:spcAft>
            </a:pPr>
            <a:r>
              <a:rPr lang="en-US" sz="2000" dirty="0">
                <a:solidFill>
                  <a:srgbClr val="FFFFFF"/>
                </a:solidFill>
              </a:rPr>
              <a:t>“El amor… todo lo soporta…” (1 Corintios 13:7)</a:t>
            </a:r>
          </a:p>
          <a:p>
            <a:pPr algn="l" rtl="0">
              <a:spcAft>
                <a:spcPts val="300"/>
              </a:spcAft>
            </a:pPr>
            <a:r>
              <a:rPr lang="en-US" b="1" dirty="0">
                <a:solidFill>
                  <a:srgbClr val="FFFFFF"/>
                </a:solidFill>
              </a:rPr>
              <a:t>Dios ha prometido ayudar.</a:t>
            </a:r>
            <a:endParaRPr lang="en-US" dirty="0">
              <a:solidFill>
                <a:srgbClr val="FFFFFF"/>
              </a:solidFill>
            </a:endParaRPr>
          </a:p>
          <a:p>
            <a:pPr lvl="1">
              <a:spcAft>
                <a:spcPts val="3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“</a:t>
            </a:r>
            <a:r>
              <a:rPr lang="es-ES" sz="2000" dirty="0">
                <a:solidFill>
                  <a:srgbClr val="FFFFFF"/>
                </a:solidFill>
              </a:rPr>
              <a:t>No les ha sobrevenido ninguna tentación que no sea común a los hombres. Fiel es Dios, que no permitirá que ustedes sean tentados más allá de lo que pueden soportar, sino que con la tentación proveerá también la vía de escape, a fin de que puedan </a:t>
            </a:r>
            <a:r>
              <a:rPr lang="es-ES" sz="2000" dirty="0" smtClean="0">
                <a:solidFill>
                  <a:srgbClr val="FFFFFF"/>
                </a:solidFill>
              </a:rPr>
              <a:t>resistirla</a:t>
            </a:r>
            <a:r>
              <a:rPr lang="en-US" sz="2000" dirty="0" smtClean="0">
                <a:solidFill>
                  <a:srgbClr val="FFFFFF"/>
                </a:solidFill>
              </a:rPr>
              <a:t>”. </a:t>
            </a:r>
            <a:r>
              <a:rPr lang="en-US" sz="2000" dirty="0">
                <a:solidFill>
                  <a:srgbClr val="FFFFFF"/>
                </a:solidFill>
              </a:rPr>
              <a:t>(1 </a:t>
            </a:r>
            <a:r>
              <a:rPr lang="en-US" sz="2000" dirty="0" err="1" smtClean="0">
                <a:solidFill>
                  <a:srgbClr val="FFFFFF"/>
                </a:solidFill>
              </a:rPr>
              <a:t>Cor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10:13)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“…</a:t>
            </a:r>
            <a:r>
              <a:rPr lang="es-ES" sz="2000" dirty="0">
                <a:solidFill>
                  <a:srgbClr val="FFFFFF"/>
                </a:solidFill>
              </a:rPr>
              <a:t>porque Él mismo ha dicho: «NUNCA TE DEJARÉ NI TE </a:t>
            </a:r>
            <a:r>
              <a:rPr lang="es-ES" sz="2000" dirty="0" smtClean="0">
                <a:solidFill>
                  <a:srgbClr val="FFFFFF"/>
                </a:solidFill>
              </a:rPr>
              <a:t>DESAMPARARÉ», de </a:t>
            </a:r>
            <a:r>
              <a:rPr lang="es-ES" sz="2000" dirty="0">
                <a:solidFill>
                  <a:srgbClr val="FFFFFF"/>
                </a:solidFill>
              </a:rPr>
              <a:t>manera que decimos confiadamente: «EL SEÑOR ES EL QUE ME AYUDA; NO TEMERÉ. ¿QUE PODRÁ HACERME EL HOMBRE</a:t>
            </a:r>
            <a:r>
              <a:rPr lang="es-ES" sz="2000" dirty="0" smtClean="0">
                <a:solidFill>
                  <a:srgbClr val="FFFFFF"/>
                </a:solidFill>
              </a:rPr>
              <a:t>?»</a:t>
            </a:r>
            <a:r>
              <a:rPr lang="en-US" sz="2000" smtClean="0">
                <a:solidFill>
                  <a:srgbClr val="FFFFFF"/>
                </a:solidFill>
              </a:rPr>
              <a:t>”. </a:t>
            </a:r>
            <a:r>
              <a:rPr lang="en-US" sz="2000" dirty="0">
                <a:solidFill>
                  <a:srgbClr val="FFFFFF"/>
                </a:solidFill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</a:rPr>
              <a:t>Heb</a:t>
            </a:r>
            <a:r>
              <a:rPr lang="en-US" sz="2000" dirty="0" smtClean="0">
                <a:solidFill>
                  <a:srgbClr val="FFFFFF"/>
                </a:solidFill>
              </a:rPr>
              <a:t> 13:5-6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621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83C279A-0D56-E658-90F5-BBAD9CF6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 smtClean="0"/>
              <a:t>“</a:t>
            </a:r>
            <a:r>
              <a:rPr lang="es-ES" sz="2800" i="1" dirty="0"/>
              <a:t>Por tanto, fortalezcan las manos débiles y las rodillas que flaquean, </a:t>
            </a:r>
            <a:r>
              <a:rPr lang="es-ES" sz="2800" i="1" dirty="0" smtClean="0"/>
              <a:t>y </a:t>
            </a:r>
            <a:r>
              <a:rPr lang="es-ES" sz="2800" i="1" dirty="0"/>
              <a:t>hagan sendas derechas para sus pies, para que la pierna coja no se descoyunte, sino que se </a:t>
            </a:r>
            <a:r>
              <a:rPr lang="es-ES" sz="2800" i="1" dirty="0" smtClean="0"/>
              <a:t>sane</a:t>
            </a:r>
            <a:r>
              <a:rPr lang="en-US" sz="2800" i="1" dirty="0" smtClean="0"/>
              <a:t>”.</a:t>
            </a:r>
            <a:endParaRPr lang="en-US" sz="28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37D415-0E05-93B1-0A4E-FBBAEF27D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Hebreos 12:12-13</a:t>
            </a:r>
          </a:p>
        </p:txBody>
      </p:sp>
    </p:spTree>
    <p:extLst>
      <p:ext uri="{BB962C8B-B14F-4D97-AF65-F5344CB8AC3E}">
        <p14:creationId xmlns:p14="http://schemas.microsoft.com/office/powerpoint/2010/main" val="5359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956C6A2-8394-54FD-1306-5F04CB2B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B</a:t>
            </a:r>
            <a:r>
              <a:rPr lang="es-ES" dirty="0" smtClean="0"/>
              <a:t>á</a:t>
            </a:r>
            <a:r>
              <a:rPr lang="en-US" dirty="0" err="1" smtClean="0"/>
              <a:t>skaran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42E2BD6-4856-47EE-F54E-2F43F2947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“...</a:t>
            </a:r>
            <a:r>
              <a:rPr lang="en-US" sz="2400" dirty="0" smtClean="0"/>
              <a:t>Y</a:t>
            </a:r>
            <a:r>
              <a:rPr lang="es-ES" sz="2400" dirty="0" smtClean="0"/>
              <a:t> </a:t>
            </a:r>
            <a:r>
              <a:rPr lang="es-ES" sz="2400" dirty="0"/>
              <a:t>Jesús dijo a Simón: «No temas; desde ahora serás pescador de hombres». </a:t>
            </a:r>
            <a:r>
              <a:rPr lang="es-ES" sz="2400" dirty="0" smtClean="0"/>
              <a:t>Y </a:t>
            </a:r>
            <a:r>
              <a:rPr lang="es-ES" sz="2400" dirty="0"/>
              <a:t>después de traer las barcas a tierra, dejándolo todo, siguieron a </a:t>
            </a:r>
            <a:r>
              <a:rPr lang="es-ES" sz="2400" dirty="0" smtClean="0"/>
              <a:t>Jesús</a:t>
            </a:r>
            <a:r>
              <a:rPr lang="en-US" sz="2400" dirty="0" smtClean="0"/>
              <a:t>”. </a:t>
            </a:r>
            <a:r>
              <a:rPr lang="en-US" sz="2400" dirty="0"/>
              <a:t>(Lucas 5:10b-11)</a:t>
            </a:r>
          </a:p>
        </p:txBody>
      </p:sp>
    </p:spTree>
    <p:extLst>
      <p:ext uri="{BB962C8B-B14F-4D97-AF65-F5344CB8AC3E}">
        <p14:creationId xmlns:p14="http://schemas.microsoft.com/office/powerpoint/2010/main" val="24258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45712" y="24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l" rtl="0"/>
            <a:r>
              <a:rPr lang="en" dirty="0"/>
              <a:t>Biografía y obra de </a:t>
            </a:r>
            <a:r>
              <a:rPr lang="en" dirty="0" smtClean="0"/>
              <a:t>Báskaran </a:t>
            </a:r>
            <a:r>
              <a:rPr lang="en" dirty="0"/>
              <a:t>en Chennai</a:t>
            </a:r>
            <a:endParaRPr dirty="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47736" y="810521"/>
            <a:ext cx="5823338" cy="46398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0000"/>
              </a:lnSpc>
            </a:pPr>
            <a:r>
              <a:rPr lang="en" sz="2000" dirty="0" smtClean="0"/>
              <a:t>Llegó a ser cristiano en </a:t>
            </a:r>
            <a:r>
              <a:rPr lang="en" sz="2000" dirty="0"/>
              <a:t>el año 2000.</a:t>
            </a:r>
            <a:endParaRPr sz="2000" dirty="0"/>
          </a:p>
          <a:p>
            <a:pPr marL="285750" indent="-285750">
              <a:lnSpc>
                <a:spcPct val="110000"/>
              </a:lnSpc>
            </a:pPr>
            <a:r>
              <a:rPr lang="en" sz="2000" dirty="0"/>
              <a:t>Edad: 49 años, Educación: Licenciatura en Secretariado Corporativo</a:t>
            </a:r>
            <a:endParaRPr sz="2000" dirty="0"/>
          </a:p>
          <a:p>
            <a:pPr marL="285750" indent="-285750">
              <a:lnSpc>
                <a:spcPct val="110000"/>
              </a:lnSpc>
            </a:pPr>
            <a:r>
              <a:rPr lang="en" sz="2000" dirty="0"/>
              <a:t>Familia: Esposa e </a:t>
            </a:r>
            <a:r>
              <a:rPr lang="en" sz="2000" dirty="0" smtClean="0"/>
              <a:t>hija </a:t>
            </a:r>
            <a:r>
              <a:rPr lang="en" sz="2000" dirty="0"/>
              <a:t>(13 años)</a:t>
            </a:r>
            <a:endParaRPr sz="2000" dirty="0"/>
          </a:p>
          <a:p>
            <a:pPr marL="285750" indent="-285750">
              <a:lnSpc>
                <a:spcPct val="110000"/>
              </a:lnSpc>
            </a:pPr>
            <a:r>
              <a:rPr lang="en" sz="2000" dirty="0" smtClean="0"/>
              <a:t>Ha ayudado</a:t>
            </a:r>
            <a:r>
              <a:rPr lang="en" sz="2000" dirty="0" smtClean="0"/>
              <a:t> </a:t>
            </a:r>
            <a:r>
              <a:rPr lang="en" sz="2000" dirty="0"/>
              <a:t>a tres grupos desde entonces:</a:t>
            </a:r>
            <a:endParaRPr sz="2000" dirty="0"/>
          </a:p>
          <a:p>
            <a:pPr marL="742950" lvl="1" indent="-285750">
              <a:lnSpc>
                <a:spcPct val="110000"/>
              </a:lnSpc>
            </a:pPr>
            <a:r>
              <a:rPr lang="en" sz="1800" dirty="0" smtClean="0"/>
              <a:t>2000-2011: Perambur (</a:t>
            </a:r>
            <a:r>
              <a:rPr lang="en" sz="1800" dirty="0"/>
              <a:t>Chennai)</a:t>
            </a:r>
            <a:endParaRPr sz="1800" dirty="0"/>
          </a:p>
          <a:p>
            <a:pPr marL="742950" lvl="1" indent="-285750">
              <a:lnSpc>
                <a:spcPct val="110000"/>
              </a:lnSpc>
            </a:pPr>
            <a:r>
              <a:rPr lang="en" sz="1800" dirty="0" smtClean="0"/>
              <a:t>2011-2016: Virugambakkam (Chennai</a:t>
            </a:r>
            <a:r>
              <a:rPr lang="en" sz="1800" dirty="0"/>
              <a:t>)</a:t>
            </a:r>
            <a:endParaRPr sz="1800" dirty="0"/>
          </a:p>
          <a:p>
            <a:pPr marL="742950" lvl="1" indent="-285750">
              <a:lnSpc>
                <a:spcPct val="110000"/>
              </a:lnSpc>
            </a:pPr>
            <a:r>
              <a:rPr lang="en" sz="1800" dirty="0" smtClean="0"/>
              <a:t>2016 – Presente: Porur (Chennai</a:t>
            </a:r>
            <a:r>
              <a:rPr lang="en" sz="1800" dirty="0"/>
              <a:t>)</a:t>
            </a:r>
            <a:endParaRPr sz="1800" dirty="0"/>
          </a:p>
          <a:p>
            <a:pPr marL="285750" indent="-285750">
              <a:lnSpc>
                <a:spcPct val="110000"/>
              </a:lnSpc>
            </a:pPr>
            <a:r>
              <a:rPr lang="en" sz="2000" dirty="0"/>
              <a:t>Trabajo </a:t>
            </a:r>
            <a:r>
              <a:rPr lang="en" sz="2000" dirty="0" smtClean="0"/>
              <a:t>secular:</a:t>
            </a:r>
            <a:endParaRPr sz="2000" dirty="0"/>
          </a:p>
          <a:p>
            <a:pPr marL="742950" lvl="1" indent="-285750">
              <a:lnSpc>
                <a:spcPct val="110000"/>
              </a:lnSpc>
            </a:pPr>
            <a:r>
              <a:rPr lang="en" sz="1800" dirty="0" smtClean="0"/>
              <a:t>2009-2019</a:t>
            </a:r>
            <a:r>
              <a:rPr lang="en" sz="1800" dirty="0"/>
              <a:t>: conductor de autobús escolar</a:t>
            </a:r>
            <a:endParaRPr sz="1800" dirty="0"/>
          </a:p>
          <a:p>
            <a:pPr marL="285750" indent="-285750">
              <a:lnSpc>
                <a:spcPct val="110000"/>
              </a:lnSpc>
            </a:pPr>
            <a:r>
              <a:rPr lang="en" sz="2000" dirty="0"/>
              <a:t>Acerca </a:t>
            </a:r>
            <a:r>
              <a:rPr lang="en" sz="2000" dirty="0" smtClean="0"/>
              <a:t>de la congregación en Porur (que empezó a reunirse en 2016</a:t>
            </a:r>
            <a:r>
              <a:rPr lang="en" sz="2000" dirty="0"/>
              <a:t>):</a:t>
            </a:r>
            <a:endParaRPr sz="2000" dirty="0"/>
          </a:p>
          <a:p>
            <a:pPr marL="742950" lvl="1" indent="-285750">
              <a:lnSpc>
                <a:spcPct val="110000"/>
              </a:lnSpc>
            </a:pPr>
            <a:r>
              <a:rPr lang="en" sz="1800" dirty="0" smtClean="0"/>
              <a:t>45 </a:t>
            </a:r>
            <a:r>
              <a:rPr lang="en" sz="1800" dirty="0"/>
              <a:t>miembros</a:t>
            </a:r>
            <a:endParaRPr sz="1800" dirty="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651" y="1052639"/>
            <a:ext cx="3022650" cy="40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>
            <a:extLst>
              <a:ext uri="{FF2B5EF4-FFF2-40B4-BE49-F238E27FC236}">
                <a16:creationId xmlns="" xmlns:a16="http://schemas.microsoft.com/office/drawing/2014/main" id="{D3831EA9-3879-8B76-32FB-6BD6D5161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852935"/>
              </p:ext>
            </p:extLst>
          </p:nvPr>
        </p:nvGraphicFramePr>
        <p:xfrm>
          <a:off x="0" y="0"/>
          <a:ext cx="6175577" cy="569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621">
                  <a:extLst>
                    <a:ext uri="{9D8B030D-6E8A-4147-A177-3AD203B41FA5}">
                      <a16:colId xmlns="" xmlns:a16="http://schemas.microsoft.com/office/drawing/2014/main" val="3847802638"/>
                    </a:ext>
                  </a:extLst>
                </a:gridCol>
                <a:gridCol w="1956222">
                  <a:extLst>
                    <a:ext uri="{9D8B030D-6E8A-4147-A177-3AD203B41FA5}">
                      <a16:colId xmlns="" xmlns:a16="http://schemas.microsoft.com/office/drawing/2014/main" val="2393614502"/>
                    </a:ext>
                  </a:extLst>
                </a:gridCol>
                <a:gridCol w="872561">
                  <a:extLst>
                    <a:ext uri="{9D8B030D-6E8A-4147-A177-3AD203B41FA5}">
                      <a16:colId xmlns="" xmlns:a16="http://schemas.microsoft.com/office/drawing/2014/main" val="1655651580"/>
                    </a:ext>
                  </a:extLst>
                </a:gridCol>
                <a:gridCol w="1539499">
                  <a:extLst>
                    <a:ext uri="{9D8B030D-6E8A-4147-A177-3AD203B41FA5}">
                      <a16:colId xmlns="" xmlns:a16="http://schemas.microsoft.com/office/drawing/2014/main" val="105294566"/>
                    </a:ext>
                  </a:extLst>
                </a:gridCol>
                <a:gridCol w="1176674">
                  <a:extLst>
                    <a:ext uri="{9D8B030D-6E8A-4147-A177-3AD203B41FA5}">
                      <a16:colId xmlns="" xmlns:a16="http://schemas.microsoft.com/office/drawing/2014/main" val="3181846687"/>
                    </a:ext>
                  </a:extLst>
                </a:gridCol>
              </a:tblGrid>
              <a:tr h="400073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Día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Nombre(s)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 smtClean="0"/>
                        <a:t>Edad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es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 smtClean="0"/>
                        <a:t>Antecedentes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Contactos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12262409"/>
                  </a:ext>
                </a:extLst>
              </a:tr>
              <a:tr h="400073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 smtClean="0"/>
                        <a:t>Lun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 smtClean="0"/>
                        <a:t>Sarávanan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27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Denominación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Las almas nuevas después de asistir a los estudios bíblicos llaman a otras almas para estudiar. Los miembros de la iglesia presentan a sus vecinos y amigos.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7753124"/>
                  </a:ext>
                </a:extLst>
              </a:tr>
              <a:tr h="400073">
                <a:tc rowSpan="2"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Mar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 smtClean="0"/>
                        <a:t>Elámaran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47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Denominación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9466188"/>
                  </a:ext>
                </a:extLst>
              </a:tr>
              <a:tr h="666789">
                <a:tc v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Selva Kumar, </a:t>
                      </a:r>
                      <a:r>
                        <a:rPr lang="en-US" sz="1600" dirty="0" smtClean="0"/>
                        <a:t>Mary </a:t>
                      </a:r>
                      <a:r>
                        <a:rPr lang="en-US" sz="1600" dirty="0"/>
                        <a:t>Shyla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49,48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Denominación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9175217"/>
                  </a:ext>
                </a:extLst>
              </a:tr>
              <a:tr h="666789">
                <a:tc rowSpan="3">
                  <a:txBody>
                    <a:bodyPr/>
                    <a:lstStyle/>
                    <a:p>
                      <a:pPr algn="l" rtl="0"/>
                      <a:r>
                        <a:rPr lang="en-US" sz="1600" dirty="0" err="1" smtClean="0"/>
                        <a:t>Sáb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/>
                        <a:t>Selvaraj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Premalatha</a:t>
                      </a:r>
                      <a:r>
                        <a:rPr lang="en-US" sz="1600" dirty="0"/>
                        <a:t>, Ángel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40,36</a:t>
                      </a:r>
                      <a:r>
                        <a:rPr lang="en-US" sz="1600" dirty="0" smtClean="0"/>
                        <a:t>,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Denominación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1039443"/>
                  </a:ext>
                </a:extLst>
              </a:tr>
              <a:tr h="666789">
                <a:tc v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Madhan, Stella, </a:t>
                      </a:r>
                      <a:r>
                        <a:rPr lang="en-US" sz="1600" dirty="0" smtClean="0"/>
                        <a:t>Mathew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40,35</a:t>
                      </a:r>
                      <a:r>
                        <a:rPr lang="en-US" sz="1600" dirty="0" smtClean="0"/>
                        <a:t>,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Denominación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4905588"/>
                  </a:ext>
                </a:extLst>
              </a:tr>
              <a:tr h="933505">
                <a:tc v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/>
                        <a:t>Devanandham</a:t>
                      </a:r>
                      <a:r>
                        <a:rPr lang="en-US" sz="1600" dirty="0"/>
                        <a:t>, Shyamala, </a:t>
                      </a:r>
                      <a:r>
                        <a:rPr lang="en-US" sz="1600" dirty="0" smtClean="0"/>
                        <a:t>Gayathri</a:t>
                      </a:r>
                      <a:r>
                        <a:rPr lang="en-US" sz="1600" dirty="0"/>
                        <a:t>, Deepan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58,55</a:t>
                      </a:r>
                      <a:r>
                        <a:rPr lang="en-US" sz="1600" dirty="0" smtClean="0"/>
                        <a:t>,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27,22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/>
                        <a:t>H</a:t>
                      </a:r>
                      <a:r>
                        <a:rPr lang="en-US" sz="1600" dirty="0" err="1" smtClean="0"/>
                        <a:t>induismo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7728734"/>
                  </a:ext>
                </a:extLst>
              </a:tr>
              <a:tr h="400073">
                <a:tc rowSpan="2"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Dom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Arun, </a:t>
                      </a:r>
                      <a:r>
                        <a:rPr lang="en-US" sz="1600" dirty="0" err="1"/>
                        <a:t>Priya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Amsa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30,28</a:t>
                      </a:r>
                      <a:r>
                        <a:rPr lang="en-US" sz="1600" dirty="0" smtClean="0"/>
                        <a:t>,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 smtClean="0"/>
                        <a:t>Hinduismo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8020902"/>
                  </a:ext>
                </a:extLst>
              </a:tr>
              <a:tr h="800147">
                <a:tc v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Sathya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32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Denominación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6047271"/>
                  </a:ext>
                </a:extLst>
              </a:tr>
            </a:tbl>
          </a:graphicData>
        </a:graphic>
      </p:graphicFrame>
      <p:pic>
        <p:nvPicPr>
          <p:cNvPr id="9" name="Google Shape;69;p15">
            <a:extLst>
              <a:ext uri="{FF2B5EF4-FFF2-40B4-BE49-F238E27FC236}">
                <a16:creationId xmlns="" xmlns:a16="http://schemas.microsoft.com/office/drawing/2014/main" id="{A27D6FC5-7E16-C643-16AC-D8E00845BEC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829" y="0"/>
            <a:ext cx="3034171" cy="338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6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>
            <a:extLst>
              <a:ext uri="{FF2B5EF4-FFF2-40B4-BE49-F238E27FC236}">
                <a16:creationId xmlns="" xmlns:a16="http://schemas.microsoft.com/office/drawing/2014/main" id="{4F902BE4-8D18-ECF1-86EB-B9F62110C5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871841"/>
              </p:ext>
            </p:extLst>
          </p:nvPr>
        </p:nvGraphicFramePr>
        <p:xfrm>
          <a:off x="85585" y="111817"/>
          <a:ext cx="897283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416">
                  <a:extLst>
                    <a:ext uri="{9D8B030D-6E8A-4147-A177-3AD203B41FA5}">
                      <a16:colId xmlns="" xmlns:a16="http://schemas.microsoft.com/office/drawing/2014/main" val="1655651580"/>
                    </a:ext>
                  </a:extLst>
                </a:gridCol>
                <a:gridCol w="4486416">
                  <a:extLst>
                    <a:ext uri="{9D8B030D-6E8A-4147-A177-3AD203B41FA5}">
                      <a16:colId xmlns="" xmlns:a16="http://schemas.microsoft.com/office/drawing/2014/main" val="2838602970"/>
                    </a:ext>
                  </a:extLst>
                </a:gridCol>
              </a:tblGrid>
              <a:tr h="242807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Otras actividades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12262409"/>
                  </a:ext>
                </a:extLst>
              </a:tr>
              <a:tr h="217388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/>
                        <a:t>Estudio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bíblico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los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miércoles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por la </a:t>
                      </a:r>
                      <a:r>
                        <a:rPr lang="en-US" sz="2400" dirty="0" err="1" smtClean="0"/>
                        <a:t>tarde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4</a:t>
                      </a:r>
                      <a:r>
                        <a:rPr lang="en-US" sz="2400" baseline="30000" dirty="0" smtClean="0"/>
                        <a:t>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</a:t>
                      </a:r>
                      <a:r>
                        <a:rPr lang="en-US" sz="2400" dirty="0" err="1" smtClean="0"/>
                        <a:t>om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después del culto: estudio/consejería para jóvenes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7753124"/>
                  </a:ext>
                </a:extLst>
              </a:tr>
              <a:tr h="242807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Viernes, domingo: estudio en las casas de </a:t>
                      </a:r>
                      <a:r>
                        <a:rPr lang="en-US" sz="2400" dirty="0" err="1"/>
                        <a:t>los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 smtClean="0"/>
                        <a:t>miembros</a:t>
                      </a:r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/>
                        <a:t>Guiar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entrenar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hombres para predicar y enseñar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9466188"/>
                  </a:ext>
                </a:extLst>
              </a:tr>
              <a:tr h="286294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2</a:t>
                      </a:r>
                      <a:r>
                        <a:rPr lang="en-US" sz="2400" baseline="30000" dirty="0" smtClean="0"/>
                        <a:t>do </a:t>
                      </a:r>
                      <a:r>
                        <a:rPr lang="en-US" sz="2400" baseline="0" dirty="0" err="1" smtClean="0"/>
                        <a:t>d</a:t>
                      </a:r>
                      <a:r>
                        <a:rPr lang="en-US" sz="2400" dirty="0" err="1" smtClean="0"/>
                        <a:t>omingo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después del culto: estudio para mujeres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Jueves: Grabación de YouTube (Canal: “</a:t>
                      </a:r>
                      <a:r>
                        <a:rPr lang="en-US" sz="2400" dirty="0" err="1"/>
                        <a:t>Biblia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 smtClean="0"/>
                        <a:t>simplificada</a:t>
                      </a:r>
                      <a:r>
                        <a:rPr lang="en-US" sz="2400" dirty="0"/>
                        <a:t>”)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9175217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3</a:t>
                      </a:r>
                      <a:r>
                        <a:rPr lang="en-US" sz="2400" baseline="30000" dirty="0" smtClean="0"/>
                        <a:t>er </a:t>
                      </a:r>
                      <a:r>
                        <a:rPr lang="en-US" sz="2400" baseline="0" dirty="0" err="1" smtClean="0"/>
                        <a:t>do</a:t>
                      </a:r>
                      <a:r>
                        <a:rPr lang="en-US" sz="2400" dirty="0" err="1" smtClean="0"/>
                        <a:t>mingo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después del culto: estudio para hombres/clase de ancianos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Consejería para </a:t>
                      </a:r>
                      <a:r>
                        <a:rPr lang="en-US" sz="2400" dirty="0" err="1" smtClean="0"/>
                        <a:t>problemas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/>
                        <a:t>f</a:t>
                      </a:r>
                      <a:r>
                        <a:rPr lang="en-US" sz="2400" dirty="0" err="1" smtClean="0"/>
                        <a:t>amiliares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 smtClean="0"/>
                        <a:t>conductas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/>
                        <a:t>a</a:t>
                      </a:r>
                      <a:r>
                        <a:rPr lang="en-US" sz="2400" dirty="0" err="1" smtClean="0"/>
                        <a:t>dictivas</a:t>
                      </a:r>
                      <a:r>
                        <a:rPr lang="en-US" sz="2400" dirty="0"/>
                        <a:t>, etc.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03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0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956C6A2-8394-54FD-1306-5F04CB2B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¿Qué es un “cristiano”?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42E2BD6-4856-47EE-F54E-2F43F2947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s-ES" dirty="0"/>
              <a:t>Bernabé salió rumbo a Tarso para buscar a Saulo; </a:t>
            </a:r>
            <a:r>
              <a:rPr lang="es-ES" dirty="0" smtClean="0"/>
              <a:t>y </a:t>
            </a:r>
            <a:r>
              <a:rPr lang="es-ES" dirty="0"/>
              <a:t>cuando lo encontró, lo trajo a Antioquía. Y se reunieron con la iglesia por todo un año, y enseñaban a las multitudes; y a los discípulos se les llamó cristianos por primera vez en </a:t>
            </a:r>
            <a:r>
              <a:rPr lang="es-ES" dirty="0" smtClean="0"/>
              <a:t>Antioquía</a:t>
            </a:r>
            <a:r>
              <a:rPr lang="en-US" dirty="0" smtClean="0"/>
              <a:t>”.</a:t>
            </a:r>
            <a:endParaRPr lang="en-US" dirty="0"/>
          </a:p>
          <a:p>
            <a:pPr algn="l" rtl="0"/>
            <a:r>
              <a:rPr lang="en-US" dirty="0"/>
              <a:t>(</a:t>
            </a:r>
            <a:r>
              <a:rPr lang="en-US" dirty="0" err="1"/>
              <a:t>Hechos</a:t>
            </a:r>
            <a:r>
              <a:rPr lang="en-US" dirty="0"/>
              <a:t> </a:t>
            </a:r>
            <a:r>
              <a:rPr lang="en-US" dirty="0" smtClean="0"/>
              <a:t>11:25-26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0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83C279A-0D56-E658-90F5-BBAD9CF6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74381"/>
            <a:ext cx="7620000" cy="1104636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¿Qué es un cristiano?</a:t>
            </a:r>
            <a:br>
              <a:rPr lang="en-US" dirty="0"/>
            </a:br>
            <a:r>
              <a:rPr lang="en-US" sz="2200" dirty="0"/>
              <a:t>Definiendo un “discípulo”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52E880C-E34A-6E5C-D4A5-DF2F42C4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174" y="1179017"/>
            <a:ext cx="8247826" cy="41064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ustedes permanecen en Mi palabra, verdaderamente son Mis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discípulos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  <a:r>
              <a:rPr lang="en-US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8:31)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esto es glorificado Mi Padre, en que den mucho fruto, y así prueben que son Mis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discípulos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15:8)</a:t>
            </a:r>
            <a:endParaRPr 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esto conocerán todos que son Mis </a:t>
            </a:r>
            <a:r>
              <a:rPr lang="es-ES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discípulos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 se tienen amor los unos a los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13:35)</a:t>
            </a:r>
            <a:endParaRPr 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alguien viene a Mí, y no aborrece a su padre y madre, a su mujer e hijos, a sus hermanos y hermanas, y aun hasta su propia vida, no puede ser Mi </a:t>
            </a:r>
            <a:r>
              <a:rPr lang="es-ES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discípulo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no carga su cruz y me sigue, no puede ser Mi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discípulo.</a:t>
            </a:r>
            <a:r>
              <a:rPr lang="es-E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pues, cualquiera de ustedes que no renuncie a todas sus posesiones, no puede ser Mi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discípulo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  <a:r>
              <a:rPr lang="en-US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Lucas 14:26-27,33)</a:t>
            </a:r>
            <a:endParaRPr 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Vayan, pues, y hagan </a:t>
            </a:r>
            <a:r>
              <a:rPr lang="es-ES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discípulos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todas las naciones, bautizándolos en el nombre del Padre y del Hijo y del Espíritu Santo, 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enseñándoles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guardar todo lo que les he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mandado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</a:t>
            </a:r>
            <a:r>
              <a:rPr lang="en-US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28:19-20a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956C6A2-8394-54FD-1306-5F04CB2B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424782"/>
            <a:ext cx="7952554" cy="2399771"/>
          </a:xfrm>
        </p:spPr>
        <p:txBody>
          <a:bodyPr/>
          <a:lstStyle/>
          <a:p>
            <a:pPr algn="l" rtl="0"/>
            <a:r>
              <a:rPr lang="en-US" dirty="0" err="1" smtClean="0"/>
              <a:t>Corramos</a:t>
            </a:r>
            <a:r>
              <a:rPr lang="en-US" dirty="0" smtClean="0"/>
              <a:t> </a:t>
            </a:r>
            <a:r>
              <a:rPr lang="en-US" dirty="0"/>
              <a:t>la carrera con </a:t>
            </a:r>
            <a:r>
              <a:rPr lang="en-US" dirty="0" err="1" smtClean="0"/>
              <a:t>paciencia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42E2BD6-4856-47EE-F54E-2F43F294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952554" cy="1250156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s-ES" dirty="0"/>
              <a:t>Por tanto, puesto que tenemos en derredor nuestro tan gran nube de testigos, despojémonos también de todo peso y del pecado que tan fácilmente nos envuelve, y corramos con paciencia la carrera que tenemos por delante</a:t>
            </a:r>
            <a:r>
              <a:rPr lang="en-US" dirty="0" smtClean="0"/>
              <a:t>”.</a:t>
            </a:r>
            <a:endParaRPr lang="en-US" dirty="0"/>
          </a:p>
          <a:p>
            <a:pPr algn="l" rtl="0"/>
            <a:r>
              <a:rPr lang="en-US" dirty="0"/>
              <a:t>(Hebreos 12:1)</a:t>
            </a:r>
          </a:p>
        </p:txBody>
      </p:sp>
    </p:spTree>
    <p:extLst>
      <p:ext uri="{BB962C8B-B14F-4D97-AF65-F5344CB8AC3E}">
        <p14:creationId xmlns:p14="http://schemas.microsoft.com/office/powerpoint/2010/main" val="27222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="" xmlns:a16="http://schemas.microsoft.com/office/drawing/2014/main" id="{74B0B678-CD10-4371-96E5-2706F4579F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5714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="" xmlns:a16="http://schemas.microsoft.com/office/drawing/2014/main" id="{A9270323-9616-4384-857D-E86B78272E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5400000">
            <a:off x="-1999494" y="2243787"/>
            <a:ext cx="4883364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36" name="Rectangle 1035">
              <a:extLst>
                <a:ext uri="{FF2B5EF4-FFF2-40B4-BE49-F238E27FC236}">
                  <a16:creationId xmlns="" xmlns:a16="http://schemas.microsoft.com/office/drawing/2014/main" id="{8A3838D5-9565-4601-BAC3-D1B5BDB803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="" xmlns:a16="http://schemas.microsoft.com/office/drawing/2014/main" id="{3349A4B8-3246-4579-922E-FE1155C7F0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sp>
        <p:nvSpPr>
          <p:cNvPr id="1039" name="Rectangle 1038">
            <a:extLst>
              <a:ext uri="{FF2B5EF4-FFF2-40B4-BE49-F238E27FC236}">
                <a16:creationId xmlns="" xmlns:a16="http://schemas.microsoft.com/office/drawing/2014/main" id="{CBC4F608-B4B8-48C3-9572-C0F061B1C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4646" y="431580"/>
            <a:ext cx="8333796" cy="48816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783C279A-0D56-E658-90F5-BBAD9CF6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606" y="706522"/>
            <a:ext cx="4056610" cy="974654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Corramos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con paciencia la carrera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Amazon.com: Sunset Graphics &amp; Decals 26.2 Decal Vinyl Car Sticker Marathon  Mens Womens Jogging Running Run | Cars Trucks Vans Walls Laptop | White |  5.5 x 3.5 inches | SGD000032A : Automotive">
            <a:extLst>
              <a:ext uri="{FF2B5EF4-FFF2-40B4-BE49-F238E27FC236}">
                <a16:creationId xmlns="" xmlns:a16="http://schemas.microsoft.com/office/drawing/2014/main" id="{E2636CEA-D3E8-1477-4E5D-BE1C130C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231" y="635810"/>
            <a:ext cx="2150978" cy="21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="" xmlns:a16="http://schemas.microsoft.com/office/drawing/2014/main" id="{1382A32C-5B0C-4B1C-A074-76C6DBCC9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467998" y="1823790"/>
            <a:ext cx="3780769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1026" name="Picture 2" descr="0.0 I DON'T RUN Marathon Decal Free Shipping - Etsy">
            <a:extLst>
              <a:ext uri="{FF2B5EF4-FFF2-40B4-BE49-F238E27FC236}">
                <a16:creationId xmlns="" xmlns:a16="http://schemas.microsoft.com/office/drawing/2014/main" id="{0F58D76A-CC4A-13D4-6BBC-CC37A03D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691" y="3133524"/>
            <a:ext cx="2160518" cy="16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52E880C-E34A-6E5C-D4A5-DF2F42C4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606" y="1983658"/>
            <a:ext cx="4056610" cy="3027078"/>
          </a:xfrm>
        </p:spPr>
        <p:txBody>
          <a:bodyPr anchor="ctr">
            <a:normAutofit fontScale="92500" lnSpcReduction="10000"/>
          </a:bodyPr>
          <a:lstStyle/>
          <a:p>
            <a:pPr algn="l" rt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 Timoteo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2:5,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que compite como atleta, no gana el premio si no compite de acuerdo con las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reglas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4:7,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He peleado la buena batalla, he terminado la carrera, he guardado la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 Corintios 9:24: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saben que los que corren en el estadio, todos en verdad corren, pero solo uno obtiene el premio? Corran de tal modo que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Hebreos 12:1,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“…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corramos con paciencia la carrera que tenemos por delante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407" y="4096401"/>
            <a:ext cx="21130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YO NO CORRO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19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1108</TotalTime>
  <Words>621</Words>
  <Application>Microsoft Office PowerPoint</Application>
  <PresentationFormat>On-screen Show (16:10)</PresentationFormat>
  <Paragraphs>87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Simple Dark</vt:lpstr>
      <vt:lpstr>Báskaran, los cristianos  y nuestra carrera</vt:lpstr>
      <vt:lpstr>Báskaran</vt:lpstr>
      <vt:lpstr>Biografía y obra de Báskaran en Chennai</vt:lpstr>
      <vt:lpstr>PowerPoint Presentation</vt:lpstr>
      <vt:lpstr>PowerPoint Presentation</vt:lpstr>
      <vt:lpstr>¿Qué es un “cristiano”?</vt:lpstr>
      <vt:lpstr>¿Qué es un cristiano? Definiendo un “discípulo”</vt:lpstr>
      <vt:lpstr>Corramos la carrera con paciencia</vt:lpstr>
      <vt:lpstr>“Corramos con paciencia la carrera"</vt:lpstr>
      <vt:lpstr>PowerPoint Presentation</vt:lpstr>
      <vt:lpstr>“Por tanto, fortalezcan las manos débiles y las rodillas que flaquean, y hagan sendas derechas para sus pies, para que la pierna coja no se descoyunte, sino que se sane”.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Esther Eubanks</cp:lastModifiedBy>
  <cp:revision>32</cp:revision>
  <dcterms:created xsi:type="dcterms:W3CDTF">2023-08-15T17:16:44Z</dcterms:created>
  <dcterms:modified xsi:type="dcterms:W3CDTF">2023-10-22T21:00:13Z</dcterms:modified>
</cp:coreProperties>
</file>