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3" r:id="rId2"/>
    <p:sldId id="379" r:id="rId3"/>
    <p:sldId id="378" r:id="rId4"/>
    <p:sldId id="382" r:id="rId5"/>
    <p:sldId id="380" r:id="rId6"/>
    <p:sldId id="381" r:id="rId7"/>
    <p:sldId id="384" r:id="rId8"/>
    <p:sldId id="395" r:id="rId9"/>
    <p:sldId id="385" r:id="rId10"/>
    <p:sldId id="386" r:id="rId11"/>
    <p:sldId id="387" r:id="rId12"/>
    <p:sldId id="388" r:id="rId13"/>
    <p:sldId id="389" r:id="rId14"/>
    <p:sldId id="391" r:id="rId15"/>
    <p:sldId id="392" r:id="rId16"/>
    <p:sldId id="394" r:id="rId17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1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FFFF"/>
    <a:srgbClr val="00FF00"/>
    <a:srgbClr val="0000FF"/>
    <a:srgbClr val="FF0000"/>
    <a:srgbClr val="C0C0C0"/>
    <a:srgbClr val="CC990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498" autoAdjust="0"/>
  </p:normalViewPr>
  <p:slideViewPr>
    <p:cSldViewPr>
      <p:cViewPr varScale="1">
        <p:scale>
          <a:sx n="50" d="100"/>
          <a:sy n="50" d="100"/>
        </p:scale>
        <p:origin x="32" y="624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1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723900"/>
            <a:ext cx="5775325" cy="3609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endParaRPr lang="en-US" sz="10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1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4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1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5E8BB770-531F-49C4-83F7-842E0B8C6786}" type="slidenum">
              <a:rPr lang="en-US" smtClean="0"/>
              <a:pPr algn="l" rtl="0"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2743200" y="2552253"/>
            <a:ext cx="6705600" cy="3124647"/>
          </a:xfrm>
          <a:custGeom>
            <a:avLst/>
            <a:gdLst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513119 w 7513119"/>
              <a:gd name="connsiteY23" fmla="*/ 2662556 h 2924926"/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129398 w 7513119"/>
              <a:gd name="connsiteY23" fmla="*/ 2768692 h 2924926"/>
              <a:gd name="connsiteX24" fmla="*/ 7513119 w 7513119"/>
              <a:gd name="connsiteY24" fmla="*/ 2662556 h 2924926"/>
              <a:gd name="connsiteX0" fmla="*/ 7472298 w 7692733"/>
              <a:gd name="connsiteY0" fmla="*/ 139792 h 2924926"/>
              <a:gd name="connsiteX1" fmla="*/ 7121233 w 7692733"/>
              <a:gd name="connsiteY1" fmla="*/ 17328 h 2924926"/>
              <a:gd name="connsiteX2" fmla="*/ 4933205 w 7692733"/>
              <a:gd name="connsiteY2" fmla="*/ 474528 h 2924926"/>
              <a:gd name="connsiteX3" fmla="*/ 3790205 w 7692733"/>
              <a:gd name="connsiteY3" fmla="*/ 286749 h 2924926"/>
              <a:gd name="connsiteX4" fmla="*/ 2704355 w 7692733"/>
              <a:gd name="connsiteY4" fmla="*/ 458199 h 2924926"/>
              <a:gd name="connsiteX5" fmla="*/ 1765462 w 7692733"/>
              <a:gd name="connsiteY5" fmla="*/ 294914 h 2924926"/>
              <a:gd name="connsiteX6" fmla="*/ 875555 w 7692733"/>
              <a:gd name="connsiteY6" fmla="*/ 433706 h 2924926"/>
              <a:gd name="connsiteX7" fmla="*/ 336712 w 7692733"/>
              <a:gd name="connsiteY7" fmla="*/ 286749 h 2924926"/>
              <a:gd name="connsiteX8" fmla="*/ 148933 w 7692733"/>
              <a:gd name="connsiteY8" fmla="*/ 401049 h 2924926"/>
              <a:gd name="connsiteX9" fmla="*/ 312219 w 7692733"/>
              <a:gd name="connsiteY9" fmla="*/ 752114 h 2924926"/>
              <a:gd name="connsiteX10" fmla="*/ 75455 w 7692733"/>
              <a:gd name="connsiteY10" fmla="*/ 964385 h 2924926"/>
              <a:gd name="connsiteX11" fmla="*/ 279562 w 7692733"/>
              <a:gd name="connsiteY11" fmla="*/ 1225642 h 2924926"/>
              <a:gd name="connsiteX12" fmla="*/ 67290 w 7692733"/>
              <a:gd name="connsiteY12" fmla="*/ 1446078 h 2924926"/>
              <a:gd name="connsiteX13" fmla="*/ 312219 w 7692733"/>
              <a:gd name="connsiteY13" fmla="*/ 1699171 h 2924926"/>
              <a:gd name="connsiteX14" fmla="*/ 26469 w 7692733"/>
              <a:gd name="connsiteY14" fmla="*/ 1984921 h 2924926"/>
              <a:gd name="connsiteX15" fmla="*/ 181590 w 7692733"/>
              <a:gd name="connsiteY15" fmla="*/ 2352314 h 2924926"/>
              <a:gd name="connsiteX16" fmla="*/ 1976 w 7692733"/>
              <a:gd name="connsiteY16" fmla="*/ 2597242 h 2924926"/>
              <a:gd name="connsiteX17" fmla="*/ 165262 w 7692733"/>
              <a:gd name="connsiteY17" fmla="*/ 2809514 h 2924926"/>
              <a:gd name="connsiteX18" fmla="*/ 1120483 w 7692733"/>
              <a:gd name="connsiteY18" fmla="*/ 2858499 h 2924926"/>
              <a:gd name="connsiteX19" fmla="*/ 2075705 w 7692733"/>
              <a:gd name="connsiteY19" fmla="*/ 2760528 h 2924926"/>
              <a:gd name="connsiteX20" fmla="*/ 3504455 w 7692733"/>
              <a:gd name="connsiteY20" fmla="*/ 2923814 h 2924926"/>
              <a:gd name="connsiteX21" fmla="*/ 5104655 w 7692733"/>
              <a:gd name="connsiteY21" fmla="*/ 2662556 h 2924926"/>
              <a:gd name="connsiteX22" fmla="*/ 6296640 w 7692733"/>
              <a:gd name="connsiteY22" fmla="*/ 2891156 h 2924926"/>
              <a:gd name="connsiteX23" fmla="*/ 7129398 w 7692733"/>
              <a:gd name="connsiteY23" fmla="*/ 2768692 h 2924926"/>
              <a:gd name="connsiteX24" fmla="*/ 7692733 w 7692733"/>
              <a:gd name="connsiteY24" fmla="*/ 2597242 h 2924926"/>
              <a:gd name="connsiteX0" fmla="*/ 7472298 w 7732190"/>
              <a:gd name="connsiteY0" fmla="*/ 139792 h 2924926"/>
              <a:gd name="connsiteX1" fmla="*/ 7121233 w 7732190"/>
              <a:gd name="connsiteY1" fmla="*/ 17328 h 2924926"/>
              <a:gd name="connsiteX2" fmla="*/ 4933205 w 7732190"/>
              <a:gd name="connsiteY2" fmla="*/ 474528 h 2924926"/>
              <a:gd name="connsiteX3" fmla="*/ 3790205 w 7732190"/>
              <a:gd name="connsiteY3" fmla="*/ 286749 h 2924926"/>
              <a:gd name="connsiteX4" fmla="*/ 2704355 w 7732190"/>
              <a:gd name="connsiteY4" fmla="*/ 458199 h 2924926"/>
              <a:gd name="connsiteX5" fmla="*/ 1765462 w 7732190"/>
              <a:gd name="connsiteY5" fmla="*/ 294914 h 2924926"/>
              <a:gd name="connsiteX6" fmla="*/ 875555 w 7732190"/>
              <a:gd name="connsiteY6" fmla="*/ 433706 h 2924926"/>
              <a:gd name="connsiteX7" fmla="*/ 336712 w 7732190"/>
              <a:gd name="connsiteY7" fmla="*/ 286749 h 2924926"/>
              <a:gd name="connsiteX8" fmla="*/ 148933 w 7732190"/>
              <a:gd name="connsiteY8" fmla="*/ 401049 h 2924926"/>
              <a:gd name="connsiteX9" fmla="*/ 312219 w 7732190"/>
              <a:gd name="connsiteY9" fmla="*/ 752114 h 2924926"/>
              <a:gd name="connsiteX10" fmla="*/ 75455 w 7732190"/>
              <a:gd name="connsiteY10" fmla="*/ 964385 h 2924926"/>
              <a:gd name="connsiteX11" fmla="*/ 279562 w 7732190"/>
              <a:gd name="connsiteY11" fmla="*/ 1225642 h 2924926"/>
              <a:gd name="connsiteX12" fmla="*/ 67290 w 7732190"/>
              <a:gd name="connsiteY12" fmla="*/ 1446078 h 2924926"/>
              <a:gd name="connsiteX13" fmla="*/ 312219 w 7732190"/>
              <a:gd name="connsiteY13" fmla="*/ 1699171 h 2924926"/>
              <a:gd name="connsiteX14" fmla="*/ 26469 w 7732190"/>
              <a:gd name="connsiteY14" fmla="*/ 1984921 h 2924926"/>
              <a:gd name="connsiteX15" fmla="*/ 181590 w 7732190"/>
              <a:gd name="connsiteY15" fmla="*/ 2352314 h 2924926"/>
              <a:gd name="connsiteX16" fmla="*/ 1976 w 7732190"/>
              <a:gd name="connsiteY16" fmla="*/ 2597242 h 2924926"/>
              <a:gd name="connsiteX17" fmla="*/ 165262 w 7732190"/>
              <a:gd name="connsiteY17" fmla="*/ 2809514 h 2924926"/>
              <a:gd name="connsiteX18" fmla="*/ 1120483 w 7732190"/>
              <a:gd name="connsiteY18" fmla="*/ 2858499 h 2924926"/>
              <a:gd name="connsiteX19" fmla="*/ 2075705 w 7732190"/>
              <a:gd name="connsiteY19" fmla="*/ 2760528 h 2924926"/>
              <a:gd name="connsiteX20" fmla="*/ 3504455 w 7732190"/>
              <a:gd name="connsiteY20" fmla="*/ 2923814 h 2924926"/>
              <a:gd name="connsiteX21" fmla="*/ 5104655 w 7732190"/>
              <a:gd name="connsiteY21" fmla="*/ 2662556 h 2924926"/>
              <a:gd name="connsiteX22" fmla="*/ 6296640 w 7732190"/>
              <a:gd name="connsiteY22" fmla="*/ 2891156 h 2924926"/>
              <a:gd name="connsiteX23" fmla="*/ 7129398 w 7732190"/>
              <a:gd name="connsiteY23" fmla="*/ 2768692 h 2924926"/>
              <a:gd name="connsiteX24" fmla="*/ 7692733 w 7732190"/>
              <a:gd name="connsiteY24" fmla="*/ 2597242 h 2924926"/>
              <a:gd name="connsiteX25" fmla="*/ 7684569 w 7732190"/>
              <a:gd name="connsiteY25" fmla="*/ 2589078 h 2924926"/>
              <a:gd name="connsiteX0" fmla="*/ 7472298 w 7710297"/>
              <a:gd name="connsiteY0" fmla="*/ 139792 h 2924926"/>
              <a:gd name="connsiteX1" fmla="*/ 7121233 w 7710297"/>
              <a:gd name="connsiteY1" fmla="*/ 17328 h 2924926"/>
              <a:gd name="connsiteX2" fmla="*/ 4933205 w 7710297"/>
              <a:gd name="connsiteY2" fmla="*/ 474528 h 2924926"/>
              <a:gd name="connsiteX3" fmla="*/ 3790205 w 7710297"/>
              <a:gd name="connsiteY3" fmla="*/ 286749 h 2924926"/>
              <a:gd name="connsiteX4" fmla="*/ 2704355 w 7710297"/>
              <a:gd name="connsiteY4" fmla="*/ 458199 h 2924926"/>
              <a:gd name="connsiteX5" fmla="*/ 1765462 w 7710297"/>
              <a:gd name="connsiteY5" fmla="*/ 294914 h 2924926"/>
              <a:gd name="connsiteX6" fmla="*/ 875555 w 7710297"/>
              <a:gd name="connsiteY6" fmla="*/ 433706 h 2924926"/>
              <a:gd name="connsiteX7" fmla="*/ 336712 w 7710297"/>
              <a:gd name="connsiteY7" fmla="*/ 286749 h 2924926"/>
              <a:gd name="connsiteX8" fmla="*/ 148933 w 7710297"/>
              <a:gd name="connsiteY8" fmla="*/ 401049 h 2924926"/>
              <a:gd name="connsiteX9" fmla="*/ 312219 w 7710297"/>
              <a:gd name="connsiteY9" fmla="*/ 752114 h 2924926"/>
              <a:gd name="connsiteX10" fmla="*/ 75455 w 7710297"/>
              <a:gd name="connsiteY10" fmla="*/ 964385 h 2924926"/>
              <a:gd name="connsiteX11" fmla="*/ 279562 w 7710297"/>
              <a:gd name="connsiteY11" fmla="*/ 1225642 h 2924926"/>
              <a:gd name="connsiteX12" fmla="*/ 67290 w 7710297"/>
              <a:gd name="connsiteY12" fmla="*/ 1446078 h 2924926"/>
              <a:gd name="connsiteX13" fmla="*/ 312219 w 7710297"/>
              <a:gd name="connsiteY13" fmla="*/ 1699171 h 2924926"/>
              <a:gd name="connsiteX14" fmla="*/ 26469 w 7710297"/>
              <a:gd name="connsiteY14" fmla="*/ 1984921 h 2924926"/>
              <a:gd name="connsiteX15" fmla="*/ 181590 w 7710297"/>
              <a:gd name="connsiteY15" fmla="*/ 2352314 h 2924926"/>
              <a:gd name="connsiteX16" fmla="*/ 1976 w 7710297"/>
              <a:gd name="connsiteY16" fmla="*/ 2597242 h 2924926"/>
              <a:gd name="connsiteX17" fmla="*/ 165262 w 7710297"/>
              <a:gd name="connsiteY17" fmla="*/ 2809514 h 2924926"/>
              <a:gd name="connsiteX18" fmla="*/ 1120483 w 7710297"/>
              <a:gd name="connsiteY18" fmla="*/ 2858499 h 2924926"/>
              <a:gd name="connsiteX19" fmla="*/ 2075705 w 7710297"/>
              <a:gd name="connsiteY19" fmla="*/ 2760528 h 2924926"/>
              <a:gd name="connsiteX20" fmla="*/ 3504455 w 7710297"/>
              <a:gd name="connsiteY20" fmla="*/ 2923814 h 2924926"/>
              <a:gd name="connsiteX21" fmla="*/ 5104655 w 7710297"/>
              <a:gd name="connsiteY21" fmla="*/ 2662556 h 2924926"/>
              <a:gd name="connsiteX22" fmla="*/ 6296640 w 7710297"/>
              <a:gd name="connsiteY22" fmla="*/ 2891156 h 2924926"/>
              <a:gd name="connsiteX23" fmla="*/ 7129398 w 7710297"/>
              <a:gd name="connsiteY23" fmla="*/ 2768692 h 2924926"/>
              <a:gd name="connsiteX24" fmla="*/ 7692733 w 7710297"/>
              <a:gd name="connsiteY24" fmla="*/ 2597242 h 2924926"/>
              <a:gd name="connsiteX25" fmla="*/ 7480462 w 7710297"/>
              <a:gd name="connsiteY25" fmla="*/ 139792 h 2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0297" h="2924926">
                <a:moveTo>
                  <a:pt x="7472298" y="139792"/>
                </a:moveTo>
                <a:cubicBezTo>
                  <a:pt x="7508356" y="50665"/>
                  <a:pt x="7544415" y="-38461"/>
                  <a:pt x="7121233" y="17328"/>
                </a:cubicBezTo>
                <a:cubicBezTo>
                  <a:pt x="6698051" y="73117"/>
                  <a:pt x="5488376" y="429625"/>
                  <a:pt x="4933205" y="474528"/>
                </a:cubicBezTo>
                <a:cubicBezTo>
                  <a:pt x="4378034" y="519431"/>
                  <a:pt x="4161680" y="289471"/>
                  <a:pt x="3790205" y="286749"/>
                </a:cubicBezTo>
                <a:cubicBezTo>
                  <a:pt x="3418730" y="284027"/>
                  <a:pt x="3041812" y="456838"/>
                  <a:pt x="2704355" y="458199"/>
                </a:cubicBezTo>
                <a:cubicBezTo>
                  <a:pt x="2366898" y="459560"/>
                  <a:pt x="2070262" y="298996"/>
                  <a:pt x="1765462" y="294914"/>
                </a:cubicBezTo>
                <a:cubicBezTo>
                  <a:pt x="1460662" y="290832"/>
                  <a:pt x="1113680" y="435067"/>
                  <a:pt x="875555" y="433706"/>
                </a:cubicBezTo>
                <a:cubicBezTo>
                  <a:pt x="637430" y="432345"/>
                  <a:pt x="457816" y="292192"/>
                  <a:pt x="336712" y="286749"/>
                </a:cubicBezTo>
                <a:cubicBezTo>
                  <a:pt x="215608" y="281306"/>
                  <a:pt x="153015" y="323488"/>
                  <a:pt x="148933" y="401049"/>
                </a:cubicBezTo>
                <a:cubicBezTo>
                  <a:pt x="144851" y="478610"/>
                  <a:pt x="324465" y="658225"/>
                  <a:pt x="312219" y="752114"/>
                </a:cubicBezTo>
                <a:cubicBezTo>
                  <a:pt x="299973" y="846003"/>
                  <a:pt x="80898" y="885464"/>
                  <a:pt x="75455" y="964385"/>
                </a:cubicBezTo>
                <a:cubicBezTo>
                  <a:pt x="70012" y="1043306"/>
                  <a:pt x="280923" y="1145360"/>
                  <a:pt x="279562" y="1225642"/>
                </a:cubicBezTo>
                <a:cubicBezTo>
                  <a:pt x="278201" y="1305924"/>
                  <a:pt x="61847" y="1367157"/>
                  <a:pt x="67290" y="1446078"/>
                </a:cubicBezTo>
                <a:cubicBezTo>
                  <a:pt x="72733" y="1524999"/>
                  <a:pt x="319023" y="1609364"/>
                  <a:pt x="312219" y="1699171"/>
                </a:cubicBezTo>
                <a:cubicBezTo>
                  <a:pt x="305415" y="1788978"/>
                  <a:pt x="48240" y="1876064"/>
                  <a:pt x="26469" y="1984921"/>
                </a:cubicBezTo>
                <a:cubicBezTo>
                  <a:pt x="4698" y="2093778"/>
                  <a:pt x="185672" y="2250261"/>
                  <a:pt x="181590" y="2352314"/>
                </a:cubicBezTo>
                <a:cubicBezTo>
                  <a:pt x="177508" y="2454367"/>
                  <a:pt x="4697" y="2521042"/>
                  <a:pt x="1976" y="2597242"/>
                </a:cubicBezTo>
                <a:cubicBezTo>
                  <a:pt x="-745" y="2673442"/>
                  <a:pt x="-21156" y="2765971"/>
                  <a:pt x="165262" y="2809514"/>
                </a:cubicBezTo>
                <a:cubicBezTo>
                  <a:pt x="351680" y="2853057"/>
                  <a:pt x="802076" y="2866663"/>
                  <a:pt x="1120483" y="2858499"/>
                </a:cubicBezTo>
                <a:cubicBezTo>
                  <a:pt x="1438890" y="2850335"/>
                  <a:pt x="1678376" y="2749642"/>
                  <a:pt x="2075705" y="2760528"/>
                </a:cubicBezTo>
                <a:cubicBezTo>
                  <a:pt x="2473034" y="2771414"/>
                  <a:pt x="2999630" y="2940143"/>
                  <a:pt x="3504455" y="2923814"/>
                </a:cubicBezTo>
                <a:cubicBezTo>
                  <a:pt x="4009280" y="2907485"/>
                  <a:pt x="4639291" y="2667999"/>
                  <a:pt x="5104655" y="2662556"/>
                </a:cubicBezTo>
                <a:cubicBezTo>
                  <a:pt x="5570019" y="2657113"/>
                  <a:pt x="5959183" y="2873467"/>
                  <a:pt x="6296640" y="2891156"/>
                </a:cubicBezTo>
                <a:cubicBezTo>
                  <a:pt x="6634097" y="2908845"/>
                  <a:pt x="6926652" y="2806792"/>
                  <a:pt x="7129398" y="2768692"/>
                </a:cubicBezTo>
                <a:cubicBezTo>
                  <a:pt x="7332144" y="2730592"/>
                  <a:pt x="7628780" y="2614931"/>
                  <a:pt x="7692733" y="2597242"/>
                </a:cubicBezTo>
                <a:cubicBezTo>
                  <a:pt x="7785261" y="2567306"/>
                  <a:pt x="7482163" y="141493"/>
                  <a:pt x="7480462" y="139792"/>
                </a:cubicBezTo>
              </a:path>
            </a:pathLst>
          </a:cu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El razonamiento de los fariseos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596900"/>
            <a:ext cx="8382000" cy="96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dirty="0" smtClean="0"/>
              <a:t>“</a:t>
            </a:r>
            <a:r>
              <a:rPr lang="es-ES" sz="2800" b="0" dirty="0"/>
              <a:t>Nosotros sabemos que Dios habló a Moisés, pero en cuanto a Este, no sabemos de dónde </a:t>
            </a:r>
            <a:r>
              <a:rPr lang="es-ES" sz="2800" b="0" dirty="0" smtClean="0"/>
              <a:t>es</a:t>
            </a:r>
            <a:r>
              <a:rPr lang="en-US" sz="2800" b="0" dirty="0" smtClean="0"/>
              <a:t>”. (</a:t>
            </a:r>
            <a:r>
              <a:rPr lang="en-US" sz="2800" b="0" dirty="0" err="1" smtClean="0"/>
              <a:t>Jn</a:t>
            </a:r>
            <a:r>
              <a:rPr lang="en-US" sz="2800" b="0" dirty="0" smtClean="0"/>
              <a:t> 9:29)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5461000"/>
            <a:ext cx="457200" cy="254000"/>
          </a:xfrm>
        </p:spPr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10</a:t>
            </a:fld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118509" y="3764361"/>
            <a:ext cx="3011831" cy="1426232"/>
            <a:chOff x="113652" y="3710800"/>
            <a:chExt cx="3011831" cy="1426232"/>
          </a:xfrm>
        </p:grpSpPr>
        <p:sp>
          <p:nvSpPr>
            <p:cNvPr id="6" name="TextBox 5"/>
            <p:cNvSpPr txBox="1"/>
            <p:nvPr/>
          </p:nvSpPr>
          <p:spPr>
            <a:xfrm>
              <a:off x="113652" y="4158303"/>
              <a:ext cx="23622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ct val="8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Presuposición: El ciego nació en pecado (34)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387983" y="3710800"/>
              <a:ext cx="737500" cy="718966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983428" y="4301226"/>
            <a:ext cx="264874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 err="1" smtClean="0"/>
              <a:t>Evidencia</a:t>
            </a:r>
            <a:r>
              <a:rPr lang="en-US" dirty="0" smtClean="0"/>
              <a:t>: </a:t>
            </a:r>
            <a:r>
              <a:rPr lang="en-US" dirty="0" err="1" smtClean="0"/>
              <a:t>sanar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ciegos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sobrenatural</a:t>
            </a:r>
            <a:r>
              <a:rPr lang="en-US" dirty="0" smtClean="0"/>
              <a:t> (32</a:t>
            </a:r>
            <a:r>
              <a:rPr lang="en-US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324" y="2014053"/>
            <a:ext cx="333186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Presuposición: [Jesús]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pecador</a:t>
            </a:r>
            <a:r>
              <a:rPr lang="en-US" dirty="0" smtClean="0">
                <a:solidFill>
                  <a:schemeClr val="bg1"/>
                </a:solidFill>
              </a:rPr>
              <a:t>, no de Dios (16)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H="1">
            <a:off x="3207900" y="2503418"/>
            <a:ext cx="326286" cy="430282"/>
          </a:xfrm>
          <a:prstGeom prst="straightConnector1">
            <a:avLst/>
          </a:prstGeom>
          <a:ln w="5715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4711198" y="1752478"/>
            <a:ext cx="3668283" cy="2534772"/>
            <a:chOff x="4711198" y="1752478"/>
            <a:chExt cx="3668283" cy="2534772"/>
          </a:xfrm>
        </p:grpSpPr>
        <p:sp>
          <p:nvSpPr>
            <p:cNvPr id="5" name="TextBox 4"/>
            <p:cNvSpPr txBox="1"/>
            <p:nvPr/>
          </p:nvSpPr>
          <p:spPr>
            <a:xfrm>
              <a:off x="5717581" y="1752478"/>
              <a:ext cx="26619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pPr algn="l" rtl="0"/>
              <a:r>
                <a:rPr lang="en-US" dirty="0"/>
                <a:t>Conclusión: Jesús es un profeta de Dios (17b; 33)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4711198" y="2552253"/>
              <a:ext cx="1018486" cy="643886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5981158" y="2731207"/>
              <a:ext cx="694384" cy="1556043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3534186" y="1706847"/>
            <a:ext cx="3788271" cy="1005784"/>
            <a:chOff x="3534186" y="1706847"/>
            <a:chExt cx="3788271" cy="1005784"/>
          </a:xfrm>
        </p:grpSpPr>
        <p:cxnSp>
          <p:nvCxnSpPr>
            <p:cNvPr id="44" name="Straight Arrow Connector 43"/>
            <p:cNvCxnSpPr>
              <a:stCxn id="19" idx="3"/>
              <a:endCxn id="5" idx="1"/>
            </p:cNvCxnSpPr>
            <p:nvPr/>
          </p:nvCxnSpPr>
          <p:spPr>
            <a:xfrm flipV="1">
              <a:off x="3534186" y="2241843"/>
              <a:ext cx="2183395" cy="2615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6326081" y="1706847"/>
              <a:ext cx="996376" cy="1005784"/>
              <a:chOff x="5029200" y="2903606"/>
              <a:chExt cx="685800" cy="75158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5029200" y="2903606"/>
                <a:ext cx="685800" cy="75158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5029200" y="2954190"/>
                <a:ext cx="685800" cy="675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3" name="Group 102"/>
          <p:cNvGrpSpPr/>
          <p:nvPr/>
        </p:nvGrpSpPr>
        <p:grpSpPr>
          <a:xfrm>
            <a:off x="5981158" y="3497640"/>
            <a:ext cx="3191889" cy="1299834"/>
            <a:chOff x="5981158" y="3497640"/>
            <a:chExt cx="3191889" cy="1299834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5981158" y="3726086"/>
              <a:ext cx="1164394" cy="359219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6304066" y="4301226"/>
              <a:ext cx="867519" cy="49624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157154" y="3497640"/>
              <a:ext cx="2015893" cy="1274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pPr algn="l" rtl="0"/>
              <a:r>
                <a:rPr lang="en-US" dirty="0" smtClean="0"/>
                <a:t>Conclusión: “No sabemos de dónde es”. (29)</a:t>
              </a:r>
              <a:endParaRPr lang="en-US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65603" y="3106576"/>
            <a:ext cx="23622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Presuposición: El ciego era real (13)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296965" y="3183160"/>
            <a:ext cx="3951435" cy="978729"/>
            <a:chOff x="2296965" y="3183160"/>
            <a:chExt cx="3951435" cy="978729"/>
          </a:xfrm>
        </p:grpSpPr>
        <p:sp>
          <p:nvSpPr>
            <p:cNvPr id="16" name="TextBox 15"/>
            <p:cNvSpPr txBox="1"/>
            <p:nvPr/>
          </p:nvSpPr>
          <p:spPr>
            <a:xfrm>
              <a:off x="3124200" y="3183160"/>
              <a:ext cx="31242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pPr algn="l" rtl="0"/>
              <a:r>
                <a:rPr lang="en-US" dirty="0"/>
                <a:t>Evidencia:</a:t>
              </a:r>
              <a:r>
                <a:rPr lang="en-US" dirty="0" smtClean="0"/>
                <a:t>Testimonio de vecinos, ciego y padres (25)</a:t>
              </a:r>
              <a:endParaRPr lang="en-US" dirty="0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2296965" y="3596555"/>
              <a:ext cx="827235" cy="1573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4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5" grpId="0"/>
      <p:bldP spid="19" grpId="0"/>
      <p:bldP spid="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2743200" y="2552253"/>
            <a:ext cx="6705600" cy="3124647"/>
          </a:xfrm>
          <a:custGeom>
            <a:avLst/>
            <a:gdLst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513119 w 7513119"/>
              <a:gd name="connsiteY23" fmla="*/ 2662556 h 2924926"/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129398 w 7513119"/>
              <a:gd name="connsiteY23" fmla="*/ 2768692 h 2924926"/>
              <a:gd name="connsiteX24" fmla="*/ 7513119 w 7513119"/>
              <a:gd name="connsiteY24" fmla="*/ 2662556 h 2924926"/>
              <a:gd name="connsiteX0" fmla="*/ 7472298 w 7692733"/>
              <a:gd name="connsiteY0" fmla="*/ 139792 h 2924926"/>
              <a:gd name="connsiteX1" fmla="*/ 7121233 w 7692733"/>
              <a:gd name="connsiteY1" fmla="*/ 17328 h 2924926"/>
              <a:gd name="connsiteX2" fmla="*/ 4933205 w 7692733"/>
              <a:gd name="connsiteY2" fmla="*/ 474528 h 2924926"/>
              <a:gd name="connsiteX3" fmla="*/ 3790205 w 7692733"/>
              <a:gd name="connsiteY3" fmla="*/ 286749 h 2924926"/>
              <a:gd name="connsiteX4" fmla="*/ 2704355 w 7692733"/>
              <a:gd name="connsiteY4" fmla="*/ 458199 h 2924926"/>
              <a:gd name="connsiteX5" fmla="*/ 1765462 w 7692733"/>
              <a:gd name="connsiteY5" fmla="*/ 294914 h 2924926"/>
              <a:gd name="connsiteX6" fmla="*/ 875555 w 7692733"/>
              <a:gd name="connsiteY6" fmla="*/ 433706 h 2924926"/>
              <a:gd name="connsiteX7" fmla="*/ 336712 w 7692733"/>
              <a:gd name="connsiteY7" fmla="*/ 286749 h 2924926"/>
              <a:gd name="connsiteX8" fmla="*/ 148933 w 7692733"/>
              <a:gd name="connsiteY8" fmla="*/ 401049 h 2924926"/>
              <a:gd name="connsiteX9" fmla="*/ 312219 w 7692733"/>
              <a:gd name="connsiteY9" fmla="*/ 752114 h 2924926"/>
              <a:gd name="connsiteX10" fmla="*/ 75455 w 7692733"/>
              <a:gd name="connsiteY10" fmla="*/ 964385 h 2924926"/>
              <a:gd name="connsiteX11" fmla="*/ 279562 w 7692733"/>
              <a:gd name="connsiteY11" fmla="*/ 1225642 h 2924926"/>
              <a:gd name="connsiteX12" fmla="*/ 67290 w 7692733"/>
              <a:gd name="connsiteY12" fmla="*/ 1446078 h 2924926"/>
              <a:gd name="connsiteX13" fmla="*/ 312219 w 7692733"/>
              <a:gd name="connsiteY13" fmla="*/ 1699171 h 2924926"/>
              <a:gd name="connsiteX14" fmla="*/ 26469 w 7692733"/>
              <a:gd name="connsiteY14" fmla="*/ 1984921 h 2924926"/>
              <a:gd name="connsiteX15" fmla="*/ 181590 w 7692733"/>
              <a:gd name="connsiteY15" fmla="*/ 2352314 h 2924926"/>
              <a:gd name="connsiteX16" fmla="*/ 1976 w 7692733"/>
              <a:gd name="connsiteY16" fmla="*/ 2597242 h 2924926"/>
              <a:gd name="connsiteX17" fmla="*/ 165262 w 7692733"/>
              <a:gd name="connsiteY17" fmla="*/ 2809514 h 2924926"/>
              <a:gd name="connsiteX18" fmla="*/ 1120483 w 7692733"/>
              <a:gd name="connsiteY18" fmla="*/ 2858499 h 2924926"/>
              <a:gd name="connsiteX19" fmla="*/ 2075705 w 7692733"/>
              <a:gd name="connsiteY19" fmla="*/ 2760528 h 2924926"/>
              <a:gd name="connsiteX20" fmla="*/ 3504455 w 7692733"/>
              <a:gd name="connsiteY20" fmla="*/ 2923814 h 2924926"/>
              <a:gd name="connsiteX21" fmla="*/ 5104655 w 7692733"/>
              <a:gd name="connsiteY21" fmla="*/ 2662556 h 2924926"/>
              <a:gd name="connsiteX22" fmla="*/ 6296640 w 7692733"/>
              <a:gd name="connsiteY22" fmla="*/ 2891156 h 2924926"/>
              <a:gd name="connsiteX23" fmla="*/ 7129398 w 7692733"/>
              <a:gd name="connsiteY23" fmla="*/ 2768692 h 2924926"/>
              <a:gd name="connsiteX24" fmla="*/ 7692733 w 7692733"/>
              <a:gd name="connsiteY24" fmla="*/ 2597242 h 2924926"/>
              <a:gd name="connsiteX0" fmla="*/ 7472298 w 7732190"/>
              <a:gd name="connsiteY0" fmla="*/ 139792 h 2924926"/>
              <a:gd name="connsiteX1" fmla="*/ 7121233 w 7732190"/>
              <a:gd name="connsiteY1" fmla="*/ 17328 h 2924926"/>
              <a:gd name="connsiteX2" fmla="*/ 4933205 w 7732190"/>
              <a:gd name="connsiteY2" fmla="*/ 474528 h 2924926"/>
              <a:gd name="connsiteX3" fmla="*/ 3790205 w 7732190"/>
              <a:gd name="connsiteY3" fmla="*/ 286749 h 2924926"/>
              <a:gd name="connsiteX4" fmla="*/ 2704355 w 7732190"/>
              <a:gd name="connsiteY4" fmla="*/ 458199 h 2924926"/>
              <a:gd name="connsiteX5" fmla="*/ 1765462 w 7732190"/>
              <a:gd name="connsiteY5" fmla="*/ 294914 h 2924926"/>
              <a:gd name="connsiteX6" fmla="*/ 875555 w 7732190"/>
              <a:gd name="connsiteY6" fmla="*/ 433706 h 2924926"/>
              <a:gd name="connsiteX7" fmla="*/ 336712 w 7732190"/>
              <a:gd name="connsiteY7" fmla="*/ 286749 h 2924926"/>
              <a:gd name="connsiteX8" fmla="*/ 148933 w 7732190"/>
              <a:gd name="connsiteY8" fmla="*/ 401049 h 2924926"/>
              <a:gd name="connsiteX9" fmla="*/ 312219 w 7732190"/>
              <a:gd name="connsiteY9" fmla="*/ 752114 h 2924926"/>
              <a:gd name="connsiteX10" fmla="*/ 75455 w 7732190"/>
              <a:gd name="connsiteY10" fmla="*/ 964385 h 2924926"/>
              <a:gd name="connsiteX11" fmla="*/ 279562 w 7732190"/>
              <a:gd name="connsiteY11" fmla="*/ 1225642 h 2924926"/>
              <a:gd name="connsiteX12" fmla="*/ 67290 w 7732190"/>
              <a:gd name="connsiteY12" fmla="*/ 1446078 h 2924926"/>
              <a:gd name="connsiteX13" fmla="*/ 312219 w 7732190"/>
              <a:gd name="connsiteY13" fmla="*/ 1699171 h 2924926"/>
              <a:gd name="connsiteX14" fmla="*/ 26469 w 7732190"/>
              <a:gd name="connsiteY14" fmla="*/ 1984921 h 2924926"/>
              <a:gd name="connsiteX15" fmla="*/ 181590 w 7732190"/>
              <a:gd name="connsiteY15" fmla="*/ 2352314 h 2924926"/>
              <a:gd name="connsiteX16" fmla="*/ 1976 w 7732190"/>
              <a:gd name="connsiteY16" fmla="*/ 2597242 h 2924926"/>
              <a:gd name="connsiteX17" fmla="*/ 165262 w 7732190"/>
              <a:gd name="connsiteY17" fmla="*/ 2809514 h 2924926"/>
              <a:gd name="connsiteX18" fmla="*/ 1120483 w 7732190"/>
              <a:gd name="connsiteY18" fmla="*/ 2858499 h 2924926"/>
              <a:gd name="connsiteX19" fmla="*/ 2075705 w 7732190"/>
              <a:gd name="connsiteY19" fmla="*/ 2760528 h 2924926"/>
              <a:gd name="connsiteX20" fmla="*/ 3504455 w 7732190"/>
              <a:gd name="connsiteY20" fmla="*/ 2923814 h 2924926"/>
              <a:gd name="connsiteX21" fmla="*/ 5104655 w 7732190"/>
              <a:gd name="connsiteY21" fmla="*/ 2662556 h 2924926"/>
              <a:gd name="connsiteX22" fmla="*/ 6296640 w 7732190"/>
              <a:gd name="connsiteY22" fmla="*/ 2891156 h 2924926"/>
              <a:gd name="connsiteX23" fmla="*/ 7129398 w 7732190"/>
              <a:gd name="connsiteY23" fmla="*/ 2768692 h 2924926"/>
              <a:gd name="connsiteX24" fmla="*/ 7692733 w 7732190"/>
              <a:gd name="connsiteY24" fmla="*/ 2597242 h 2924926"/>
              <a:gd name="connsiteX25" fmla="*/ 7684569 w 7732190"/>
              <a:gd name="connsiteY25" fmla="*/ 2589078 h 2924926"/>
              <a:gd name="connsiteX0" fmla="*/ 7472298 w 7710297"/>
              <a:gd name="connsiteY0" fmla="*/ 139792 h 2924926"/>
              <a:gd name="connsiteX1" fmla="*/ 7121233 w 7710297"/>
              <a:gd name="connsiteY1" fmla="*/ 17328 h 2924926"/>
              <a:gd name="connsiteX2" fmla="*/ 4933205 w 7710297"/>
              <a:gd name="connsiteY2" fmla="*/ 474528 h 2924926"/>
              <a:gd name="connsiteX3" fmla="*/ 3790205 w 7710297"/>
              <a:gd name="connsiteY3" fmla="*/ 286749 h 2924926"/>
              <a:gd name="connsiteX4" fmla="*/ 2704355 w 7710297"/>
              <a:gd name="connsiteY4" fmla="*/ 458199 h 2924926"/>
              <a:gd name="connsiteX5" fmla="*/ 1765462 w 7710297"/>
              <a:gd name="connsiteY5" fmla="*/ 294914 h 2924926"/>
              <a:gd name="connsiteX6" fmla="*/ 875555 w 7710297"/>
              <a:gd name="connsiteY6" fmla="*/ 433706 h 2924926"/>
              <a:gd name="connsiteX7" fmla="*/ 336712 w 7710297"/>
              <a:gd name="connsiteY7" fmla="*/ 286749 h 2924926"/>
              <a:gd name="connsiteX8" fmla="*/ 148933 w 7710297"/>
              <a:gd name="connsiteY8" fmla="*/ 401049 h 2924926"/>
              <a:gd name="connsiteX9" fmla="*/ 312219 w 7710297"/>
              <a:gd name="connsiteY9" fmla="*/ 752114 h 2924926"/>
              <a:gd name="connsiteX10" fmla="*/ 75455 w 7710297"/>
              <a:gd name="connsiteY10" fmla="*/ 964385 h 2924926"/>
              <a:gd name="connsiteX11" fmla="*/ 279562 w 7710297"/>
              <a:gd name="connsiteY11" fmla="*/ 1225642 h 2924926"/>
              <a:gd name="connsiteX12" fmla="*/ 67290 w 7710297"/>
              <a:gd name="connsiteY12" fmla="*/ 1446078 h 2924926"/>
              <a:gd name="connsiteX13" fmla="*/ 312219 w 7710297"/>
              <a:gd name="connsiteY13" fmla="*/ 1699171 h 2924926"/>
              <a:gd name="connsiteX14" fmla="*/ 26469 w 7710297"/>
              <a:gd name="connsiteY14" fmla="*/ 1984921 h 2924926"/>
              <a:gd name="connsiteX15" fmla="*/ 181590 w 7710297"/>
              <a:gd name="connsiteY15" fmla="*/ 2352314 h 2924926"/>
              <a:gd name="connsiteX16" fmla="*/ 1976 w 7710297"/>
              <a:gd name="connsiteY16" fmla="*/ 2597242 h 2924926"/>
              <a:gd name="connsiteX17" fmla="*/ 165262 w 7710297"/>
              <a:gd name="connsiteY17" fmla="*/ 2809514 h 2924926"/>
              <a:gd name="connsiteX18" fmla="*/ 1120483 w 7710297"/>
              <a:gd name="connsiteY18" fmla="*/ 2858499 h 2924926"/>
              <a:gd name="connsiteX19" fmla="*/ 2075705 w 7710297"/>
              <a:gd name="connsiteY19" fmla="*/ 2760528 h 2924926"/>
              <a:gd name="connsiteX20" fmla="*/ 3504455 w 7710297"/>
              <a:gd name="connsiteY20" fmla="*/ 2923814 h 2924926"/>
              <a:gd name="connsiteX21" fmla="*/ 5104655 w 7710297"/>
              <a:gd name="connsiteY21" fmla="*/ 2662556 h 2924926"/>
              <a:gd name="connsiteX22" fmla="*/ 6296640 w 7710297"/>
              <a:gd name="connsiteY22" fmla="*/ 2891156 h 2924926"/>
              <a:gd name="connsiteX23" fmla="*/ 7129398 w 7710297"/>
              <a:gd name="connsiteY23" fmla="*/ 2768692 h 2924926"/>
              <a:gd name="connsiteX24" fmla="*/ 7692733 w 7710297"/>
              <a:gd name="connsiteY24" fmla="*/ 2597242 h 2924926"/>
              <a:gd name="connsiteX25" fmla="*/ 7480462 w 7710297"/>
              <a:gd name="connsiteY25" fmla="*/ 139792 h 2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0297" h="2924926">
                <a:moveTo>
                  <a:pt x="7472298" y="139792"/>
                </a:moveTo>
                <a:cubicBezTo>
                  <a:pt x="7508356" y="50665"/>
                  <a:pt x="7544415" y="-38461"/>
                  <a:pt x="7121233" y="17328"/>
                </a:cubicBezTo>
                <a:cubicBezTo>
                  <a:pt x="6698051" y="73117"/>
                  <a:pt x="5488376" y="429625"/>
                  <a:pt x="4933205" y="474528"/>
                </a:cubicBezTo>
                <a:cubicBezTo>
                  <a:pt x="4378034" y="519431"/>
                  <a:pt x="4161680" y="289471"/>
                  <a:pt x="3790205" y="286749"/>
                </a:cubicBezTo>
                <a:cubicBezTo>
                  <a:pt x="3418730" y="284027"/>
                  <a:pt x="3041812" y="456838"/>
                  <a:pt x="2704355" y="458199"/>
                </a:cubicBezTo>
                <a:cubicBezTo>
                  <a:pt x="2366898" y="459560"/>
                  <a:pt x="2070262" y="298996"/>
                  <a:pt x="1765462" y="294914"/>
                </a:cubicBezTo>
                <a:cubicBezTo>
                  <a:pt x="1460662" y="290832"/>
                  <a:pt x="1113680" y="435067"/>
                  <a:pt x="875555" y="433706"/>
                </a:cubicBezTo>
                <a:cubicBezTo>
                  <a:pt x="637430" y="432345"/>
                  <a:pt x="457816" y="292192"/>
                  <a:pt x="336712" y="286749"/>
                </a:cubicBezTo>
                <a:cubicBezTo>
                  <a:pt x="215608" y="281306"/>
                  <a:pt x="153015" y="323488"/>
                  <a:pt x="148933" y="401049"/>
                </a:cubicBezTo>
                <a:cubicBezTo>
                  <a:pt x="144851" y="478610"/>
                  <a:pt x="324465" y="658225"/>
                  <a:pt x="312219" y="752114"/>
                </a:cubicBezTo>
                <a:cubicBezTo>
                  <a:pt x="299973" y="846003"/>
                  <a:pt x="80898" y="885464"/>
                  <a:pt x="75455" y="964385"/>
                </a:cubicBezTo>
                <a:cubicBezTo>
                  <a:pt x="70012" y="1043306"/>
                  <a:pt x="280923" y="1145360"/>
                  <a:pt x="279562" y="1225642"/>
                </a:cubicBezTo>
                <a:cubicBezTo>
                  <a:pt x="278201" y="1305924"/>
                  <a:pt x="61847" y="1367157"/>
                  <a:pt x="67290" y="1446078"/>
                </a:cubicBezTo>
                <a:cubicBezTo>
                  <a:pt x="72733" y="1524999"/>
                  <a:pt x="319023" y="1609364"/>
                  <a:pt x="312219" y="1699171"/>
                </a:cubicBezTo>
                <a:cubicBezTo>
                  <a:pt x="305415" y="1788978"/>
                  <a:pt x="48240" y="1876064"/>
                  <a:pt x="26469" y="1984921"/>
                </a:cubicBezTo>
                <a:cubicBezTo>
                  <a:pt x="4698" y="2093778"/>
                  <a:pt x="185672" y="2250261"/>
                  <a:pt x="181590" y="2352314"/>
                </a:cubicBezTo>
                <a:cubicBezTo>
                  <a:pt x="177508" y="2454367"/>
                  <a:pt x="4697" y="2521042"/>
                  <a:pt x="1976" y="2597242"/>
                </a:cubicBezTo>
                <a:cubicBezTo>
                  <a:pt x="-745" y="2673442"/>
                  <a:pt x="-21156" y="2765971"/>
                  <a:pt x="165262" y="2809514"/>
                </a:cubicBezTo>
                <a:cubicBezTo>
                  <a:pt x="351680" y="2853057"/>
                  <a:pt x="802076" y="2866663"/>
                  <a:pt x="1120483" y="2858499"/>
                </a:cubicBezTo>
                <a:cubicBezTo>
                  <a:pt x="1438890" y="2850335"/>
                  <a:pt x="1678376" y="2749642"/>
                  <a:pt x="2075705" y="2760528"/>
                </a:cubicBezTo>
                <a:cubicBezTo>
                  <a:pt x="2473034" y="2771414"/>
                  <a:pt x="2999630" y="2940143"/>
                  <a:pt x="3504455" y="2923814"/>
                </a:cubicBezTo>
                <a:cubicBezTo>
                  <a:pt x="4009280" y="2907485"/>
                  <a:pt x="4639291" y="2667999"/>
                  <a:pt x="5104655" y="2662556"/>
                </a:cubicBezTo>
                <a:cubicBezTo>
                  <a:pt x="5570019" y="2657113"/>
                  <a:pt x="5959183" y="2873467"/>
                  <a:pt x="6296640" y="2891156"/>
                </a:cubicBezTo>
                <a:cubicBezTo>
                  <a:pt x="6634097" y="2908845"/>
                  <a:pt x="6926652" y="2806792"/>
                  <a:pt x="7129398" y="2768692"/>
                </a:cubicBezTo>
                <a:cubicBezTo>
                  <a:pt x="7332144" y="2730592"/>
                  <a:pt x="7628780" y="2614931"/>
                  <a:pt x="7692733" y="2597242"/>
                </a:cubicBezTo>
                <a:cubicBezTo>
                  <a:pt x="7785261" y="2567306"/>
                  <a:pt x="7482163" y="141493"/>
                  <a:pt x="7480462" y="139792"/>
                </a:cubicBezTo>
              </a:path>
            </a:pathLst>
          </a:cu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Ejemplos de objeciones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596900"/>
            <a:ext cx="8229600" cy="965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0" dirty="0" smtClean="0"/>
              <a:t>"…</a:t>
            </a:r>
            <a:r>
              <a:rPr lang="es-ES" sz="2800" b="0" dirty="0" smtClean="0"/>
              <a:t>Sus </a:t>
            </a:r>
            <a:r>
              <a:rPr lang="es-ES" sz="2800" b="0" dirty="0"/>
              <a:t>atributos </a:t>
            </a:r>
            <a:r>
              <a:rPr lang="es-ES" sz="2800" b="0" dirty="0" smtClean="0"/>
              <a:t>invisibles…se </a:t>
            </a:r>
            <a:r>
              <a:rPr lang="es-ES" sz="2800" b="0" dirty="0"/>
              <a:t>han visto con toda claridad, siendo entendidos por medio de lo </a:t>
            </a:r>
            <a:r>
              <a:rPr lang="es-ES" sz="2800" b="0" dirty="0" smtClean="0"/>
              <a:t>creado</a:t>
            </a:r>
            <a:r>
              <a:rPr lang="en-US" sz="2800" b="0" dirty="0" smtClean="0"/>
              <a:t>…" (Romanos 1:20)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5461000"/>
            <a:ext cx="457200" cy="254000"/>
          </a:xfrm>
        </p:spPr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399" y="3695700"/>
            <a:ext cx="244681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Presuposición: Nuestro mundo existe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8658" y="1580677"/>
            <a:ext cx="2779542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 err="1"/>
              <a:t>Conclusión</a:t>
            </a:r>
            <a:r>
              <a:rPr lang="en-US" dirty="0" smtClean="0"/>
              <a:t>: Un ser inteligente y sobrenatural creó el mundo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99216" y="3332960"/>
            <a:ext cx="3552841" cy="978729"/>
            <a:chOff x="2599216" y="3332960"/>
            <a:chExt cx="3552841" cy="978729"/>
          </a:xfrm>
        </p:grpSpPr>
        <p:sp>
          <p:nvSpPr>
            <p:cNvPr id="16" name="TextBox 15"/>
            <p:cNvSpPr txBox="1"/>
            <p:nvPr/>
          </p:nvSpPr>
          <p:spPr>
            <a:xfrm>
              <a:off x="3125698" y="3332960"/>
              <a:ext cx="3026359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pPr algn="l" rtl="0"/>
              <a:r>
                <a:rPr lang="en-US" dirty="0" err="1"/>
                <a:t>Evidencia</a:t>
              </a:r>
              <a:r>
                <a:rPr lang="en-US" dirty="0" smtClean="0"/>
                <a:t>: </a:t>
              </a:r>
              <a:r>
                <a:rPr lang="en-US" dirty="0" err="1" smtClean="0"/>
                <a:t>poder</a:t>
              </a:r>
              <a:r>
                <a:rPr lang="en-US" dirty="0" smtClean="0"/>
                <a:t> + diseño + universo temporal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6" idx="3"/>
              <a:endCxn id="16" idx="1"/>
            </p:cNvCxnSpPr>
            <p:nvPr/>
          </p:nvCxnSpPr>
          <p:spPr>
            <a:xfrm flipV="1">
              <a:off x="2599216" y="3822325"/>
              <a:ext cx="526482" cy="2150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679368" y="4631239"/>
            <a:ext cx="291855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 err="1"/>
              <a:t>Evidencia</a:t>
            </a:r>
            <a:r>
              <a:rPr lang="en-US" dirty="0" smtClean="0"/>
              <a:t>: nada surge de la nada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515096" y="2552253"/>
            <a:ext cx="1214588" cy="784830"/>
          </a:xfrm>
          <a:prstGeom prst="straightConnector1">
            <a:avLst/>
          </a:prstGeom>
          <a:ln w="5715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28078" y="2539944"/>
            <a:ext cx="2744648" cy="978729"/>
            <a:chOff x="128078" y="2539944"/>
            <a:chExt cx="2744648" cy="978729"/>
          </a:xfrm>
        </p:grpSpPr>
        <p:sp>
          <p:nvSpPr>
            <p:cNvPr id="19" name="TextBox 18"/>
            <p:cNvSpPr txBox="1"/>
            <p:nvPr/>
          </p:nvSpPr>
          <p:spPr>
            <a:xfrm>
              <a:off x="128078" y="2539944"/>
              <a:ext cx="2615122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ct val="8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Presuposición: Dios no está activo (Rom 1:28)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>
              <a:endCxn id="70" idx="8"/>
            </p:cNvCxnSpPr>
            <p:nvPr/>
          </p:nvCxnSpPr>
          <p:spPr>
            <a:xfrm>
              <a:off x="2393983" y="2850749"/>
              <a:ext cx="478743" cy="129938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 flipV="1">
            <a:off x="5729183" y="2731208"/>
            <a:ext cx="946359" cy="1896220"/>
          </a:xfrm>
          <a:prstGeom prst="straightConnector1">
            <a:avLst/>
          </a:prstGeom>
          <a:ln w="5715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393983" y="1706847"/>
            <a:ext cx="4928474" cy="1143902"/>
            <a:chOff x="2393983" y="1706847"/>
            <a:chExt cx="4928474" cy="1143902"/>
          </a:xfrm>
        </p:grpSpPr>
        <p:cxnSp>
          <p:nvCxnSpPr>
            <p:cNvPr id="44" name="Straight Arrow Connector 43"/>
            <p:cNvCxnSpPr>
              <a:endCxn id="5" idx="1"/>
            </p:cNvCxnSpPr>
            <p:nvPr/>
          </p:nvCxnSpPr>
          <p:spPr>
            <a:xfrm flipV="1">
              <a:off x="2393983" y="2217775"/>
              <a:ext cx="3284675" cy="63297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6326081" y="1706847"/>
              <a:ext cx="996376" cy="1005784"/>
              <a:chOff x="5029200" y="2903606"/>
              <a:chExt cx="685800" cy="75158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5029200" y="2903606"/>
                <a:ext cx="685800" cy="75158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5029200" y="2954190"/>
                <a:ext cx="685800" cy="675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5981158" y="3498452"/>
            <a:ext cx="3021183" cy="1569660"/>
            <a:chOff x="5981158" y="3498452"/>
            <a:chExt cx="3021183" cy="1569660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5981158" y="3726086"/>
              <a:ext cx="1041795" cy="36927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9" idx="1"/>
            </p:cNvCxnSpPr>
            <p:nvPr/>
          </p:nvCxnSpPr>
          <p:spPr>
            <a:xfrm flipV="1">
              <a:off x="6304066" y="4283282"/>
              <a:ext cx="718887" cy="514192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022953" y="3498452"/>
              <a:ext cx="19793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pPr algn="l" rtl="0"/>
              <a:r>
                <a:rPr lang="en-US" dirty="0" smtClean="0"/>
                <a:t>Conclusión: No sabemos de dónde viene el Universo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3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" grpId="0"/>
      <p:bldP spid="5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254000"/>
            <a:ext cx="9144000" cy="508000"/>
          </a:xfrm>
        </p:spPr>
        <p:txBody>
          <a:bodyPr/>
          <a:lstStyle/>
          <a:p>
            <a:pPr rtl="0">
              <a:lnSpc>
                <a:spcPct val="80000"/>
              </a:lnSpc>
            </a:pPr>
            <a:r>
              <a:rPr lang="en-US" dirty="0" err="1" smtClean="0"/>
              <a:t>Limitando</a:t>
            </a:r>
            <a:r>
              <a:rPr lang="en-US" dirty="0" smtClean="0"/>
              <a:t> las </a:t>
            </a:r>
            <a:r>
              <a:rPr lang="en-US" dirty="0" err="1" smtClean="0"/>
              <a:t>presuposiciones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(y conclusiones incómodas)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12</a:t>
            </a:fld>
            <a:endParaRPr lang="en-US"/>
          </a:p>
        </p:txBody>
      </p:sp>
      <p:sp>
        <p:nvSpPr>
          <p:cNvPr id="11" name="Content Placeholder 6"/>
          <p:cNvSpPr>
            <a:spLocks noGrp="1"/>
          </p:cNvSpPr>
          <p:nvPr>
            <p:ph sz="half" idx="1"/>
          </p:nvPr>
        </p:nvSpPr>
        <p:spPr>
          <a:xfrm>
            <a:off x="76200" y="1028700"/>
            <a:ext cx="2933700" cy="4572000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en-US" u="sng" dirty="0" smtClean="0"/>
              <a:t>Evidencia</a:t>
            </a:r>
          </a:p>
          <a:p>
            <a:pPr marL="231775" indent="-231775" algn="l" rtl="0"/>
            <a:r>
              <a:rPr lang="en-US" sz="2000" dirty="0" smtClean="0"/>
              <a:t>Diseño complejo y adaptable de los seres vivos.</a:t>
            </a:r>
          </a:p>
          <a:p>
            <a:pPr marL="231775" indent="-231775" algn="l" rtl="0"/>
            <a:endParaRPr lang="en-US" sz="2000" dirty="0"/>
          </a:p>
          <a:p>
            <a:pPr marL="231775" indent="-231775" algn="l" rtl="0"/>
            <a:r>
              <a:rPr lang="en-US" sz="2000" dirty="0" smtClean="0"/>
              <a:t>Profecías cumplidas y unidad del contenido bíblico</a:t>
            </a:r>
          </a:p>
          <a:p>
            <a:pPr marL="231775" indent="-231775" algn="l" rtl="0"/>
            <a:endParaRPr lang="en-US" sz="2000" dirty="0"/>
          </a:p>
          <a:p>
            <a:pPr marL="231775" indent="-231775" algn="l" rtl="0"/>
            <a:endParaRPr lang="en-US" sz="2000" dirty="0" smtClean="0"/>
          </a:p>
          <a:p>
            <a:pPr marL="231775" indent="-231775" algn="l" rtl="0"/>
            <a:r>
              <a:rPr lang="en-US" sz="2000" dirty="0" smtClean="0"/>
              <a:t>Carácter espiritual del hombre: </a:t>
            </a:r>
            <a:r>
              <a:rPr lang="en-US" sz="2000" dirty="0" err="1" smtClean="0"/>
              <a:t>libre</a:t>
            </a:r>
            <a:r>
              <a:rPr lang="en-US" sz="2000" dirty="0" smtClean="0"/>
              <a:t> </a:t>
            </a:r>
            <a:r>
              <a:rPr lang="en-US" sz="2000" dirty="0" err="1" smtClean="0"/>
              <a:t>albedr</a:t>
            </a:r>
            <a:r>
              <a:rPr lang="es-ES" sz="2000" dirty="0" err="1" smtClean="0"/>
              <a:t>ío</a:t>
            </a:r>
            <a:r>
              <a:rPr lang="en-US" sz="2000" dirty="0" smtClean="0"/>
              <a:t>, </a:t>
            </a:r>
            <a:r>
              <a:rPr lang="en-US" sz="2000" dirty="0" smtClean="0"/>
              <a:t>culpa, amor, piedad, esperanza en el más allá.</a:t>
            </a:r>
          </a:p>
          <a:p>
            <a:pPr marL="0" indent="0" algn="l" rtl="0">
              <a:buNone/>
            </a:pPr>
            <a:endParaRPr lang="en-US" sz="2000" dirty="0"/>
          </a:p>
        </p:txBody>
      </p:sp>
      <p:sp>
        <p:nvSpPr>
          <p:cNvPr id="12" name="Content Placeholder 6"/>
          <p:cNvSpPr>
            <a:spLocks noGrp="1"/>
          </p:cNvSpPr>
          <p:nvPr>
            <p:ph sz="half" idx="1"/>
          </p:nvPr>
        </p:nvSpPr>
        <p:spPr>
          <a:xfrm>
            <a:off x="3048000" y="1028700"/>
            <a:ext cx="2971800" cy="4571999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u="sng" dirty="0" smtClean="0"/>
              <a:t>Presuposiciones</a:t>
            </a:r>
          </a:p>
          <a:p>
            <a:pPr marL="231775" indent="-231775" algn="l" rtl="0"/>
            <a:r>
              <a:rPr lang="en-US" sz="2000" dirty="0" smtClean="0"/>
              <a:t>No </a:t>
            </a:r>
            <a:r>
              <a:rPr lang="en-US" sz="2000" dirty="0" err="1" smtClean="0"/>
              <a:t>existen</a:t>
            </a:r>
            <a:r>
              <a:rPr lang="en-US" sz="2000" dirty="0" smtClean="0"/>
              <a:t> causas sobrenaturales</a:t>
            </a:r>
          </a:p>
          <a:p>
            <a:pPr marL="231775" indent="-231775" algn="l" rtl="0"/>
            <a:endParaRPr lang="en-US" sz="2000" dirty="0" smtClean="0"/>
          </a:p>
          <a:p>
            <a:pPr marL="231775" indent="-231775" algn="l" rtl="0"/>
            <a:r>
              <a:rPr lang="en-US" sz="2000" dirty="0" smtClean="0"/>
              <a:t>La Biblia es sólo un producto del pensamiento humano.</a:t>
            </a:r>
          </a:p>
          <a:p>
            <a:pPr marL="231775" indent="-231775" algn="l" rtl="0"/>
            <a:endParaRPr lang="en-US" sz="2000" dirty="0" smtClean="0"/>
          </a:p>
          <a:p>
            <a:pPr marL="231775" indent="-231775" algn="l" rtl="0"/>
            <a:r>
              <a:rPr lang="en-US" sz="2000" dirty="0" smtClean="0"/>
              <a:t>Sólo un mundo físico: no </a:t>
            </a:r>
            <a:r>
              <a:rPr lang="en-US" sz="2000" dirty="0" err="1" smtClean="0"/>
              <a:t>existen</a:t>
            </a:r>
            <a:r>
              <a:rPr lang="en-US" sz="2000" dirty="0" smtClean="0"/>
              <a:t> influencias sobrenaturales o espirituales.</a:t>
            </a:r>
            <a:endParaRPr lang="en-US" sz="2000" dirty="0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>
          <a:xfrm>
            <a:off x="6248400" y="1028701"/>
            <a:ext cx="2857500" cy="4571998"/>
          </a:xfrm>
        </p:spPr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lang="en-US" u="sng" dirty="0" smtClean="0"/>
              <a:t>Conclusiones</a:t>
            </a:r>
          </a:p>
          <a:p>
            <a:pPr marL="231775" indent="-231775" algn="l" rtl="0">
              <a:lnSpc>
                <a:spcPct val="80000"/>
              </a:lnSpc>
            </a:pPr>
            <a:r>
              <a:rPr lang="en-US" sz="2000" dirty="0" smtClean="0"/>
              <a:t>Vida de la nada</a:t>
            </a:r>
          </a:p>
          <a:p>
            <a:pPr marL="231775" indent="-231775" algn="l" rtl="0">
              <a:lnSpc>
                <a:spcPct val="80000"/>
              </a:lnSpc>
            </a:pPr>
            <a:r>
              <a:rPr lang="en-US" sz="2000" dirty="0" smtClean="0"/>
              <a:t>Evolución de </a:t>
            </a:r>
            <a:r>
              <a:rPr lang="en-US" sz="2000" dirty="0" err="1" smtClean="0"/>
              <a:t>rasgos</a:t>
            </a:r>
            <a:endParaRPr lang="en-US" sz="2000" dirty="0" smtClean="0"/>
          </a:p>
          <a:p>
            <a:pPr marL="231775" indent="-231775" algn="l" rtl="0">
              <a:lnSpc>
                <a:spcPct val="80000"/>
              </a:lnSpc>
            </a:pPr>
            <a:endParaRPr lang="en-US" sz="1800" dirty="0" smtClean="0"/>
          </a:p>
          <a:p>
            <a:pPr marL="231775" indent="-231775" algn="l" rtl="0">
              <a:lnSpc>
                <a:spcPct val="80000"/>
              </a:lnSpc>
            </a:pPr>
            <a:endParaRPr lang="en-US" sz="1800" dirty="0"/>
          </a:p>
          <a:p>
            <a:pPr marL="231775" indent="-231775" algn="l" rtl="0">
              <a:lnSpc>
                <a:spcPct val="80000"/>
              </a:lnSpc>
            </a:pPr>
            <a:r>
              <a:rPr lang="en-US" sz="2000" dirty="0" smtClean="0"/>
              <a:t>Textos corruptos</a:t>
            </a:r>
          </a:p>
          <a:p>
            <a:pPr marL="231775" indent="-231775" algn="l" rtl="0">
              <a:lnSpc>
                <a:spcPct val="80000"/>
              </a:lnSpc>
            </a:pPr>
            <a:r>
              <a:rPr lang="en-US" sz="2000" dirty="0" smtClean="0"/>
              <a:t>Post-datación de la </a:t>
            </a:r>
            <a:r>
              <a:rPr lang="en-US" sz="2000" dirty="0" err="1" smtClean="0"/>
              <a:t>fecha</a:t>
            </a:r>
            <a:r>
              <a:rPr lang="en-US" sz="2000" dirty="0" smtClean="0"/>
              <a:t> de </a:t>
            </a:r>
            <a:r>
              <a:rPr lang="en-US" sz="2000" dirty="0" err="1" smtClean="0"/>
              <a:t>escritura</a:t>
            </a:r>
            <a:endParaRPr lang="en-US" sz="2000" dirty="0" smtClean="0"/>
          </a:p>
          <a:p>
            <a:pPr marL="231775" indent="-231775" algn="l" rtl="0">
              <a:lnSpc>
                <a:spcPct val="80000"/>
              </a:lnSpc>
            </a:pPr>
            <a:r>
              <a:rPr lang="en-US" sz="2000" dirty="0" err="1" smtClean="0"/>
              <a:t>Casualidad</a:t>
            </a:r>
            <a:r>
              <a:rPr lang="en-US" sz="2000" dirty="0" smtClean="0"/>
              <a:t>, significado alternativo</a:t>
            </a:r>
            <a:endParaRPr lang="en-US" sz="1200" dirty="0" smtClean="0"/>
          </a:p>
          <a:p>
            <a:pPr marL="231775" indent="-231775" algn="l" rtl="0"/>
            <a:endParaRPr lang="es-ES" sz="1200" dirty="0" smtClean="0"/>
          </a:p>
          <a:p>
            <a:pPr marL="231775" indent="-231775" algn="l" rtl="0"/>
            <a:endParaRPr lang="en-US" sz="1200" dirty="0" smtClean="0"/>
          </a:p>
          <a:p>
            <a:pPr marL="231775" indent="-231775" algn="l" rtl="0"/>
            <a:r>
              <a:rPr lang="en-US" sz="2000" dirty="0" smtClean="0"/>
              <a:t>Ilusiones de </a:t>
            </a:r>
            <a:r>
              <a:rPr lang="en-US" sz="2000" dirty="0" err="1" smtClean="0"/>
              <a:t>libre</a:t>
            </a:r>
            <a:r>
              <a:rPr lang="en-US" sz="2000" dirty="0" smtClean="0"/>
              <a:t> </a:t>
            </a:r>
            <a:r>
              <a:rPr lang="en-US" sz="2000" dirty="0" err="1" smtClean="0"/>
              <a:t>albedrío</a:t>
            </a:r>
            <a:r>
              <a:rPr lang="en-US" sz="2000" dirty="0" smtClean="0"/>
              <a:t>, bien-mal, culpa y responsabilidad</a:t>
            </a:r>
          </a:p>
          <a:p>
            <a:pPr marL="231775" indent="-231775" algn="l" rt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954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Otros ejemplos bíblicos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23900"/>
            <a:ext cx="9067800" cy="4800600"/>
          </a:xfrm>
        </p:spPr>
        <p:txBody>
          <a:bodyPr>
            <a:normAutofit fontScale="77500" lnSpcReduction="20000"/>
          </a:bodyPr>
          <a:lstStyle/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err="1" smtClean="0"/>
              <a:t>Burladores</a:t>
            </a:r>
            <a:r>
              <a:rPr lang="en-US" b="0" dirty="0" smtClean="0"/>
              <a:t>: “…</a:t>
            </a:r>
            <a:r>
              <a:rPr lang="es-ES" b="0" dirty="0"/>
              <a:t>todo continúa tal como </a:t>
            </a:r>
            <a:r>
              <a:rPr lang="es-ES" b="0" dirty="0" smtClean="0"/>
              <a:t>estaba</a:t>
            </a:r>
            <a:r>
              <a:rPr lang="en-US" b="0" dirty="0" smtClean="0"/>
              <a:t>…”</a:t>
            </a:r>
            <a:br>
              <a:rPr lang="en-US" b="0" dirty="0" smtClean="0"/>
            </a:br>
            <a:r>
              <a:rPr lang="en-US" b="0" dirty="0" smtClean="0"/>
              <a:t>“No se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cuenta</a:t>
            </a:r>
            <a:r>
              <a:rPr lang="en-US" b="0" dirty="0" smtClean="0"/>
              <a:t>…” </a:t>
            </a:r>
            <a:r>
              <a:rPr lang="en-US" b="0" dirty="0"/>
              <a:t>(II Pedro 3:4-5)</a:t>
            </a:r>
          </a:p>
          <a:p>
            <a:pPr marL="231775" indent="-231775" algn="l" rtl="0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n-US" b="0" dirty="0"/>
              <a:t>Cuando oyeron de la resurrección de los muertos, algunos se burlaron…” (Hechos 17:32)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s-ES" b="0" dirty="0"/>
              <a:t>¿Es que también ustedes se han dejado engañar? </a:t>
            </a:r>
            <a:r>
              <a:rPr lang="es-ES" b="0" dirty="0" smtClean="0"/>
              <a:t>¿</a:t>
            </a:r>
            <a:r>
              <a:rPr lang="es-ES" b="0" dirty="0"/>
              <a:t>Acaso ha creído en Él alguien de los gobernantes o de los </a:t>
            </a:r>
            <a:r>
              <a:rPr lang="es-ES" b="0" dirty="0" smtClean="0"/>
              <a:t>fariseos?</a:t>
            </a:r>
            <a:r>
              <a:rPr lang="es-ES" b="0" dirty="0"/>
              <a:t>  Pero esta multitud que no conoce de la ley, maldita es</a:t>
            </a:r>
            <a:r>
              <a:rPr lang="en-US" b="0" dirty="0" smtClean="0"/>
              <a:t>”. (</a:t>
            </a:r>
            <a:r>
              <a:rPr lang="en-US" b="0" dirty="0" err="1"/>
              <a:t>J</a:t>
            </a:r>
            <a:r>
              <a:rPr lang="en-US" b="0" dirty="0" err="1" smtClean="0"/>
              <a:t>n</a:t>
            </a:r>
            <a:r>
              <a:rPr lang="en-US" b="0" dirty="0" smtClean="0"/>
              <a:t> 7:47-50</a:t>
            </a:r>
            <a:r>
              <a:rPr lang="en-US" b="0" dirty="0"/>
              <a:t>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s-ES" b="0" dirty="0"/>
              <a:t>¿Cómo pueden creer, cuando reciben gloria los unos de los otros, y no buscan la gloria que viene del Dios único</a:t>
            </a:r>
            <a:r>
              <a:rPr lang="es-ES" b="0" dirty="0" smtClean="0"/>
              <a:t>?</a:t>
            </a:r>
            <a:r>
              <a:rPr lang="en-US" b="0" dirty="0" smtClean="0"/>
              <a:t>" (</a:t>
            </a:r>
            <a:r>
              <a:rPr lang="en-US" b="0" dirty="0" err="1" smtClean="0"/>
              <a:t>Jn</a:t>
            </a:r>
            <a:r>
              <a:rPr lang="en-US" b="0" dirty="0" smtClean="0"/>
              <a:t> 5:44)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s-ES" b="0" dirty="0"/>
              <a:t>Porque todo el que hace lo malo odia la Luz, y no viene a la Luz para que sus acciones no sean </a:t>
            </a:r>
            <a:r>
              <a:rPr lang="es-ES" b="0" dirty="0" smtClean="0"/>
              <a:t>expuestas</a:t>
            </a:r>
            <a:r>
              <a:rPr lang="en-US" b="0" dirty="0" smtClean="0"/>
              <a:t>“. (</a:t>
            </a:r>
            <a:r>
              <a:rPr lang="en-US" b="0" dirty="0" err="1" smtClean="0"/>
              <a:t>Jn</a:t>
            </a:r>
            <a:r>
              <a:rPr lang="en-US" b="0" dirty="0" smtClean="0"/>
              <a:t> 3:20)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55D273BF-ED1D-4F21-8D62-A72031FF00FB}" type="slidenum">
              <a:rPr lang="en-US" smtClean="0"/>
              <a:pPr algn="l" rtl="0"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Más </a:t>
            </a:r>
            <a:r>
              <a:rPr lang="en-US" dirty="0" err="1" smtClean="0"/>
              <a:t>sobre</a:t>
            </a:r>
            <a:r>
              <a:rPr lang="en-US" dirty="0" smtClean="0"/>
              <a:t> las </a:t>
            </a:r>
            <a:r>
              <a:rPr lang="en-US" dirty="0" err="1" smtClean="0"/>
              <a:t>presuposiciones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181100"/>
            <a:ext cx="8763000" cy="3962400"/>
          </a:xfrm>
        </p:spPr>
        <p:txBody>
          <a:bodyPr>
            <a:normAutofit lnSpcReduction="10000"/>
          </a:bodyPr>
          <a:lstStyle/>
          <a:p>
            <a:pPr algn="l" rtl="0">
              <a:spcBef>
                <a:spcPts val="0"/>
              </a:spcBef>
              <a:spcAft>
                <a:spcPts val="1800"/>
              </a:spcAft>
            </a:pP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 smtClean="0"/>
              <a:t>demostrarse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equivocadas</a:t>
            </a:r>
            <a:r>
              <a:rPr lang="en-US" dirty="0" smtClean="0"/>
              <a:t>.</a:t>
            </a:r>
            <a:endParaRPr lang="en-US" dirty="0"/>
          </a:p>
          <a:p>
            <a:pPr algn="l" rtl="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Las elegimos, a menudo no por las mejores razones.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Las </a:t>
            </a: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elecciones</a:t>
            </a:r>
            <a:r>
              <a:rPr lang="en-US" dirty="0" smtClean="0"/>
              <a:t> dan lugar a conclusiones erróneas (problemáticas).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</a:pPr>
            <a:r>
              <a:rPr lang="en-US" dirty="0" err="1" smtClean="0"/>
              <a:t>Rendiremos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a Dios por las </a:t>
            </a:r>
            <a:r>
              <a:rPr lang="en-US" dirty="0" err="1" smtClean="0"/>
              <a:t>elecciones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(Juan 3:16)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55D273BF-ED1D-4F21-8D62-A72031FF00FB}" type="slidenum">
              <a:rPr lang="en-US" smtClean="0"/>
              <a:pPr algn="l" rtl="0"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Ejemplos relevantes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23900"/>
            <a:ext cx="8724900" cy="4953000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</a:t>
            </a:r>
            <a:r>
              <a:rPr lang="en-US" dirty="0" err="1" smtClean="0"/>
              <a:t>Cada</a:t>
            </a:r>
            <a:r>
              <a:rPr lang="en-US" dirty="0" smtClean="0"/>
              <a:t> uno tiene que llegar a su propia conclusión y ninguna respuesta es superior a </a:t>
            </a:r>
            <a:r>
              <a:rPr lang="en-US" dirty="0" err="1" smtClean="0"/>
              <a:t>otra</a:t>
            </a:r>
            <a:r>
              <a:rPr lang="en-US" dirty="0" smtClean="0"/>
              <a:t>”.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“No aceptaré ninguna doctrina que contradiga lo que creían mis padres”.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“Cualquier enseñanza religiosa que incluya [llene el espacio en blanco] no puede ser de Dios”.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“Lo que siento por dentro es mi guía. No puedo aceptar ninguna regla o doctrina que vaya en contra de eso”.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"[Rellenar el espacio en blanco] es algo a lo que simplemente no puedo renunciar".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Aplicaciones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952500"/>
            <a:ext cx="8629650" cy="4419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31775" indent="-231775"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/>
              <a:t>Examinar nuestras propias presuposiciones mientras evaluamos la evidencia de nuestra fe (o abordamos nuestras dudas).</a:t>
            </a:r>
          </a:p>
          <a:p>
            <a:pPr marL="231775" indent="-231775"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/>
              <a:t>En conversaciones con otras personas (o cuando se </a:t>
            </a:r>
            <a:r>
              <a:rPr lang="en-US" b="0" dirty="0" err="1" smtClean="0"/>
              <a:t>nos</a:t>
            </a:r>
            <a:r>
              <a:rPr lang="en-US" b="0" dirty="0" smtClean="0"/>
              <a:t> </a:t>
            </a:r>
            <a:r>
              <a:rPr lang="en-US" b="0" dirty="0"/>
              <a:t>desafíe), </a:t>
            </a:r>
            <a:r>
              <a:rPr lang="en-US" b="0" dirty="0" err="1" smtClean="0"/>
              <a:t>examinar</a:t>
            </a:r>
            <a:r>
              <a:rPr lang="en-US" b="0" dirty="0" smtClean="0"/>
              <a:t> </a:t>
            </a:r>
            <a:r>
              <a:rPr lang="en-US" b="0" dirty="0"/>
              <a:t>primero las presuposiciones.</a:t>
            </a:r>
            <a:br>
              <a:rPr lang="en-US" b="0" dirty="0"/>
            </a:br>
            <a:r>
              <a:rPr lang="en-US" b="0" dirty="0"/>
              <a:t>(p</a:t>
            </a:r>
            <a:r>
              <a:rPr lang="en-US" b="0" dirty="0" smtClean="0"/>
              <a:t>. </a:t>
            </a:r>
            <a:r>
              <a:rPr lang="en-US" b="0" dirty="0" err="1" smtClean="0"/>
              <a:t>ej</a:t>
            </a:r>
            <a:r>
              <a:rPr lang="en-US" b="0" dirty="0" smtClean="0"/>
              <a:t>. “¿Estamos permitiendo la posibilidad de que…?”</a:t>
            </a:r>
            <a:endParaRPr lang="en-US" b="0" dirty="0"/>
          </a:p>
          <a:p>
            <a:pPr marL="231775" indent="-231775" algn="l" rt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 err="1" smtClean="0"/>
              <a:t>Mantenernos</a:t>
            </a:r>
            <a:r>
              <a:rPr lang="en-US" b="0" dirty="0" smtClean="0"/>
              <a:t> </a:t>
            </a:r>
            <a:r>
              <a:rPr lang="en-US" b="0" dirty="0" err="1"/>
              <a:t>alerta</a:t>
            </a:r>
            <a:r>
              <a:rPr lang="en-US" b="0" dirty="0"/>
              <a:t> </a:t>
            </a:r>
            <a:r>
              <a:rPr lang="en-US" b="0" dirty="0" err="1" smtClean="0"/>
              <a:t>en</a:t>
            </a:r>
            <a:r>
              <a:rPr lang="en-US" b="0" dirty="0" smtClean="0"/>
              <a:t> las </a:t>
            </a:r>
            <a:r>
              <a:rPr lang="en-US" b="0" dirty="0" err="1" smtClean="0"/>
              <a:t>decisiones</a:t>
            </a:r>
            <a:r>
              <a:rPr lang="en-US" b="0" dirty="0" smtClean="0"/>
              <a:t> </a:t>
            </a:r>
            <a:r>
              <a:rPr lang="en-US" b="0" dirty="0" err="1" smtClean="0"/>
              <a:t>en</a:t>
            </a:r>
            <a:r>
              <a:rPr lang="en-US" b="0" dirty="0" smtClean="0"/>
              <a:t> la </a:t>
            </a:r>
            <a:r>
              <a:rPr lang="en-US" b="0" dirty="0" err="1" smtClean="0"/>
              <a:t>vidapara</a:t>
            </a:r>
            <a:r>
              <a:rPr lang="en-US" b="0" dirty="0" smtClean="0"/>
              <a:t> no </a:t>
            </a:r>
            <a:r>
              <a:rPr lang="en-US" b="0" dirty="0"/>
              <a:t>rechazar las conclusiones bíblicas </a:t>
            </a:r>
            <a:r>
              <a:rPr lang="en-US" b="0" dirty="0" err="1"/>
              <a:t>debido</a:t>
            </a:r>
            <a:r>
              <a:rPr lang="en-US" b="0" dirty="0"/>
              <a:t> </a:t>
            </a:r>
            <a:r>
              <a:rPr lang="en-US" b="0" dirty="0" smtClean="0"/>
              <a:t>a </a:t>
            </a:r>
            <a:r>
              <a:rPr lang="en-US" b="0" dirty="0" err="1" smtClean="0"/>
              <a:t>presuposiciones</a:t>
            </a:r>
            <a:r>
              <a:rPr lang="en-US" b="0" dirty="0" smtClean="0"/>
              <a:t> impulsadas socialmente o impulsadas por la tentación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Problema de geometría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1958" y="1706034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1958" y="2840567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958" y="3975100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04292" y="1706034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04292" y="2840567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04292" y="3975100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16626" y="1706034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6626" y="2840567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16626" y="3975100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927425" y="4114800"/>
            <a:ext cx="2616200" cy="1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64793" y="1849968"/>
            <a:ext cx="0" cy="2264832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48593" y="1849967"/>
            <a:ext cx="2616200" cy="1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940125" y="1849968"/>
            <a:ext cx="0" cy="1130299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961294" y="2980267"/>
            <a:ext cx="1291165" cy="1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633868" y="1706035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633868" y="2840568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33868" y="3975101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6202" y="1706035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6202" y="2840568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6202" y="3975101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258536" y="1706035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258536" y="2840568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58536" y="3975101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769335" y="4110567"/>
            <a:ext cx="3987800" cy="4237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760866" y="715436"/>
            <a:ext cx="3996269" cy="3395132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0"/>
          </p:cNvCxnSpPr>
          <p:nvPr/>
        </p:nvCxnSpPr>
        <p:spPr>
          <a:xfrm flipV="1">
            <a:off x="4782035" y="715437"/>
            <a:ext cx="2" cy="3259664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782035" y="1858432"/>
            <a:ext cx="2624668" cy="2269886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82256" y="1771548"/>
            <a:ext cx="4766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Conecta todos los puntos con segmentos de línea recta, sin levantar el lápiz.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82256" y="4397386"/>
            <a:ext cx="4766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Ah, y sólo se </a:t>
            </a:r>
            <a:r>
              <a:rPr lang="en-US" sz="3200" dirty="0" err="1" smtClean="0">
                <a:solidFill>
                  <a:schemeClr val="bg1"/>
                </a:solidFill>
              </a:rPr>
              <a:t>permiten</a:t>
            </a:r>
            <a:r>
              <a:rPr lang="en-US" sz="3200" dirty="0" smtClean="0">
                <a:solidFill>
                  <a:schemeClr val="bg1"/>
                </a:solidFill>
              </a:rPr>
              <a:t> 4 </a:t>
            </a:r>
            <a:r>
              <a:rPr lang="en-US" sz="3200" dirty="0" err="1" smtClean="0">
                <a:solidFill>
                  <a:schemeClr val="bg1"/>
                </a:solidFill>
              </a:rPr>
              <a:t>segmentos</a:t>
            </a:r>
            <a:r>
              <a:rPr lang="en-US" sz="3200" dirty="0" smtClean="0">
                <a:solidFill>
                  <a:schemeClr val="bg1"/>
                </a:solidFill>
              </a:rPr>
              <a:t> de línea.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835515"/>
            <a:ext cx="9144000" cy="1225021"/>
          </a:xfrm>
        </p:spPr>
        <p:txBody>
          <a:bodyPr/>
          <a:lstStyle/>
          <a:p>
            <a:pPr rtl="0"/>
            <a:r>
              <a:rPr lang="en-US" sz="6600" dirty="0" smtClean="0"/>
              <a:t>Las </a:t>
            </a:r>
            <a:r>
              <a:rPr lang="en-US" sz="6600" dirty="0" err="1" smtClean="0"/>
              <a:t>presuposiciones</a:t>
            </a:r>
            <a:endParaRPr lang="en-US" sz="54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pPr rtl="0"/>
            <a:r>
              <a:rPr lang="en-US" sz="1800" dirty="0" smtClean="0"/>
              <a:t>Embry Hills – </a:t>
            </a:r>
            <a:r>
              <a:rPr lang="en-US" sz="1800" dirty="0" err="1" smtClean="0"/>
              <a:t>octubre</a:t>
            </a:r>
            <a:r>
              <a:rPr lang="en-US" sz="1800" dirty="0" smtClean="0"/>
              <a:t> 2017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 algn="l" rtl="0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 smtClean="0"/>
              <a:t>Evidencia presentada esta semana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186" t="1941" r="8202" b="4170"/>
          <a:stretch/>
        </p:blipFill>
        <p:spPr>
          <a:xfrm>
            <a:off x="122568" y="2737660"/>
            <a:ext cx="3889948" cy="27631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055" r="10333" b="5482"/>
          <a:stretch/>
        </p:blipFill>
        <p:spPr>
          <a:xfrm>
            <a:off x="645982" y="1770660"/>
            <a:ext cx="4050038" cy="28961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0415" t="2959" r="10048" b="1974"/>
          <a:stretch/>
        </p:blipFill>
        <p:spPr>
          <a:xfrm>
            <a:off x="1122819" y="648863"/>
            <a:ext cx="4905058" cy="32978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9801" r="7342" b="8312"/>
          <a:stretch/>
        </p:blipFill>
        <p:spPr>
          <a:xfrm>
            <a:off x="2237641" y="1058769"/>
            <a:ext cx="4916757" cy="30604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14227" r="10415" b="14431"/>
          <a:stretch/>
        </p:blipFill>
        <p:spPr>
          <a:xfrm>
            <a:off x="3348594" y="1498741"/>
            <a:ext cx="4806055" cy="306969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14841" r="13735"/>
          <a:stretch/>
        </p:blipFill>
        <p:spPr>
          <a:xfrm>
            <a:off x="4653391" y="2158521"/>
            <a:ext cx="4354642" cy="342947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122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Presuposición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280" y="876300"/>
            <a:ext cx="8951019" cy="4062691"/>
          </a:xfrm>
        </p:spPr>
        <p:txBody>
          <a:bodyPr>
            <a:normAutofit/>
          </a:bodyPr>
          <a:lstStyle/>
          <a:p>
            <a:pPr algn="l" rtl="0"/>
            <a:r>
              <a:rPr lang="en-US" b="0" dirty="0" err="1"/>
              <a:t>Algo</a:t>
            </a:r>
            <a:r>
              <a:rPr lang="en-US" b="0" dirty="0"/>
              <a:t> </a:t>
            </a:r>
            <a:r>
              <a:rPr lang="en-US" b="0" dirty="0" smtClean="0"/>
              <a:t>dado 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sentado</a:t>
            </a:r>
            <a:r>
              <a:rPr lang="en-US" b="0" dirty="0" smtClean="0"/>
              <a:t> </a:t>
            </a:r>
            <a:r>
              <a:rPr lang="en-US" b="0" dirty="0"/>
              <a:t>tácitamente de antemano al comienzo de una línea argumental o curso de </a:t>
            </a:r>
            <a:r>
              <a:rPr lang="en-US" b="0" dirty="0" smtClean="0"/>
              <a:t>acción</a:t>
            </a:r>
            <a:r>
              <a:rPr lang="en-US" b="0" baseline="30000" dirty="0" smtClean="0"/>
              <a:t>1</a:t>
            </a:r>
            <a:endParaRPr lang="en-US" dirty="0"/>
          </a:p>
          <a:p>
            <a:pPr algn="l" rtl="0"/>
            <a:r>
              <a:rPr lang="en-US" b="0" dirty="0" smtClean="0"/>
              <a:t>Creencias que se aceptan (normalmente sin pruebas) y se utilizan como base para inferir o validar otros hechos.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CF9D5E7F-5B88-49A2-B514-B1E99E37D880}" type="slidenum">
              <a:rPr lang="en-US" smtClean="0"/>
              <a:pPr algn="l" rtl="0"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979" y="5304141"/>
            <a:ext cx="5482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baseline="30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https://en.oxforddictionaries.com/definition/presupposition</a:t>
            </a:r>
          </a:p>
        </p:txBody>
      </p:sp>
    </p:spTree>
    <p:extLst>
      <p:ext uri="{BB962C8B-B14F-4D97-AF65-F5344CB8AC3E}">
        <p14:creationId xmlns:p14="http://schemas.microsoft.com/office/powerpoint/2010/main" val="1010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¿</a:t>
            </a:r>
            <a:r>
              <a:rPr lang="en-US" dirty="0" err="1" smtClean="0"/>
              <a:t>Necesarias</a:t>
            </a:r>
            <a:r>
              <a:rPr lang="en-US" dirty="0" smtClean="0"/>
              <a:t>? ¿</a:t>
            </a:r>
            <a:r>
              <a:rPr lang="en-US" dirty="0" err="1" smtClean="0"/>
              <a:t>Buenas</a:t>
            </a:r>
            <a:r>
              <a:rPr lang="en-US" dirty="0" smtClean="0"/>
              <a:t> o </a:t>
            </a:r>
            <a:r>
              <a:rPr lang="en-US" dirty="0" err="1" smtClean="0"/>
              <a:t>malas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711200"/>
            <a:ext cx="8896350" cy="487680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Un punto de partida necesario</a:t>
            </a:r>
          </a:p>
          <a:p>
            <a:pPr lvl="1" algn="l" rtl="0"/>
            <a:r>
              <a:rPr lang="en-US" dirty="0" err="1" smtClean="0"/>
              <a:t>Suplen</a:t>
            </a:r>
            <a:r>
              <a:rPr lang="en-US" dirty="0" smtClean="0"/>
              <a:t> </a:t>
            </a:r>
            <a:r>
              <a:rPr lang="en-US" dirty="0" err="1" smtClean="0"/>
              <a:t>reglas</a:t>
            </a:r>
            <a:r>
              <a:rPr lang="en-US" dirty="0" smtClean="0"/>
              <a:t> y </a:t>
            </a:r>
            <a:r>
              <a:rPr lang="en-US" dirty="0" err="1" smtClean="0"/>
              <a:t>límites</a:t>
            </a:r>
            <a:r>
              <a:rPr lang="en-US" dirty="0" smtClean="0"/>
              <a:t> para el </a:t>
            </a:r>
            <a:r>
              <a:rPr lang="en-US" dirty="0" err="1" smtClean="0"/>
              <a:t>pensamiento</a:t>
            </a:r>
            <a:endParaRPr lang="en-US" dirty="0" smtClean="0"/>
          </a:p>
          <a:p>
            <a:pPr lvl="1" algn="l" rtl="0"/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basadas</a:t>
            </a:r>
            <a:r>
              <a:rPr lang="en-US" dirty="0" smtClean="0"/>
              <a:t> en experiencia/observación común</a:t>
            </a:r>
          </a:p>
          <a:p>
            <a:pPr lvl="1" algn="l" rtl="0"/>
            <a:r>
              <a:rPr lang="en-US" dirty="0" smtClean="0"/>
              <a:t>(A menudo </a:t>
            </a:r>
            <a:r>
              <a:rPr lang="en-US" dirty="0" err="1" smtClean="0"/>
              <a:t>basadas</a:t>
            </a:r>
            <a:r>
              <a:rPr lang="en-US" dirty="0" smtClean="0"/>
              <a:t> en la ausencia de pruebas en contra)</a:t>
            </a:r>
            <a:endParaRPr lang="en-US" dirty="0"/>
          </a:p>
          <a:p>
            <a:pPr algn="l" rtl="0"/>
            <a:r>
              <a:rPr lang="en-US" dirty="0" err="1" smtClean="0"/>
              <a:t>Comunes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todo el pensamiento humano.</a:t>
            </a:r>
          </a:p>
          <a:p>
            <a:pPr lvl="1" algn="l" rtl="0"/>
            <a:r>
              <a:rPr lang="en-US" dirty="0" err="1"/>
              <a:t>Física</a:t>
            </a:r>
            <a:r>
              <a:rPr lang="en-US" dirty="0" smtClean="0"/>
              <a:t>: Las </a:t>
            </a:r>
            <a:r>
              <a:rPr lang="en-US" dirty="0" err="1" smtClean="0"/>
              <a:t>leyes</a:t>
            </a:r>
            <a:r>
              <a:rPr lang="en-US" dirty="0" smtClean="0"/>
              <a:t> no </a:t>
            </a:r>
            <a:r>
              <a:rPr lang="en-US" dirty="0" err="1" smtClean="0"/>
              <a:t>cambian</a:t>
            </a:r>
            <a:r>
              <a:rPr lang="en-US" dirty="0" smtClean="0"/>
              <a:t>…</a:t>
            </a:r>
            <a:endParaRPr lang="en-US" dirty="0"/>
          </a:p>
          <a:p>
            <a:pPr lvl="1" algn="l" rtl="0"/>
            <a:r>
              <a:rPr lang="en-US" dirty="0" err="1" smtClean="0"/>
              <a:t>Matemáticas</a:t>
            </a:r>
            <a:r>
              <a:rPr lang="en-US" dirty="0" smtClean="0"/>
              <a:t>: Cinco postulados euclidianos</a:t>
            </a:r>
            <a:endParaRPr lang="en-US" dirty="0"/>
          </a:p>
          <a:p>
            <a:pPr lvl="1" algn="l" rtl="0"/>
            <a:r>
              <a:rPr lang="en-US" dirty="0" smtClean="0"/>
              <a:t>Filosofía:</a:t>
            </a:r>
          </a:p>
          <a:p>
            <a:pPr lvl="2" algn="l" rtl="0"/>
            <a:r>
              <a:rPr lang="en-US" dirty="0" smtClean="0"/>
              <a:t>“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existo</a:t>
            </a:r>
            <a:r>
              <a:rPr lang="en-US" dirty="0" smtClean="0"/>
              <a:t>”. “</a:t>
            </a:r>
            <a:r>
              <a:rPr lang="en-US" dirty="0" err="1"/>
              <a:t>E</a:t>
            </a:r>
            <a:r>
              <a:rPr lang="en-US" dirty="0" err="1" smtClean="0"/>
              <a:t>xiste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realidad</a:t>
            </a:r>
            <a:r>
              <a:rPr lang="en-US" dirty="0" smtClean="0"/>
              <a:t>” “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pienso</a:t>
            </a:r>
            <a:r>
              <a:rPr lang="en-US" dirty="0" smtClean="0"/>
              <a:t>…"</a:t>
            </a:r>
            <a:endParaRPr lang="en-US" dirty="0"/>
          </a:p>
          <a:p>
            <a:pPr lvl="2" algn="l" rtl="0"/>
            <a:r>
              <a:rPr lang="en-US" dirty="0"/>
              <a:t>La verdad existe (independientemente del descubrimiento o </a:t>
            </a:r>
            <a:r>
              <a:rPr lang="en-US" dirty="0" err="1"/>
              <a:t>aceptación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En la búsqueda de una solución, menos es mejor.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78581" y="1519644"/>
            <a:ext cx="9270220" cy="2999191"/>
            <a:chOff x="178581" y="1519644"/>
            <a:chExt cx="9270220" cy="2999191"/>
          </a:xfrm>
        </p:grpSpPr>
        <p:sp>
          <p:nvSpPr>
            <p:cNvPr id="23" name="Freeform 22"/>
            <p:cNvSpPr/>
            <p:nvPr/>
          </p:nvSpPr>
          <p:spPr>
            <a:xfrm>
              <a:off x="2819401" y="1593909"/>
              <a:ext cx="6629400" cy="2924926"/>
            </a:xfrm>
            <a:custGeom>
              <a:avLst/>
              <a:gdLst>
                <a:gd name="connsiteX0" fmla="*/ 7472298 w 7513119"/>
                <a:gd name="connsiteY0" fmla="*/ 139792 h 2924926"/>
                <a:gd name="connsiteX1" fmla="*/ 7121233 w 7513119"/>
                <a:gd name="connsiteY1" fmla="*/ 17328 h 2924926"/>
                <a:gd name="connsiteX2" fmla="*/ 4933205 w 7513119"/>
                <a:gd name="connsiteY2" fmla="*/ 474528 h 2924926"/>
                <a:gd name="connsiteX3" fmla="*/ 3790205 w 7513119"/>
                <a:gd name="connsiteY3" fmla="*/ 286749 h 2924926"/>
                <a:gd name="connsiteX4" fmla="*/ 2704355 w 7513119"/>
                <a:gd name="connsiteY4" fmla="*/ 458199 h 2924926"/>
                <a:gd name="connsiteX5" fmla="*/ 1765462 w 7513119"/>
                <a:gd name="connsiteY5" fmla="*/ 294914 h 2924926"/>
                <a:gd name="connsiteX6" fmla="*/ 875555 w 7513119"/>
                <a:gd name="connsiteY6" fmla="*/ 433706 h 2924926"/>
                <a:gd name="connsiteX7" fmla="*/ 336712 w 7513119"/>
                <a:gd name="connsiteY7" fmla="*/ 286749 h 2924926"/>
                <a:gd name="connsiteX8" fmla="*/ 148933 w 7513119"/>
                <a:gd name="connsiteY8" fmla="*/ 401049 h 2924926"/>
                <a:gd name="connsiteX9" fmla="*/ 312219 w 7513119"/>
                <a:gd name="connsiteY9" fmla="*/ 752114 h 2924926"/>
                <a:gd name="connsiteX10" fmla="*/ 75455 w 7513119"/>
                <a:gd name="connsiteY10" fmla="*/ 964385 h 2924926"/>
                <a:gd name="connsiteX11" fmla="*/ 279562 w 7513119"/>
                <a:gd name="connsiteY11" fmla="*/ 1225642 h 2924926"/>
                <a:gd name="connsiteX12" fmla="*/ 67290 w 7513119"/>
                <a:gd name="connsiteY12" fmla="*/ 1446078 h 2924926"/>
                <a:gd name="connsiteX13" fmla="*/ 312219 w 7513119"/>
                <a:gd name="connsiteY13" fmla="*/ 1699171 h 2924926"/>
                <a:gd name="connsiteX14" fmla="*/ 26469 w 7513119"/>
                <a:gd name="connsiteY14" fmla="*/ 1984921 h 2924926"/>
                <a:gd name="connsiteX15" fmla="*/ 181590 w 7513119"/>
                <a:gd name="connsiteY15" fmla="*/ 2352314 h 2924926"/>
                <a:gd name="connsiteX16" fmla="*/ 1976 w 7513119"/>
                <a:gd name="connsiteY16" fmla="*/ 2597242 h 2924926"/>
                <a:gd name="connsiteX17" fmla="*/ 165262 w 7513119"/>
                <a:gd name="connsiteY17" fmla="*/ 2809514 h 2924926"/>
                <a:gd name="connsiteX18" fmla="*/ 1120483 w 7513119"/>
                <a:gd name="connsiteY18" fmla="*/ 2858499 h 2924926"/>
                <a:gd name="connsiteX19" fmla="*/ 2075705 w 7513119"/>
                <a:gd name="connsiteY19" fmla="*/ 2760528 h 2924926"/>
                <a:gd name="connsiteX20" fmla="*/ 3504455 w 7513119"/>
                <a:gd name="connsiteY20" fmla="*/ 2923814 h 2924926"/>
                <a:gd name="connsiteX21" fmla="*/ 5104655 w 7513119"/>
                <a:gd name="connsiteY21" fmla="*/ 2662556 h 2924926"/>
                <a:gd name="connsiteX22" fmla="*/ 6296640 w 7513119"/>
                <a:gd name="connsiteY22" fmla="*/ 2891156 h 2924926"/>
                <a:gd name="connsiteX23" fmla="*/ 7513119 w 7513119"/>
                <a:gd name="connsiteY23" fmla="*/ 2662556 h 2924926"/>
                <a:gd name="connsiteX0" fmla="*/ 7472298 w 7513119"/>
                <a:gd name="connsiteY0" fmla="*/ 139792 h 2924926"/>
                <a:gd name="connsiteX1" fmla="*/ 7121233 w 7513119"/>
                <a:gd name="connsiteY1" fmla="*/ 17328 h 2924926"/>
                <a:gd name="connsiteX2" fmla="*/ 4933205 w 7513119"/>
                <a:gd name="connsiteY2" fmla="*/ 474528 h 2924926"/>
                <a:gd name="connsiteX3" fmla="*/ 3790205 w 7513119"/>
                <a:gd name="connsiteY3" fmla="*/ 286749 h 2924926"/>
                <a:gd name="connsiteX4" fmla="*/ 2704355 w 7513119"/>
                <a:gd name="connsiteY4" fmla="*/ 458199 h 2924926"/>
                <a:gd name="connsiteX5" fmla="*/ 1765462 w 7513119"/>
                <a:gd name="connsiteY5" fmla="*/ 294914 h 2924926"/>
                <a:gd name="connsiteX6" fmla="*/ 875555 w 7513119"/>
                <a:gd name="connsiteY6" fmla="*/ 433706 h 2924926"/>
                <a:gd name="connsiteX7" fmla="*/ 336712 w 7513119"/>
                <a:gd name="connsiteY7" fmla="*/ 286749 h 2924926"/>
                <a:gd name="connsiteX8" fmla="*/ 148933 w 7513119"/>
                <a:gd name="connsiteY8" fmla="*/ 401049 h 2924926"/>
                <a:gd name="connsiteX9" fmla="*/ 312219 w 7513119"/>
                <a:gd name="connsiteY9" fmla="*/ 752114 h 2924926"/>
                <a:gd name="connsiteX10" fmla="*/ 75455 w 7513119"/>
                <a:gd name="connsiteY10" fmla="*/ 964385 h 2924926"/>
                <a:gd name="connsiteX11" fmla="*/ 279562 w 7513119"/>
                <a:gd name="connsiteY11" fmla="*/ 1225642 h 2924926"/>
                <a:gd name="connsiteX12" fmla="*/ 67290 w 7513119"/>
                <a:gd name="connsiteY12" fmla="*/ 1446078 h 2924926"/>
                <a:gd name="connsiteX13" fmla="*/ 312219 w 7513119"/>
                <a:gd name="connsiteY13" fmla="*/ 1699171 h 2924926"/>
                <a:gd name="connsiteX14" fmla="*/ 26469 w 7513119"/>
                <a:gd name="connsiteY14" fmla="*/ 1984921 h 2924926"/>
                <a:gd name="connsiteX15" fmla="*/ 181590 w 7513119"/>
                <a:gd name="connsiteY15" fmla="*/ 2352314 h 2924926"/>
                <a:gd name="connsiteX16" fmla="*/ 1976 w 7513119"/>
                <a:gd name="connsiteY16" fmla="*/ 2597242 h 2924926"/>
                <a:gd name="connsiteX17" fmla="*/ 165262 w 7513119"/>
                <a:gd name="connsiteY17" fmla="*/ 2809514 h 2924926"/>
                <a:gd name="connsiteX18" fmla="*/ 1120483 w 7513119"/>
                <a:gd name="connsiteY18" fmla="*/ 2858499 h 2924926"/>
                <a:gd name="connsiteX19" fmla="*/ 2075705 w 7513119"/>
                <a:gd name="connsiteY19" fmla="*/ 2760528 h 2924926"/>
                <a:gd name="connsiteX20" fmla="*/ 3504455 w 7513119"/>
                <a:gd name="connsiteY20" fmla="*/ 2923814 h 2924926"/>
                <a:gd name="connsiteX21" fmla="*/ 5104655 w 7513119"/>
                <a:gd name="connsiteY21" fmla="*/ 2662556 h 2924926"/>
                <a:gd name="connsiteX22" fmla="*/ 6296640 w 7513119"/>
                <a:gd name="connsiteY22" fmla="*/ 2891156 h 2924926"/>
                <a:gd name="connsiteX23" fmla="*/ 7129398 w 7513119"/>
                <a:gd name="connsiteY23" fmla="*/ 2768692 h 2924926"/>
                <a:gd name="connsiteX24" fmla="*/ 7513119 w 7513119"/>
                <a:gd name="connsiteY24" fmla="*/ 2662556 h 2924926"/>
                <a:gd name="connsiteX0" fmla="*/ 7472298 w 7692733"/>
                <a:gd name="connsiteY0" fmla="*/ 139792 h 2924926"/>
                <a:gd name="connsiteX1" fmla="*/ 7121233 w 7692733"/>
                <a:gd name="connsiteY1" fmla="*/ 17328 h 2924926"/>
                <a:gd name="connsiteX2" fmla="*/ 4933205 w 7692733"/>
                <a:gd name="connsiteY2" fmla="*/ 474528 h 2924926"/>
                <a:gd name="connsiteX3" fmla="*/ 3790205 w 7692733"/>
                <a:gd name="connsiteY3" fmla="*/ 286749 h 2924926"/>
                <a:gd name="connsiteX4" fmla="*/ 2704355 w 7692733"/>
                <a:gd name="connsiteY4" fmla="*/ 458199 h 2924926"/>
                <a:gd name="connsiteX5" fmla="*/ 1765462 w 7692733"/>
                <a:gd name="connsiteY5" fmla="*/ 294914 h 2924926"/>
                <a:gd name="connsiteX6" fmla="*/ 875555 w 7692733"/>
                <a:gd name="connsiteY6" fmla="*/ 433706 h 2924926"/>
                <a:gd name="connsiteX7" fmla="*/ 336712 w 7692733"/>
                <a:gd name="connsiteY7" fmla="*/ 286749 h 2924926"/>
                <a:gd name="connsiteX8" fmla="*/ 148933 w 7692733"/>
                <a:gd name="connsiteY8" fmla="*/ 401049 h 2924926"/>
                <a:gd name="connsiteX9" fmla="*/ 312219 w 7692733"/>
                <a:gd name="connsiteY9" fmla="*/ 752114 h 2924926"/>
                <a:gd name="connsiteX10" fmla="*/ 75455 w 7692733"/>
                <a:gd name="connsiteY10" fmla="*/ 964385 h 2924926"/>
                <a:gd name="connsiteX11" fmla="*/ 279562 w 7692733"/>
                <a:gd name="connsiteY11" fmla="*/ 1225642 h 2924926"/>
                <a:gd name="connsiteX12" fmla="*/ 67290 w 7692733"/>
                <a:gd name="connsiteY12" fmla="*/ 1446078 h 2924926"/>
                <a:gd name="connsiteX13" fmla="*/ 312219 w 7692733"/>
                <a:gd name="connsiteY13" fmla="*/ 1699171 h 2924926"/>
                <a:gd name="connsiteX14" fmla="*/ 26469 w 7692733"/>
                <a:gd name="connsiteY14" fmla="*/ 1984921 h 2924926"/>
                <a:gd name="connsiteX15" fmla="*/ 181590 w 7692733"/>
                <a:gd name="connsiteY15" fmla="*/ 2352314 h 2924926"/>
                <a:gd name="connsiteX16" fmla="*/ 1976 w 7692733"/>
                <a:gd name="connsiteY16" fmla="*/ 2597242 h 2924926"/>
                <a:gd name="connsiteX17" fmla="*/ 165262 w 7692733"/>
                <a:gd name="connsiteY17" fmla="*/ 2809514 h 2924926"/>
                <a:gd name="connsiteX18" fmla="*/ 1120483 w 7692733"/>
                <a:gd name="connsiteY18" fmla="*/ 2858499 h 2924926"/>
                <a:gd name="connsiteX19" fmla="*/ 2075705 w 7692733"/>
                <a:gd name="connsiteY19" fmla="*/ 2760528 h 2924926"/>
                <a:gd name="connsiteX20" fmla="*/ 3504455 w 7692733"/>
                <a:gd name="connsiteY20" fmla="*/ 2923814 h 2924926"/>
                <a:gd name="connsiteX21" fmla="*/ 5104655 w 7692733"/>
                <a:gd name="connsiteY21" fmla="*/ 2662556 h 2924926"/>
                <a:gd name="connsiteX22" fmla="*/ 6296640 w 7692733"/>
                <a:gd name="connsiteY22" fmla="*/ 2891156 h 2924926"/>
                <a:gd name="connsiteX23" fmla="*/ 7129398 w 7692733"/>
                <a:gd name="connsiteY23" fmla="*/ 2768692 h 2924926"/>
                <a:gd name="connsiteX24" fmla="*/ 7692733 w 7692733"/>
                <a:gd name="connsiteY24" fmla="*/ 2597242 h 2924926"/>
                <a:gd name="connsiteX0" fmla="*/ 7472298 w 7732190"/>
                <a:gd name="connsiteY0" fmla="*/ 139792 h 2924926"/>
                <a:gd name="connsiteX1" fmla="*/ 7121233 w 7732190"/>
                <a:gd name="connsiteY1" fmla="*/ 17328 h 2924926"/>
                <a:gd name="connsiteX2" fmla="*/ 4933205 w 7732190"/>
                <a:gd name="connsiteY2" fmla="*/ 474528 h 2924926"/>
                <a:gd name="connsiteX3" fmla="*/ 3790205 w 7732190"/>
                <a:gd name="connsiteY3" fmla="*/ 286749 h 2924926"/>
                <a:gd name="connsiteX4" fmla="*/ 2704355 w 7732190"/>
                <a:gd name="connsiteY4" fmla="*/ 458199 h 2924926"/>
                <a:gd name="connsiteX5" fmla="*/ 1765462 w 7732190"/>
                <a:gd name="connsiteY5" fmla="*/ 294914 h 2924926"/>
                <a:gd name="connsiteX6" fmla="*/ 875555 w 7732190"/>
                <a:gd name="connsiteY6" fmla="*/ 433706 h 2924926"/>
                <a:gd name="connsiteX7" fmla="*/ 336712 w 7732190"/>
                <a:gd name="connsiteY7" fmla="*/ 286749 h 2924926"/>
                <a:gd name="connsiteX8" fmla="*/ 148933 w 7732190"/>
                <a:gd name="connsiteY8" fmla="*/ 401049 h 2924926"/>
                <a:gd name="connsiteX9" fmla="*/ 312219 w 7732190"/>
                <a:gd name="connsiteY9" fmla="*/ 752114 h 2924926"/>
                <a:gd name="connsiteX10" fmla="*/ 75455 w 7732190"/>
                <a:gd name="connsiteY10" fmla="*/ 964385 h 2924926"/>
                <a:gd name="connsiteX11" fmla="*/ 279562 w 7732190"/>
                <a:gd name="connsiteY11" fmla="*/ 1225642 h 2924926"/>
                <a:gd name="connsiteX12" fmla="*/ 67290 w 7732190"/>
                <a:gd name="connsiteY12" fmla="*/ 1446078 h 2924926"/>
                <a:gd name="connsiteX13" fmla="*/ 312219 w 7732190"/>
                <a:gd name="connsiteY13" fmla="*/ 1699171 h 2924926"/>
                <a:gd name="connsiteX14" fmla="*/ 26469 w 7732190"/>
                <a:gd name="connsiteY14" fmla="*/ 1984921 h 2924926"/>
                <a:gd name="connsiteX15" fmla="*/ 181590 w 7732190"/>
                <a:gd name="connsiteY15" fmla="*/ 2352314 h 2924926"/>
                <a:gd name="connsiteX16" fmla="*/ 1976 w 7732190"/>
                <a:gd name="connsiteY16" fmla="*/ 2597242 h 2924926"/>
                <a:gd name="connsiteX17" fmla="*/ 165262 w 7732190"/>
                <a:gd name="connsiteY17" fmla="*/ 2809514 h 2924926"/>
                <a:gd name="connsiteX18" fmla="*/ 1120483 w 7732190"/>
                <a:gd name="connsiteY18" fmla="*/ 2858499 h 2924926"/>
                <a:gd name="connsiteX19" fmla="*/ 2075705 w 7732190"/>
                <a:gd name="connsiteY19" fmla="*/ 2760528 h 2924926"/>
                <a:gd name="connsiteX20" fmla="*/ 3504455 w 7732190"/>
                <a:gd name="connsiteY20" fmla="*/ 2923814 h 2924926"/>
                <a:gd name="connsiteX21" fmla="*/ 5104655 w 7732190"/>
                <a:gd name="connsiteY21" fmla="*/ 2662556 h 2924926"/>
                <a:gd name="connsiteX22" fmla="*/ 6296640 w 7732190"/>
                <a:gd name="connsiteY22" fmla="*/ 2891156 h 2924926"/>
                <a:gd name="connsiteX23" fmla="*/ 7129398 w 7732190"/>
                <a:gd name="connsiteY23" fmla="*/ 2768692 h 2924926"/>
                <a:gd name="connsiteX24" fmla="*/ 7692733 w 7732190"/>
                <a:gd name="connsiteY24" fmla="*/ 2597242 h 2924926"/>
                <a:gd name="connsiteX25" fmla="*/ 7684569 w 7732190"/>
                <a:gd name="connsiteY25" fmla="*/ 2589078 h 2924926"/>
                <a:gd name="connsiteX0" fmla="*/ 7472298 w 7710297"/>
                <a:gd name="connsiteY0" fmla="*/ 139792 h 2924926"/>
                <a:gd name="connsiteX1" fmla="*/ 7121233 w 7710297"/>
                <a:gd name="connsiteY1" fmla="*/ 17328 h 2924926"/>
                <a:gd name="connsiteX2" fmla="*/ 4933205 w 7710297"/>
                <a:gd name="connsiteY2" fmla="*/ 474528 h 2924926"/>
                <a:gd name="connsiteX3" fmla="*/ 3790205 w 7710297"/>
                <a:gd name="connsiteY3" fmla="*/ 286749 h 2924926"/>
                <a:gd name="connsiteX4" fmla="*/ 2704355 w 7710297"/>
                <a:gd name="connsiteY4" fmla="*/ 458199 h 2924926"/>
                <a:gd name="connsiteX5" fmla="*/ 1765462 w 7710297"/>
                <a:gd name="connsiteY5" fmla="*/ 294914 h 2924926"/>
                <a:gd name="connsiteX6" fmla="*/ 875555 w 7710297"/>
                <a:gd name="connsiteY6" fmla="*/ 433706 h 2924926"/>
                <a:gd name="connsiteX7" fmla="*/ 336712 w 7710297"/>
                <a:gd name="connsiteY7" fmla="*/ 286749 h 2924926"/>
                <a:gd name="connsiteX8" fmla="*/ 148933 w 7710297"/>
                <a:gd name="connsiteY8" fmla="*/ 401049 h 2924926"/>
                <a:gd name="connsiteX9" fmla="*/ 312219 w 7710297"/>
                <a:gd name="connsiteY9" fmla="*/ 752114 h 2924926"/>
                <a:gd name="connsiteX10" fmla="*/ 75455 w 7710297"/>
                <a:gd name="connsiteY10" fmla="*/ 964385 h 2924926"/>
                <a:gd name="connsiteX11" fmla="*/ 279562 w 7710297"/>
                <a:gd name="connsiteY11" fmla="*/ 1225642 h 2924926"/>
                <a:gd name="connsiteX12" fmla="*/ 67290 w 7710297"/>
                <a:gd name="connsiteY12" fmla="*/ 1446078 h 2924926"/>
                <a:gd name="connsiteX13" fmla="*/ 312219 w 7710297"/>
                <a:gd name="connsiteY13" fmla="*/ 1699171 h 2924926"/>
                <a:gd name="connsiteX14" fmla="*/ 26469 w 7710297"/>
                <a:gd name="connsiteY14" fmla="*/ 1984921 h 2924926"/>
                <a:gd name="connsiteX15" fmla="*/ 181590 w 7710297"/>
                <a:gd name="connsiteY15" fmla="*/ 2352314 h 2924926"/>
                <a:gd name="connsiteX16" fmla="*/ 1976 w 7710297"/>
                <a:gd name="connsiteY16" fmla="*/ 2597242 h 2924926"/>
                <a:gd name="connsiteX17" fmla="*/ 165262 w 7710297"/>
                <a:gd name="connsiteY17" fmla="*/ 2809514 h 2924926"/>
                <a:gd name="connsiteX18" fmla="*/ 1120483 w 7710297"/>
                <a:gd name="connsiteY18" fmla="*/ 2858499 h 2924926"/>
                <a:gd name="connsiteX19" fmla="*/ 2075705 w 7710297"/>
                <a:gd name="connsiteY19" fmla="*/ 2760528 h 2924926"/>
                <a:gd name="connsiteX20" fmla="*/ 3504455 w 7710297"/>
                <a:gd name="connsiteY20" fmla="*/ 2923814 h 2924926"/>
                <a:gd name="connsiteX21" fmla="*/ 5104655 w 7710297"/>
                <a:gd name="connsiteY21" fmla="*/ 2662556 h 2924926"/>
                <a:gd name="connsiteX22" fmla="*/ 6296640 w 7710297"/>
                <a:gd name="connsiteY22" fmla="*/ 2891156 h 2924926"/>
                <a:gd name="connsiteX23" fmla="*/ 7129398 w 7710297"/>
                <a:gd name="connsiteY23" fmla="*/ 2768692 h 2924926"/>
                <a:gd name="connsiteX24" fmla="*/ 7692733 w 7710297"/>
                <a:gd name="connsiteY24" fmla="*/ 2597242 h 2924926"/>
                <a:gd name="connsiteX25" fmla="*/ 7480462 w 7710297"/>
                <a:gd name="connsiteY25" fmla="*/ 139792 h 292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710297" h="2924926">
                  <a:moveTo>
                    <a:pt x="7472298" y="139792"/>
                  </a:moveTo>
                  <a:cubicBezTo>
                    <a:pt x="7508356" y="50665"/>
                    <a:pt x="7544415" y="-38461"/>
                    <a:pt x="7121233" y="17328"/>
                  </a:cubicBezTo>
                  <a:cubicBezTo>
                    <a:pt x="6698051" y="73117"/>
                    <a:pt x="5488376" y="429625"/>
                    <a:pt x="4933205" y="474528"/>
                  </a:cubicBezTo>
                  <a:cubicBezTo>
                    <a:pt x="4378034" y="519431"/>
                    <a:pt x="4161680" y="289471"/>
                    <a:pt x="3790205" y="286749"/>
                  </a:cubicBezTo>
                  <a:cubicBezTo>
                    <a:pt x="3418730" y="284027"/>
                    <a:pt x="3041812" y="456838"/>
                    <a:pt x="2704355" y="458199"/>
                  </a:cubicBezTo>
                  <a:cubicBezTo>
                    <a:pt x="2366898" y="459560"/>
                    <a:pt x="2070262" y="298996"/>
                    <a:pt x="1765462" y="294914"/>
                  </a:cubicBezTo>
                  <a:cubicBezTo>
                    <a:pt x="1460662" y="290832"/>
                    <a:pt x="1113680" y="435067"/>
                    <a:pt x="875555" y="433706"/>
                  </a:cubicBezTo>
                  <a:cubicBezTo>
                    <a:pt x="637430" y="432345"/>
                    <a:pt x="457816" y="292192"/>
                    <a:pt x="336712" y="286749"/>
                  </a:cubicBezTo>
                  <a:cubicBezTo>
                    <a:pt x="215608" y="281306"/>
                    <a:pt x="153015" y="323488"/>
                    <a:pt x="148933" y="401049"/>
                  </a:cubicBezTo>
                  <a:cubicBezTo>
                    <a:pt x="144851" y="478610"/>
                    <a:pt x="324465" y="658225"/>
                    <a:pt x="312219" y="752114"/>
                  </a:cubicBezTo>
                  <a:cubicBezTo>
                    <a:pt x="299973" y="846003"/>
                    <a:pt x="80898" y="885464"/>
                    <a:pt x="75455" y="964385"/>
                  </a:cubicBezTo>
                  <a:cubicBezTo>
                    <a:pt x="70012" y="1043306"/>
                    <a:pt x="280923" y="1145360"/>
                    <a:pt x="279562" y="1225642"/>
                  </a:cubicBezTo>
                  <a:cubicBezTo>
                    <a:pt x="278201" y="1305924"/>
                    <a:pt x="61847" y="1367157"/>
                    <a:pt x="67290" y="1446078"/>
                  </a:cubicBezTo>
                  <a:cubicBezTo>
                    <a:pt x="72733" y="1524999"/>
                    <a:pt x="319023" y="1609364"/>
                    <a:pt x="312219" y="1699171"/>
                  </a:cubicBezTo>
                  <a:cubicBezTo>
                    <a:pt x="305415" y="1788978"/>
                    <a:pt x="48240" y="1876064"/>
                    <a:pt x="26469" y="1984921"/>
                  </a:cubicBezTo>
                  <a:cubicBezTo>
                    <a:pt x="4698" y="2093778"/>
                    <a:pt x="185672" y="2250261"/>
                    <a:pt x="181590" y="2352314"/>
                  </a:cubicBezTo>
                  <a:cubicBezTo>
                    <a:pt x="177508" y="2454367"/>
                    <a:pt x="4697" y="2521042"/>
                    <a:pt x="1976" y="2597242"/>
                  </a:cubicBezTo>
                  <a:cubicBezTo>
                    <a:pt x="-745" y="2673442"/>
                    <a:pt x="-21156" y="2765971"/>
                    <a:pt x="165262" y="2809514"/>
                  </a:cubicBezTo>
                  <a:cubicBezTo>
                    <a:pt x="351680" y="2853057"/>
                    <a:pt x="802076" y="2866663"/>
                    <a:pt x="1120483" y="2858499"/>
                  </a:cubicBezTo>
                  <a:cubicBezTo>
                    <a:pt x="1438890" y="2850335"/>
                    <a:pt x="1678376" y="2749642"/>
                    <a:pt x="2075705" y="2760528"/>
                  </a:cubicBezTo>
                  <a:cubicBezTo>
                    <a:pt x="2473034" y="2771414"/>
                    <a:pt x="2999630" y="2940143"/>
                    <a:pt x="3504455" y="2923814"/>
                  </a:cubicBezTo>
                  <a:cubicBezTo>
                    <a:pt x="4009280" y="2907485"/>
                    <a:pt x="4639291" y="2667999"/>
                    <a:pt x="5104655" y="2662556"/>
                  </a:cubicBezTo>
                  <a:cubicBezTo>
                    <a:pt x="5570019" y="2657113"/>
                    <a:pt x="5959183" y="2873467"/>
                    <a:pt x="6296640" y="2891156"/>
                  </a:cubicBezTo>
                  <a:cubicBezTo>
                    <a:pt x="6634097" y="2908845"/>
                    <a:pt x="6926652" y="2806792"/>
                    <a:pt x="7129398" y="2768692"/>
                  </a:cubicBezTo>
                  <a:cubicBezTo>
                    <a:pt x="7332144" y="2730592"/>
                    <a:pt x="7628780" y="2614931"/>
                    <a:pt x="7692733" y="2597242"/>
                  </a:cubicBezTo>
                  <a:cubicBezTo>
                    <a:pt x="7785261" y="2567306"/>
                    <a:pt x="7482163" y="141493"/>
                    <a:pt x="7480462" y="139792"/>
                  </a:cubicBezTo>
                </a:path>
              </a:pathLst>
            </a:cu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cxnSp>
          <p:nvCxnSpPr>
            <p:cNvPr id="11" name="Straight Arrow Connector 10"/>
            <p:cNvCxnSpPr>
              <a:stCxn id="18" idx="3"/>
            </p:cNvCxnSpPr>
            <p:nvPr/>
          </p:nvCxnSpPr>
          <p:spPr>
            <a:xfrm>
              <a:off x="2380783" y="1713543"/>
              <a:ext cx="599784" cy="193899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8581" y="1519644"/>
              <a:ext cx="2202202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ct val="8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Presuposición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 smtClean="0"/>
              <a:t>Presuposiciones, Evidencia, Conclusiones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31289"/>
            <a:ext cx="457200" cy="254000"/>
          </a:xfrm>
        </p:spPr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8113" y="2762999"/>
            <a:ext cx="2223686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Presuposición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607828" y="2847795"/>
            <a:ext cx="3370119" cy="830997"/>
            <a:chOff x="5607828" y="2847795"/>
            <a:chExt cx="3370119" cy="830997"/>
          </a:xfrm>
        </p:grpSpPr>
        <p:cxnSp>
          <p:nvCxnSpPr>
            <p:cNvPr id="12" name="Straight Arrow Connector 11"/>
            <p:cNvCxnSpPr>
              <a:stCxn id="6" idx="3"/>
            </p:cNvCxnSpPr>
            <p:nvPr/>
          </p:nvCxnSpPr>
          <p:spPr>
            <a:xfrm>
              <a:off x="5607828" y="2986767"/>
              <a:ext cx="736959" cy="144553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223668" y="2847795"/>
              <a:ext cx="27542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Conclusión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/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(</a:t>
              </a:r>
              <a:r>
                <a:rPr lang="en-US" dirty="0" err="1">
                  <a:solidFill>
                    <a:schemeClr val="bg1"/>
                  </a:solidFill>
                </a:rPr>
                <a:t>menos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razonable</a:t>
              </a:r>
              <a:r>
                <a:rPr lang="en-US" dirty="0">
                  <a:solidFill>
                    <a:schemeClr val="bg1"/>
                  </a:solidFill>
                </a:rPr>
                <a:t>)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411799" y="2755934"/>
            <a:ext cx="3196029" cy="1312760"/>
            <a:chOff x="2411799" y="2755934"/>
            <a:chExt cx="3196029" cy="1312760"/>
          </a:xfrm>
        </p:grpSpPr>
        <p:sp>
          <p:nvSpPr>
            <p:cNvPr id="6" name="TextBox 5"/>
            <p:cNvSpPr txBox="1"/>
            <p:nvPr/>
          </p:nvSpPr>
          <p:spPr>
            <a:xfrm>
              <a:off x="3897103" y="2755934"/>
              <a:ext cx="1710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solidFill>
                    <a:schemeClr val="bg1"/>
                  </a:solidFill>
                </a:rPr>
                <a:t>Conclusión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0472" y="3607029"/>
              <a:ext cx="1452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solidFill>
                    <a:schemeClr val="bg1"/>
                  </a:solidFill>
                </a:rPr>
                <a:t>Evidencia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6" idx="2"/>
            </p:cNvCxnSpPr>
            <p:nvPr/>
          </p:nvCxnSpPr>
          <p:spPr>
            <a:xfrm flipV="1">
              <a:off x="4213057" y="3217599"/>
              <a:ext cx="539409" cy="421699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3"/>
              <a:endCxn id="6" idx="1"/>
            </p:cNvCxnSpPr>
            <p:nvPr/>
          </p:nvCxnSpPr>
          <p:spPr>
            <a:xfrm>
              <a:off x="2411799" y="2956898"/>
              <a:ext cx="1485304" cy="29869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579786" y="1778858"/>
            <a:ext cx="150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err="1" smtClean="0">
                <a:solidFill>
                  <a:schemeClr val="bg1"/>
                </a:solidFill>
              </a:rPr>
              <a:t>Conclusiones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permisibles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194817" y="1303369"/>
            <a:ext cx="3683733" cy="1683398"/>
            <a:chOff x="4194817" y="1303369"/>
            <a:chExt cx="3683733" cy="1683398"/>
          </a:xfrm>
        </p:grpSpPr>
        <p:sp>
          <p:nvSpPr>
            <p:cNvPr id="8" name="TextBox 7"/>
            <p:cNvSpPr txBox="1"/>
            <p:nvPr/>
          </p:nvSpPr>
          <p:spPr>
            <a:xfrm>
              <a:off x="4194817" y="2109603"/>
              <a:ext cx="1452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solidFill>
                    <a:schemeClr val="bg1"/>
                  </a:solidFill>
                </a:rPr>
                <a:t>Evidencia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7825" y="1303369"/>
              <a:ext cx="1710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solidFill>
                    <a:schemeClr val="bg1"/>
                  </a:solidFill>
                </a:rPr>
                <a:t>Conclusión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6" idx="3"/>
            </p:cNvCxnSpPr>
            <p:nvPr/>
          </p:nvCxnSpPr>
          <p:spPr>
            <a:xfrm flipV="1">
              <a:off x="5607828" y="1722289"/>
              <a:ext cx="876866" cy="1264478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649974" y="1659303"/>
              <a:ext cx="676286" cy="628440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380783" y="1124422"/>
            <a:ext cx="4915140" cy="751582"/>
            <a:chOff x="2380783" y="1124422"/>
            <a:chExt cx="4915140" cy="751582"/>
          </a:xfrm>
        </p:grpSpPr>
        <p:cxnSp>
          <p:nvCxnSpPr>
            <p:cNvPr id="15" name="Straight Arrow Connector 14"/>
            <p:cNvCxnSpPr>
              <a:stCxn id="18" idx="3"/>
              <a:endCxn id="16" idx="1"/>
            </p:cNvCxnSpPr>
            <p:nvPr/>
          </p:nvCxnSpPr>
          <p:spPr>
            <a:xfrm flipV="1">
              <a:off x="2380783" y="1534202"/>
              <a:ext cx="3787042" cy="17934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6610123" y="1124422"/>
              <a:ext cx="685800" cy="751582"/>
              <a:chOff x="5029200" y="2903606"/>
              <a:chExt cx="685800" cy="75158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029200" y="2903606"/>
                <a:ext cx="685800" cy="75158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029200" y="2954190"/>
                <a:ext cx="685800" cy="675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1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24100"/>
            <a:ext cx="7772400" cy="508000"/>
          </a:xfrm>
        </p:spPr>
        <p:txBody>
          <a:bodyPr/>
          <a:lstStyle/>
          <a:p>
            <a:pPr rtl="0"/>
            <a:r>
              <a:rPr lang="en-US" sz="5400" dirty="0" smtClean="0"/>
              <a:t>Reacción a la </a:t>
            </a:r>
            <a:r>
              <a:rPr lang="en-US" sz="5400" dirty="0" err="1" smtClean="0"/>
              <a:t>sanación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del hombre </a:t>
            </a:r>
            <a:r>
              <a:rPr lang="en-US" sz="5400" dirty="0" err="1" smtClean="0"/>
              <a:t>ciego</a:t>
            </a:r>
            <a:r>
              <a:rPr lang="en-US" sz="5400" dirty="0" smtClean="0"/>
              <a:t> de </a:t>
            </a:r>
            <a:r>
              <a:rPr lang="en-US" sz="5400" dirty="0" err="1" smtClean="0"/>
              <a:t>nacimiento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000" dirty="0" smtClean="0"/>
              <a:t>(Juan 9:13-41)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2438400" y="1409700"/>
            <a:ext cx="7010400" cy="4267200"/>
          </a:xfrm>
          <a:custGeom>
            <a:avLst/>
            <a:gdLst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513119 w 7513119"/>
              <a:gd name="connsiteY23" fmla="*/ 2662556 h 2924926"/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129398 w 7513119"/>
              <a:gd name="connsiteY23" fmla="*/ 2768692 h 2924926"/>
              <a:gd name="connsiteX24" fmla="*/ 7513119 w 7513119"/>
              <a:gd name="connsiteY24" fmla="*/ 2662556 h 2924926"/>
              <a:gd name="connsiteX0" fmla="*/ 7472298 w 7692733"/>
              <a:gd name="connsiteY0" fmla="*/ 139792 h 2924926"/>
              <a:gd name="connsiteX1" fmla="*/ 7121233 w 7692733"/>
              <a:gd name="connsiteY1" fmla="*/ 17328 h 2924926"/>
              <a:gd name="connsiteX2" fmla="*/ 4933205 w 7692733"/>
              <a:gd name="connsiteY2" fmla="*/ 474528 h 2924926"/>
              <a:gd name="connsiteX3" fmla="*/ 3790205 w 7692733"/>
              <a:gd name="connsiteY3" fmla="*/ 286749 h 2924926"/>
              <a:gd name="connsiteX4" fmla="*/ 2704355 w 7692733"/>
              <a:gd name="connsiteY4" fmla="*/ 458199 h 2924926"/>
              <a:gd name="connsiteX5" fmla="*/ 1765462 w 7692733"/>
              <a:gd name="connsiteY5" fmla="*/ 294914 h 2924926"/>
              <a:gd name="connsiteX6" fmla="*/ 875555 w 7692733"/>
              <a:gd name="connsiteY6" fmla="*/ 433706 h 2924926"/>
              <a:gd name="connsiteX7" fmla="*/ 336712 w 7692733"/>
              <a:gd name="connsiteY7" fmla="*/ 286749 h 2924926"/>
              <a:gd name="connsiteX8" fmla="*/ 148933 w 7692733"/>
              <a:gd name="connsiteY8" fmla="*/ 401049 h 2924926"/>
              <a:gd name="connsiteX9" fmla="*/ 312219 w 7692733"/>
              <a:gd name="connsiteY9" fmla="*/ 752114 h 2924926"/>
              <a:gd name="connsiteX10" fmla="*/ 75455 w 7692733"/>
              <a:gd name="connsiteY10" fmla="*/ 964385 h 2924926"/>
              <a:gd name="connsiteX11" fmla="*/ 279562 w 7692733"/>
              <a:gd name="connsiteY11" fmla="*/ 1225642 h 2924926"/>
              <a:gd name="connsiteX12" fmla="*/ 67290 w 7692733"/>
              <a:gd name="connsiteY12" fmla="*/ 1446078 h 2924926"/>
              <a:gd name="connsiteX13" fmla="*/ 312219 w 7692733"/>
              <a:gd name="connsiteY13" fmla="*/ 1699171 h 2924926"/>
              <a:gd name="connsiteX14" fmla="*/ 26469 w 7692733"/>
              <a:gd name="connsiteY14" fmla="*/ 1984921 h 2924926"/>
              <a:gd name="connsiteX15" fmla="*/ 181590 w 7692733"/>
              <a:gd name="connsiteY15" fmla="*/ 2352314 h 2924926"/>
              <a:gd name="connsiteX16" fmla="*/ 1976 w 7692733"/>
              <a:gd name="connsiteY16" fmla="*/ 2597242 h 2924926"/>
              <a:gd name="connsiteX17" fmla="*/ 165262 w 7692733"/>
              <a:gd name="connsiteY17" fmla="*/ 2809514 h 2924926"/>
              <a:gd name="connsiteX18" fmla="*/ 1120483 w 7692733"/>
              <a:gd name="connsiteY18" fmla="*/ 2858499 h 2924926"/>
              <a:gd name="connsiteX19" fmla="*/ 2075705 w 7692733"/>
              <a:gd name="connsiteY19" fmla="*/ 2760528 h 2924926"/>
              <a:gd name="connsiteX20" fmla="*/ 3504455 w 7692733"/>
              <a:gd name="connsiteY20" fmla="*/ 2923814 h 2924926"/>
              <a:gd name="connsiteX21" fmla="*/ 5104655 w 7692733"/>
              <a:gd name="connsiteY21" fmla="*/ 2662556 h 2924926"/>
              <a:gd name="connsiteX22" fmla="*/ 6296640 w 7692733"/>
              <a:gd name="connsiteY22" fmla="*/ 2891156 h 2924926"/>
              <a:gd name="connsiteX23" fmla="*/ 7129398 w 7692733"/>
              <a:gd name="connsiteY23" fmla="*/ 2768692 h 2924926"/>
              <a:gd name="connsiteX24" fmla="*/ 7692733 w 7692733"/>
              <a:gd name="connsiteY24" fmla="*/ 2597242 h 2924926"/>
              <a:gd name="connsiteX0" fmla="*/ 7472298 w 7732190"/>
              <a:gd name="connsiteY0" fmla="*/ 139792 h 2924926"/>
              <a:gd name="connsiteX1" fmla="*/ 7121233 w 7732190"/>
              <a:gd name="connsiteY1" fmla="*/ 17328 h 2924926"/>
              <a:gd name="connsiteX2" fmla="*/ 4933205 w 7732190"/>
              <a:gd name="connsiteY2" fmla="*/ 474528 h 2924926"/>
              <a:gd name="connsiteX3" fmla="*/ 3790205 w 7732190"/>
              <a:gd name="connsiteY3" fmla="*/ 286749 h 2924926"/>
              <a:gd name="connsiteX4" fmla="*/ 2704355 w 7732190"/>
              <a:gd name="connsiteY4" fmla="*/ 458199 h 2924926"/>
              <a:gd name="connsiteX5" fmla="*/ 1765462 w 7732190"/>
              <a:gd name="connsiteY5" fmla="*/ 294914 h 2924926"/>
              <a:gd name="connsiteX6" fmla="*/ 875555 w 7732190"/>
              <a:gd name="connsiteY6" fmla="*/ 433706 h 2924926"/>
              <a:gd name="connsiteX7" fmla="*/ 336712 w 7732190"/>
              <a:gd name="connsiteY7" fmla="*/ 286749 h 2924926"/>
              <a:gd name="connsiteX8" fmla="*/ 148933 w 7732190"/>
              <a:gd name="connsiteY8" fmla="*/ 401049 h 2924926"/>
              <a:gd name="connsiteX9" fmla="*/ 312219 w 7732190"/>
              <a:gd name="connsiteY9" fmla="*/ 752114 h 2924926"/>
              <a:gd name="connsiteX10" fmla="*/ 75455 w 7732190"/>
              <a:gd name="connsiteY10" fmla="*/ 964385 h 2924926"/>
              <a:gd name="connsiteX11" fmla="*/ 279562 w 7732190"/>
              <a:gd name="connsiteY11" fmla="*/ 1225642 h 2924926"/>
              <a:gd name="connsiteX12" fmla="*/ 67290 w 7732190"/>
              <a:gd name="connsiteY12" fmla="*/ 1446078 h 2924926"/>
              <a:gd name="connsiteX13" fmla="*/ 312219 w 7732190"/>
              <a:gd name="connsiteY13" fmla="*/ 1699171 h 2924926"/>
              <a:gd name="connsiteX14" fmla="*/ 26469 w 7732190"/>
              <a:gd name="connsiteY14" fmla="*/ 1984921 h 2924926"/>
              <a:gd name="connsiteX15" fmla="*/ 181590 w 7732190"/>
              <a:gd name="connsiteY15" fmla="*/ 2352314 h 2924926"/>
              <a:gd name="connsiteX16" fmla="*/ 1976 w 7732190"/>
              <a:gd name="connsiteY16" fmla="*/ 2597242 h 2924926"/>
              <a:gd name="connsiteX17" fmla="*/ 165262 w 7732190"/>
              <a:gd name="connsiteY17" fmla="*/ 2809514 h 2924926"/>
              <a:gd name="connsiteX18" fmla="*/ 1120483 w 7732190"/>
              <a:gd name="connsiteY18" fmla="*/ 2858499 h 2924926"/>
              <a:gd name="connsiteX19" fmla="*/ 2075705 w 7732190"/>
              <a:gd name="connsiteY19" fmla="*/ 2760528 h 2924926"/>
              <a:gd name="connsiteX20" fmla="*/ 3504455 w 7732190"/>
              <a:gd name="connsiteY20" fmla="*/ 2923814 h 2924926"/>
              <a:gd name="connsiteX21" fmla="*/ 5104655 w 7732190"/>
              <a:gd name="connsiteY21" fmla="*/ 2662556 h 2924926"/>
              <a:gd name="connsiteX22" fmla="*/ 6296640 w 7732190"/>
              <a:gd name="connsiteY22" fmla="*/ 2891156 h 2924926"/>
              <a:gd name="connsiteX23" fmla="*/ 7129398 w 7732190"/>
              <a:gd name="connsiteY23" fmla="*/ 2768692 h 2924926"/>
              <a:gd name="connsiteX24" fmla="*/ 7692733 w 7732190"/>
              <a:gd name="connsiteY24" fmla="*/ 2597242 h 2924926"/>
              <a:gd name="connsiteX25" fmla="*/ 7684569 w 7732190"/>
              <a:gd name="connsiteY25" fmla="*/ 2589078 h 2924926"/>
              <a:gd name="connsiteX0" fmla="*/ 7472298 w 7710297"/>
              <a:gd name="connsiteY0" fmla="*/ 139792 h 2924926"/>
              <a:gd name="connsiteX1" fmla="*/ 7121233 w 7710297"/>
              <a:gd name="connsiteY1" fmla="*/ 17328 h 2924926"/>
              <a:gd name="connsiteX2" fmla="*/ 4933205 w 7710297"/>
              <a:gd name="connsiteY2" fmla="*/ 474528 h 2924926"/>
              <a:gd name="connsiteX3" fmla="*/ 3790205 w 7710297"/>
              <a:gd name="connsiteY3" fmla="*/ 286749 h 2924926"/>
              <a:gd name="connsiteX4" fmla="*/ 2704355 w 7710297"/>
              <a:gd name="connsiteY4" fmla="*/ 458199 h 2924926"/>
              <a:gd name="connsiteX5" fmla="*/ 1765462 w 7710297"/>
              <a:gd name="connsiteY5" fmla="*/ 294914 h 2924926"/>
              <a:gd name="connsiteX6" fmla="*/ 875555 w 7710297"/>
              <a:gd name="connsiteY6" fmla="*/ 433706 h 2924926"/>
              <a:gd name="connsiteX7" fmla="*/ 336712 w 7710297"/>
              <a:gd name="connsiteY7" fmla="*/ 286749 h 2924926"/>
              <a:gd name="connsiteX8" fmla="*/ 148933 w 7710297"/>
              <a:gd name="connsiteY8" fmla="*/ 401049 h 2924926"/>
              <a:gd name="connsiteX9" fmla="*/ 312219 w 7710297"/>
              <a:gd name="connsiteY9" fmla="*/ 752114 h 2924926"/>
              <a:gd name="connsiteX10" fmla="*/ 75455 w 7710297"/>
              <a:gd name="connsiteY10" fmla="*/ 964385 h 2924926"/>
              <a:gd name="connsiteX11" fmla="*/ 279562 w 7710297"/>
              <a:gd name="connsiteY11" fmla="*/ 1225642 h 2924926"/>
              <a:gd name="connsiteX12" fmla="*/ 67290 w 7710297"/>
              <a:gd name="connsiteY12" fmla="*/ 1446078 h 2924926"/>
              <a:gd name="connsiteX13" fmla="*/ 312219 w 7710297"/>
              <a:gd name="connsiteY13" fmla="*/ 1699171 h 2924926"/>
              <a:gd name="connsiteX14" fmla="*/ 26469 w 7710297"/>
              <a:gd name="connsiteY14" fmla="*/ 1984921 h 2924926"/>
              <a:gd name="connsiteX15" fmla="*/ 181590 w 7710297"/>
              <a:gd name="connsiteY15" fmla="*/ 2352314 h 2924926"/>
              <a:gd name="connsiteX16" fmla="*/ 1976 w 7710297"/>
              <a:gd name="connsiteY16" fmla="*/ 2597242 h 2924926"/>
              <a:gd name="connsiteX17" fmla="*/ 165262 w 7710297"/>
              <a:gd name="connsiteY17" fmla="*/ 2809514 h 2924926"/>
              <a:gd name="connsiteX18" fmla="*/ 1120483 w 7710297"/>
              <a:gd name="connsiteY18" fmla="*/ 2858499 h 2924926"/>
              <a:gd name="connsiteX19" fmla="*/ 2075705 w 7710297"/>
              <a:gd name="connsiteY19" fmla="*/ 2760528 h 2924926"/>
              <a:gd name="connsiteX20" fmla="*/ 3504455 w 7710297"/>
              <a:gd name="connsiteY20" fmla="*/ 2923814 h 2924926"/>
              <a:gd name="connsiteX21" fmla="*/ 5104655 w 7710297"/>
              <a:gd name="connsiteY21" fmla="*/ 2662556 h 2924926"/>
              <a:gd name="connsiteX22" fmla="*/ 6296640 w 7710297"/>
              <a:gd name="connsiteY22" fmla="*/ 2891156 h 2924926"/>
              <a:gd name="connsiteX23" fmla="*/ 7129398 w 7710297"/>
              <a:gd name="connsiteY23" fmla="*/ 2768692 h 2924926"/>
              <a:gd name="connsiteX24" fmla="*/ 7692733 w 7710297"/>
              <a:gd name="connsiteY24" fmla="*/ 2597242 h 2924926"/>
              <a:gd name="connsiteX25" fmla="*/ 7480462 w 7710297"/>
              <a:gd name="connsiteY25" fmla="*/ 139792 h 2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0297" h="2924926">
                <a:moveTo>
                  <a:pt x="7472298" y="139792"/>
                </a:moveTo>
                <a:cubicBezTo>
                  <a:pt x="7508356" y="50665"/>
                  <a:pt x="7544415" y="-38461"/>
                  <a:pt x="7121233" y="17328"/>
                </a:cubicBezTo>
                <a:cubicBezTo>
                  <a:pt x="6698051" y="73117"/>
                  <a:pt x="5488376" y="429625"/>
                  <a:pt x="4933205" y="474528"/>
                </a:cubicBezTo>
                <a:cubicBezTo>
                  <a:pt x="4378034" y="519431"/>
                  <a:pt x="4161680" y="289471"/>
                  <a:pt x="3790205" y="286749"/>
                </a:cubicBezTo>
                <a:cubicBezTo>
                  <a:pt x="3418730" y="284027"/>
                  <a:pt x="3041812" y="456838"/>
                  <a:pt x="2704355" y="458199"/>
                </a:cubicBezTo>
                <a:cubicBezTo>
                  <a:pt x="2366898" y="459560"/>
                  <a:pt x="2070262" y="298996"/>
                  <a:pt x="1765462" y="294914"/>
                </a:cubicBezTo>
                <a:cubicBezTo>
                  <a:pt x="1460662" y="290832"/>
                  <a:pt x="1113680" y="435067"/>
                  <a:pt x="875555" y="433706"/>
                </a:cubicBezTo>
                <a:cubicBezTo>
                  <a:pt x="637430" y="432345"/>
                  <a:pt x="457816" y="292192"/>
                  <a:pt x="336712" y="286749"/>
                </a:cubicBezTo>
                <a:cubicBezTo>
                  <a:pt x="215608" y="281306"/>
                  <a:pt x="153015" y="323488"/>
                  <a:pt x="148933" y="401049"/>
                </a:cubicBezTo>
                <a:cubicBezTo>
                  <a:pt x="144851" y="478610"/>
                  <a:pt x="324465" y="658225"/>
                  <a:pt x="312219" y="752114"/>
                </a:cubicBezTo>
                <a:cubicBezTo>
                  <a:pt x="299973" y="846003"/>
                  <a:pt x="80898" y="885464"/>
                  <a:pt x="75455" y="964385"/>
                </a:cubicBezTo>
                <a:cubicBezTo>
                  <a:pt x="70012" y="1043306"/>
                  <a:pt x="280923" y="1145360"/>
                  <a:pt x="279562" y="1225642"/>
                </a:cubicBezTo>
                <a:cubicBezTo>
                  <a:pt x="278201" y="1305924"/>
                  <a:pt x="61847" y="1367157"/>
                  <a:pt x="67290" y="1446078"/>
                </a:cubicBezTo>
                <a:cubicBezTo>
                  <a:pt x="72733" y="1524999"/>
                  <a:pt x="319023" y="1609364"/>
                  <a:pt x="312219" y="1699171"/>
                </a:cubicBezTo>
                <a:cubicBezTo>
                  <a:pt x="305415" y="1788978"/>
                  <a:pt x="48240" y="1876064"/>
                  <a:pt x="26469" y="1984921"/>
                </a:cubicBezTo>
                <a:cubicBezTo>
                  <a:pt x="4698" y="2093778"/>
                  <a:pt x="185672" y="2250261"/>
                  <a:pt x="181590" y="2352314"/>
                </a:cubicBezTo>
                <a:cubicBezTo>
                  <a:pt x="177508" y="2454367"/>
                  <a:pt x="4697" y="2521042"/>
                  <a:pt x="1976" y="2597242"/>
                </a:cubicBezTo>
                <a:cubicBezTo>
                  <a:pt x="-745" y="2673442"/>
                  <a:pt x="-21156" y="2765971"/>
                  <a:pt x="165262" y="2809514"/>
                </a:cubicBezTo>
                <a:cubicBezTo>
                  <a:pt x="351680" y="2853057"/>
                  <a:pt x="802076" y="2866663"/>
                  <a:pt x="1120483" y="2858499"/>
                </a:cubicBezTo>
                <a:cubicBezTo>
                  <a:pt x="1438890" y="2850335"/>
                  <a:pt x="1678376" y="2749642"/>
                  <a:pt x="2075705" y="2760528"/>
                </a:cubicBezTo>
                <a:cubicBezTo>
                  <a:pt x="2473034" y="2771414"/>
                  <a:pt x="2999630" y="2940143"/>
                  <a:pt x="3504455" y="2923814"/>
                </a:cubicBezTo>
                <a:cubicBezTo>
                  <a:pt x="4009280" y="2907485"/>
                  <a:pt x="4639291" y="2667999"/>
                  <a:pt x="5104655" y="2662556"/>
                </a:cubicBezTo>
                <a:cubicBezTo>
                  <a:pt x="5570019" y="2657113"/>
                  <a:pt x="5959183" y="2873467"/>
                  <a:pt x="6296640" y="2891156"/>
                </a:cubicBezTo>
                <a:cubicBezTo>
                  <a:pt x="6634097" y="2908845"/>
                  <a:pt x="6926652" y="2806792"/>
                  <a:pt x="7129398" y="2768692"/>
                </a:cubicBezTo>
                <a:cubicBezTo>
                  <a:pt x="7332144" y="2730592"/>
                  <a:pt x="7628780" y="2614931"/>
                  <a:pt x="7692733" y="2597242"/>
                </a:cubicBezTo>
                <a:cubicBezTo>
                  <a:pt x="7785261" y="2567306"/>
                  <a:pt x="7482163" y="141493"/>
                  <a:pt x="7480462" y="139792"/>
                </a:cubicBezTo>
              </a:path>
            </a:pathLst>
          </a:cu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El razonamiento del ciego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96900"/>
            <a:ext cx="8743075" cy="965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0" dirty="0" smtClean="0"/>
              <a:t>"</a:t>
            </a:r>
            <a:r>
              <a:rPr lang="es-ES" sz="2800" b="0" dirty="0"/>
              <a:t>Pues en esto hay algo asombroso, que ustedes no sepan de dónde es, y sin embargo, </a:t>
            </a:r>
            <a:r>
              <a:rPr lang="es-ES" sz="2800" b="0" dirty="0" smtClean="0"/>
              <a:t>¡a </a:t>
            </a:r>
            <a:r>
              <a:rPr lang="es-ES" sz="2800" b="0" dirty="0"/>
              <a:t>mí me abrió los </a:t>
            </a:r>
            <a:r>
              <a:rPr lang="es-ES" sz="2800" b="0" dirty="0" smtClean="0"/>
              <a:t>ojos!</a:t>
            </a:r>
            <a:r>
              <a:rPr lang="en-US" sz="2800" b="0" dirty="0" smtClean="0"/>
              <a:t>” (</a:t>
            </a:r>
            <a:r>
              <a:rPr lang="en-US" sz="2800" b="0" dirty="0" err="1"/>
              <a:t>J</a:t>
            </a:r>
            <a:r>
              <a:rPr lang="en-US" sz="2800" b="0" dirty="0" err="1" smtClean="0"/>
              <a:t>n</a:t>
            </a:r>
            <a:r>
              <a:rPr lang="en-US" sz="2800" b="0" dirty="0" smtClean="0"/>
              <a:t> 9:30)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2130540"/>
            <a:ext cx="250708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Presuposición: “Puedo razonar” (23, 30)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 flipV="1">
            <a:off x="6172201" y="2616004"/>
            <a:ext cx="513475" cy="2983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85676" y="2126639"/>
            <a:ext cx="23622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Conclusión: Jesús es el Hijo de Dios (38)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7260" y="3425271"/>
            <a:ext cx="218285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Evidencia:</a:t>
            </a:r>
            <a:r>
              <a:rPr lang="en-US" dirty="0" smtClean="0"/>
              <a:t>“Él me abrió los </a:t>
            </a:r>
            <a:r>
              <a:rPr lang="en-US" dirty="0" err="1" smtClean="0"/>
              <a:t>ojos</a:t>
            </a:r>
            <a:r>
              <a:rPr lang="en-US" dirty="0" smtClean="0"/>
              <a:t>”. (</a:t>
            </a:r>
            <a:r>
              <a:rPr lang="en-US" dirty="0"/>
              <a:t>25).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0301" y="2129622"/>
            <a:ext cx="26619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Conclusión: Jesús es un profeta de Dios (17b; 33)</a:t>
            </a:r>
          </a:p>
        </p:txBody>
      </p:sp>
      <p:cxnSp>
        <p:nvCxnSpPr>
          <p:cNvPr id="9" name="Straight Arrow Connector 8"/>
          <p:cNvCxnSpPr>
            <a:stCxn id="6" idx="3"/>
            <a:endCxn id="5" idx="1"/>
          </p:cNvCxnSpPr>
          <p:nvPr/>
        </p:nvCxnSpPr>
        <p:spPr>
          <a:xfrm flipV="1">
            <a:off x="2583285" y="2618987"/>
            <a:ext cx="927016" cy="918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64385" y="3067388"/>
            <a:ext cx="228600" cy="360739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8975" y="3577384"/>
            <a:ext cx="26289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Evidencia: Jesús: “Yo soy el Hijo de Dios” (36)</a:t>
            </a:r>
          </a:p>
        </p:txBody>
      </p:sp>
      <p:cxnSp>
        <p:nvCxnSpPr>
          <p:cNvPr id="27" name="Straight Arrow Connector 26"/>
          <p:cNvCxnSpPr>
            <a:stCxn id="26" idx="0"/>
            <a:endCxn id="8" idx="2"/>
          </p:cNvCxnSpPr>
          <p:nvPr/>
        </p:nvCxnSpPr>
        <p:spPr>
          <a:xfrm flipV="1">
            <a:off x="7733425" y="3105368"/>
            <a:ext cx="133351" cy="472016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45492" y="4701093"/>
            <a:ext cx="393630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Evidencia: </a:t>
            </a:r>
            <a:r>
              <a:rPr lang="en-US" dirty="0" err="1" smtClean="0"/>
              <a:t>sanar</a:t>
            </a:r>
            <a:r>
              <a:rPr lang="en-US" dirty="0" smtClean="0"/>
              <a:t> </a:t>
            </a:r>
            <a:r>
              <a:rPr lang="en-US" dirty="0"/>
              <a:t>a los </a:t>
            </a:r>
            <a:r>
              <a:rPr lang="en-US" dirty="0" err="1"/>
              <a:t>ciegos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sobrenatural</a:t>
            </a:r>
            <a:r>
              <a:rPr lang="en-US" dirty="0" smtClean="0"/>
              <a:t> (32</a:t>
            </a:r>
            <a:r>
              <a:rPr lang="en-US" dirty="0"/>
              <a:t>)</a:t>
            </a:r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flipV="1">
            <a:off x="4813646" y="3067389"/>
            <a:ext cx="438265" cy="1633704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6" grpId="0"/>
      <p:bldP spid="5" grpId="0"/>
      <p:bldP spid="26" grpId="0"/>
      <p:bldP spid="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78931</TotalTime>
  <Words>778</Words>
  <Application>Microsoft Office PowerPoint</Application>
  <PresentationFormat>On-screen Show (16:10)</PresentationFormat>
  <Paragraphs>120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Default Design</vt:lpstr>
      <vt:lpstr>PowerPoint Presentation</vt:lpstr>
      <vt:lpstr>Problema de geometría</vt:lpstr>
      <vt:lpstr>Las presuposiciones</vt:lpstr>
      <vt:lpstr>Evidencia presentada esta semana</vt:lpstr>
      <vt:lpstr>Presuposición</vt:lpstr>
      <vt:lpstr>¿Necesarias? ¿Buenas o malas?</vt:lpstr>
      <vt:lpstr>Presuposiciones, Evidencia, Conclusiones</vt:lpstr>
      <vt:lpstr>Reacción a la sanación del hombre ciego de nacimiento (Juan 9:13-41)</vt:lpstr>
      <vt:lpstr>El razonamiento del ciego</vt:lpstr>
      <vt:lpstr>El razonamiento de los fariseos</vt:lpstr>
      <vt:lpstr>Ejemplos de objeciones</vt:lpstr>
      <vt:lpstr>Limitando las presuposiciones (y conclusiones incómodas)</vt:lpstr>
      <vt:lpstr>Otros ejemplos bíblicos</vt:lpstr>
      <vt:lpstr>Más sobre las presuposiciones</vt:lpstr>
      <vt:lpstr>Ejemplos relevantes</vt:lpstr>
      <vt:lpstr>Aplicaciones</vt:lpstr>
    </vt:vector>
  </TitlesOfParts>
  <Company>EMS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Esther Eubanks</cp:lastModifiedBy>
  <cp:revision>860</cp:revision>
  <cp:lastPrinted>2017-10-15T04:47:27Z</cp:lastPrinted>
  <dcterms:created xsi:type="dcterms:W3CDTF">2002-06-13T20:47:56Z</dcterms:created>
  <dcterms:modified xsi:type="dcterms:W3CDTF">2023-10-18T17:26:39Z</dcterms:modified>
</cp:coreProperties>
</file>