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74" r:id="rId3"/>
    <p:sldId id="259" r:id="rId4"/>
    <p:sldId id="263" r:id="rId5"/>
    <p:sldId id="260" r:id="rId6"/>
    <p:sldId id="262" r:id="rId7"/>
    <p:sldId id="273" r:id="rId8"/>
    <p:sldId id="261" r:id="rId9"/>
    <p:sldId id="275" r:id="rId10"/>
    <p:sldId id="272" r:id="rId11"/>
    <p:sldId id="276" r:id="rId12"/>
    <p:sldId id="257" r:id="rId13"/>
    <p:sldId id="277" r:id="rId14"/>
    <p:sldId id="278" r:id="rId1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2"/>
    <p:restoredTop sz="79116"/>
  </p:normalViewPr>
  <p:slideViewPr>
    <p:cSldViewPr snapToGrid="0">
      <p:cViewPr varScale="1">
        <p:scale>
          <a:sx n="79" d="100"/>
          <a:sy n="79" d="100"/>
        </p:scale>
        <p:origin x="72"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4B91E-C43D-BD48-8006-EA59336A72D6}" type="datetimeFigureOut">
              <a:rPr lang="en-US" smtClean="0"/>
              <a:t>9/23/2023</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C5AE4-3C57-7E43-ADD3-B3A740733260}" type="slidenum">
              <a:rPr lang="en-US" smtClean="0"/>
              <a:t>‹#›</a:t>
            </a:fld>
            <a:endParaRPr lang="en-US"/>
          </a:p>
        </p:txBody>
      </p:sp>
    </p:spTree>
    <p:extLst>
      <p:ext uri="{BB962C8B-B14F-4D97-AF65-F5344CB8AC3E}">
        <p14:creationId xmlns:p14="http://schemas.microsoft.com/office/powerpoint/2010/main" val="2496558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ibleref.com/Proverbs/28/Proverbs-28-1.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10 Miles Away…</a:t>
            </a:r>
          </a:p>
        </p:txBody>
      </p:sp>
      <p:sp>
        <p:nvSpPr>
          <p:cNvPr id="4" name="Slide Number Placeholder 3"/>
          <p:cNvSpPr>
            <a:spLocks noGrp="1"/>
          </p:cNvSpPr>
          <p:nvPr>
            <p:ph type="sldNum" sz="quarter" idx="5"/>
          </p:nvPr>
        </p:nvSpPr>
        <p:spPr/>
        <p:txBody>
          <a:bodyPr/>
          <a:lstStyle/>
          <a:p>
            <a:fld id="{E88C5AE4-3C57-7E43-ADD3-B3A740733260}" type="slidenum">
              <a:rPr lang="en-US" smtClean="0"/>
              <a:t>3</a:t>
            </a:fld>
            <a:endParaRPr lang="en-US"/>
          </a:p>
        </p:txBody>
      </p:sp>
    </p:spTree>
    <p:extLst>
      <p:ext uri="{BB962C8B-B14F-4D97-AF65-F5344CB8AC3E}">
        <p14:creationId xmlns:p14="http://schemas.microsoft.com/office/powerpoint/2010/main" val="250098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A Defining Moment for David</a:t>
            </a:r>
            <a:endParaRPr lang="en-US" b="0" i="0" dirty="0">
              <a:solidFill>
                <a:schemeClr val="tx1"/>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It’s common to feel angry with God or be afraid of God when we think about this.</a:t>
            </a:r>
          </a:p>
          <a:p>
            <a:r>
              <a:rPr lang="en-US" b="0" i="0" dirty="0">
                <a:solidFill>
                  <a:srgbClr val="081C2A"/>
                </a:solidFill>
                <a:effectLst/>
                <a:latin typeface="system-ui"/>
              </a:rPr>
              <a:t>  It’s important that we handle those feelings with maturity and respect instead of making rash decisions.</a:t>
            </a:r>
          </a:p>
          <a:p>
            <a:endParaRPr lang="en-US" b="0" i="0" dirty="0">
              <a:solidFill>
                <a:srgbClr val="081C2A"/>
              </a:solidFill>
              <a:effectLst/>
              <a:latin typeface="system-ui"/>
            </a:endParaRPr>
          </a:p>
          <a:p>
            <a:r>
              <a:rPr lang="en-US" b="0" i="0" dirty="0">
                <a:solidFill>
                  <a:srgbClr val="081C2A"/>
                </a:solidFill>
                <a:effectLst/>
                <a:latin typeface="system-ui"/>
              </a:rPr>
              <a:t>With a little time, David comes to realize that God didn’t ruin the celebration – Uzzah did – Uzzah violated an extremely well known command.  </a:t>
            </a:r>
          </a:p>
          <a:p>
            <a:endParaRPr lang="en-US" b="0" i="0" dirty="0">
              <a:solidFill>
                <a:srgbClr val="081C2A"/>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 Despite knowing about Uzzah’s fate, Obed-Edom welcomed the ark and seemed to have no misgivings. Indeed, as a godly man, Obed-Edom had nothing to fear: “The righteous are as bold as a lion” (</a:t>
            </a:r>
            <a:r>
              <a:rPr lang="en-US" b="0" i="0" dirty="0">
                <a:effectLst/>
                <a:latin typeface="system-ui"/>
                <a:hlinkClick r:id="rId3"/>
              </a:rPr>
              <a:t>Proverbs 28:1</a:t>
            </a:r>
            <a:r>
              <a:rPr lang="en-US" b="0" i="0" dirty="0">
                <a:solidFill>
                  <a:srgbClr val="081C2A"/>
                </a:solidFill>
                <a:effectLst/>
                <a:latin typeface="system-ui"/>
              </a:rPr>
              <a:t>). It could be that he viewed having the ark in his home as a high honor rather than a nuisance, and God rewarded his attitude.</a:t>
            </a:r>
          </a:p>
          <a:p>
            <a:endParaRPr lang="en-US" b="0" i="0" dirty="0">
              <a:solidFill>
                <a:srgbClr val="081C2A"/>
              </a:solidFill>
              <a:effectLst/>
              <a:latin typeface="system-ui"/>
            </a:endParaRPr>
          </a:p>
          <a:p>
            <a:endParaRPr lang="en-US" b="0" i="0" dirty="0">
              <a:solidFill>
                <a:srgbClr val="081C2A"/>
              </a:solidFill>
              <a:effectLst/>
              <a:latin typeface="system-ui"/>
            </a:endParaRPr>
          </a:p>
          <a:p>
            <a:r>
              <a:rPr lang="en-US" b="0" i="0" dirty="0">
                <a:solidFill>
                  <a:srgbClr val="081C2A"/>
                </a:solidFill>
                <a:effectLst/>
                <a:latin typeface="system-ui"/>
              </a:rPr>
              <a:t>COMPLETES….</a:t>
            </a:r>
          </a:p>
          <a:p>
            <a:endParaRPr lang="en-US" b="0" i="0" dirty="0">
              <a:solidFill>
                <a:srgbClr val="081C2A"/>
              </a:solidFill>
              <a:effectLst/>
              <a:latin typeface="system-ui"/>
            </a:endParaRPr>
          </a:p>
          <a:p>
            <a:r>
              <a:rPr lang="en-US" dirty="0"/>
              <a:t>Don’t Stop Doing What Was Right…</a:t>
            </a:r>
          </a:p>
        </p:txBody>
      </p:sp>
      <p:sp>
        <p:nvSpPr>
          <p:cNvPr id="4" name="Slide Number Placeholder 3"/>
          <p:cNvSpPr>
            <a:spLocks noGrp="1"/>
          </p:cNvSpPr>
          <p:nvPr>
            <p:ph type="sldNum" sz="quarter" idx="5"/>
          </p:nvPr>
        </p:nvSpPr>
        <p:spPr/>
        <p:txBody>
          <a:bodyPr/>
          <a:lstStyle/>
          <a:p>
            <a:fld id="{E88C5AE4-3C57-7E43-ADD3-B3A740733260}" type="slidenum">
              <a:rPr lang="en-US" smtClean="0"/>
              <a:t>11</a:t>
            </a:fld>
            <a:endParaRPr lang="en-US"/>
          </a:p>
        </p:txBody>
      </p:sp>
    </p:spTree>
    <p:extLst>
      <p:ext uri="{BB962C8B-B14F-4D97-AF65-F5344CB8AC3E}">
        <p14:creationId xmlns:p14="http://schemas.microsoft.com/office/powerpoint/2010/main" val="135213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7:9</a:t>
            </a:r>
          </a:p>
        </p:txBody>
      </p:sp>
      <p:sp>
        <p:nvSpPr>
          <p:cNvPr id="4" name="Slide Number Placeholder 3"/>
          <p:cNvSpPr>
            <a:spLocks noGrp="1"/>
          </p:cNvSpPr>
          <p:nvPr>
            <p:ph type="sldNum" sz="quarter" idx="5"/>
          </p:nvPr>
        </p:nvSpPr>
        <p:spPr/>
        <p:txBody>
          <a:bodyPr/>
          <a:lstStyle/>
          <a:p>
            <a:fld id="{E88C5AE4-3C57-7E43-ADD3-B3A740733260}" type="slidenum">
              <a:rPr lang="en-US" smtClean="0"/>
              <a:t>12</a:t>
            </a:fld>
            <a:endParaRPr lang="en-US"/>
          </a:p>
        </p:txBody>
      </p:sp>
    </p:spTree>
    <p:extLst>
      <p:ext uri="{BB962C8B-B14F-4D97-AF65-F5344CB8AC3E}">
        <p14:creationId xmlns:p14="http://schemas.microsoft.com/office/powerpoint/2010/main" val="375264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8E8E8E"/>
                </a:solidFill>
                <a:effectLst/>
                <a:latin typeface="Raleway" panose="020F0502020204030204" pitchFamily="34" charset="0"/>
              </a:rPr>
              <a:t>1.) This means we need to study and know the word of God.   WE need to know his commands for how we worship, for how we run our homes, for how we..</a:t>
            </a:r>
          </a:p>
          <a:p>
            <a:endParaRPr lang="en-US" b="0" i="1" dirty="0">
              <a:solidFill>
                <a:srgbClr val="8E8E8E"/>
              </a:solidFill>
              <a:effectLst/>
              <a:latin typeface="Raleway" panose="020F0502020204030204" pitchFamily="34" charset="0"/>
            </a:endParaRPr>
          </a:p>
          <a:p>
            <a:r>
              <a:rPr lang="en-US" dirty="0"/>
              <a:t>We Must Know God’s Word WELL To Carry Out His Commands</a:t>
            </a:r>
            <a:endParaRPr lang="en-US" b="0" i="1" dirty="0">
              <a:solidFill>
                <a:srgbClr val="8E8E8E"/>
              </a:solidFill>
              <a:effectLst/>
              <a:latin typeface="Raleway" panose="020F0502020204030204" pitchFamily="34" charset="0"/>
            </a:endParaRPr>
          </a:p>
          <a:p>
            <a:endParaRPr lang="en-US" b="0" i="1" dirty="0">
              <a:solidFill>
                <a:srgbClr val="8E8E8E"/>
              </a:solidFill>
              <a:effectLst/>
              <a:latin typeface="Raleway" panose="020F0502020204030204" pitchFamily="34" charset="0"/>
            </a:endParaRPr>
          </a:p>
          <a:p>
            <a:endParaRPr lang="en-US" b="0" i="1" dirty="0">
              <a:solidFill>
                <a:srgbClr val="8E8E8E"/>
              </a:solidFill>
              <a:effectLst/>
              <a:latin typeface="Raleway" panose="020F0502020204030204" pitchFamily="34" charset="0"/>
            </a:endParaRPr>
          </a:p>
          <a:p>
            <a:r>
              <a:rPr lang="en-US" b="0" i="1" dirty="0">
                <a:solidFill>
                  <a:srgbClr val="8E8E8E"/>
                </a:solidFill>
                <a:effectLst/>
                <a:latin typeface="Raleway" panose="020F0502020204030204" pitchFamily="34" charset="0"/>
              </a:rPr>
              <a:t>He is In Our Midst…</a:t>
            </a:r>
          </a:p>
          <a:p>
            <a:endParaRPr lang="en-US" b="0" i="1" dirty="0">
              <a:solidFill>
                <a:srgbClr val="8E8E8E"/>
              </a:solidFill>
              <a:effectLst/>
              <a:latin typeface="Raleway" panose="020F0502020204030204" pitchFamily="34" charset="0"/>
            </a:endParaRPr>
          </a:p>
          <a:p>
            <a:r>
              <a:rPr lang="en-US" b="0" i="1" dirty="0">
                <a:solidFill>
                  <a:srgbClr val="8E8E8E"/>
                </a:solidFill>
                <a:effectLst/>
                <a:latin typeface="Raleway" panose="020F0502020204030204" pitchFamily="34" charset="0"/>
              </a:rPr>
              <a:t>Draw from the springs of salvation,</a:t>
            </a:r>
            <a:r>
              <a:rPr lang="en-US" dirty="0"/>
              <a:t/>
            </a:r>
            <a:br>
              <a:rPr lang="en-US" dirty="0"/>
            </a:br>
            <a:r>
              <a:rPr lang="en-US" b="0" i="1" dirty="0">
                <a:solidFill>
                  <a:srgbClr val="8E8E8E"/>
                </a:solidFill>
                <a:effectLst/>
                <a:latin typeface="Raleway" panose="020F0502020204030204" pitchFamily="34" charset="0"/>
              </a:rPr>
              <a:t>Give thanks to His great and holy name;</a:t>
            </a:r>
            <a:r>
              <a:rPr lang="en-US" dirty="0"/>
              <a:t/>
            </a:r>
            <a:br>
              <a:rPr lang="en-US" dirty="0"/>
            </a:br>
            <a:r>
              <a:rPr lang="en-US" b="0" i="1" dirty="0">
                <a:solidFill>
                  <a:srgbClr val="8E8E8E"/>
                </a:solidFill>
                <a:effectLst/>
                <a:latin typeface="Raleway" panose="020F0502020204030204" pitchFamily="34" charset="0"/>
              </a:rPr>
              <a:t>Make known His deeds among the people,</a:t>
            </a:r>
            <a:r>
              <a:rPr lang="en-US" dirty="0"/>
              <a:t/>
            </a:r>
            <a:br>
              <a:rPr lang="en-US" dirty="0"/>
            </a:br>
            <a:r>
              <a:rPr lang="en-US" b="0" i="1" dirty="0">
                <a:solidFill>
                  <a:srgbClr val="8E8E8E"/>
                </a:solidFill>
                <a:effectLst/>
                <a:latin typeface="Raleway" panose="020F0502020204030204" pitchFamily="34" charset="0"/>
              </a:rPr>
              <a:t>Make known His exalted way.</a:t>
            </a:r>
            <a:r>
              <a:rPr lang="en-US" dirty="0"/>
              <a:t/>
            </a:r>
            <a:br>
              <a:rPr lang="en-US" dirty="0"/>
            </a:br>
            <a:r>
              <a:rPr lang="en-US" dirty="0"/>
              <a:t/>
            </a:r>
            <a:br>
              <a:rPr lang="en-US" dirty="0"/>
            </a:br>
            <a:r>
              <a:rPr lang="en-US" b="0" i="1" dirty="0">
                <a:solidFill>
                  <a:srgbClr val="8E8E8E"/>
                </a:solidFill>
                <a:effectLst/>
                <a:latin typeface="Raleway" panose="020F0502020204030204" pitchFamily="34" charset="0"/>
              </a:rPr>
              <a:t>Call on His name with thanksgiving,</a:t>
            </a:r>
            <a:r>
              <a:rPr lang="en-US" dirty="0"/>
              <a:t/>
            </a:r>
            <a:br>
              <a:rPr lang="en-US" dirty="0"/>
            </a:br>
            <a:r>
              <a:rPr lang="en-US" b="0" i="1" dirty="0">
                <a:solidFill>
                  <a:srgbClr val="8E8E8E"/>
                </a:solidFill>
                <a:effectLst/>
                <a:latin typeface="Raleway" panose="020F0502020204030204" pitchFamily="34" charset="0"/>
              </a:rPr>
              <a:t>Yes, joyously praise His name in song;</a:t>
            </a:r>
            <a:r>
              <a:rPr lang="en-US" dirty="0"/>
              <a:t/>
            </a:r>
            <a:br>
              <a:rPr lang="en-US" dirty="0"/>
            </a:br>
            <a:r>
              <a:rPr lang="en-US" b="0" i="1" dirty="0">
                <a:solidFill>
                  <a:srgbClr val="8E8E8E"/>
                </a:solidFill>
                <a:effectLst/>
                <a:latin typeface="Raleway" panose="020F0502020204030204" pitchFamily="34" charset="0"/>
              </a:rPr>
              <a:t>Through love He authored our salvation,</a:t>
            </a:r>
            <a:r>
              <a:rPr lang="en-US" dirty="0"/>
              <a:t/>
            </a:r>
            <a:br>
              <a:rPr lang="en-US" dirty="0"/>
            </a:br>
            <a:r>
              <a:rPr lang="en-US" b="0" i="1" dirty="0">
                <a:solidFill>
                  <a:srgbClr val="8E8E8E"/>
                </a:solidFill>
                <a:effectLst/>
                <a:latin typeface="Raleway" panose="020F0502020204030204" pitchFamily="34" charset="0"/>
              </a:rPr>
              <a:t>Through love He did give His son.</a:t>
            </a:r>
            <a:r>
              <a:rPr lang="en-US" dirty="0"/>
              <a:t/>
            </a:r>
            <a:br>
              <a:rPr lang="en-US" dirty="0"/>
            </a:br>
            <a:r>
              <a:rPr lang="en-US" dirty="0"/>
              <a:t/>
            </a:r>
            <a:br>
              <a:rPr lang="en-US" dirty="0"/>
            </a:br>
            <a:r>
              <a:rPr lang="en-US" b="1" i="0" dirty="0">
                <a:solidFill>
                  <a:srgbClr val="8E8E8E"/>
                </a:solidFill>
                <a:effectLst/>
                <a:latin typeface="Raleway" panose="020F0502020204030204" pitchFamily="34" charset="0"/>
              </a:rPr>
              <a:t>Chorus:</a:t>
            </a:r>
            <a:r>
              <a:rPr lang="en-US" dirty="0"/>
              <a:t/>
            </a:r>
            <a:br>
              <a:rPr lang="en-US" dirty="0"/>
            </a:br>
            <a:r>
              <a:rPr lang="en-US" b="0" i="1" dirty="0">
                <a:solidFill>
                  <a:srgbClr val="8E8E8E"/>
                </a:solidFill>
                <a:effectLst/>
                <a:latin typeface="Raleway" panose="020F0502020204030204" pitchFamily="34" charset="0"/>
              </a:rPr>
              <a:t>Praise the Lord and shout and cry for joy,</a:t>
            </a:r>
            <a:r>
              <a:rPr lang="en-US" dirty="0"/>
              <a:t/>
            </a:r>
            <a:br>
              <a:rPr lang="en-US" dirty="0"/>
            </a:br>
            <a:r>
              <a:rPr lang="en-US" b="0" i="1" dirty="0">
                <a:solidFill>
                  <a:srgbClr val="8E8E8E"/>
                </a:solidFill>
                <a:effectLst/>
                <a:latin typeface="Raleway" panose="020F0502020204030204" pitchFamily="34" charset="0"/>
              </a:rPr>
              <a:t>For the Holy One is in our midst,</a:t>
            </a:r>
            <a:r>
              <a:rPr lang="en-US" dirty="0"/>
              <a:t/>
            </a:r>
            <a:br>
              <a:rPr lang="en-US" dirty="0"/>
            </a:br>
            <a:r>
              <a:rPr lang="en-US" b="0" i="1" dirty="0">
                <a:solidFill>
                  <a:srgbClr val="8E8E8E"/>
                </a:solidFill>
                <a:effectLst/>
                <a:latin typeface="Raleway" panose="020F0502020204030204" pitchFamily="34" charset="0"/>
              </a:rPr>
              <a:t>Praise the Lord and shout and cry for joy,</a:t>
            </a:r>
            <a:r>
              <a:rPr lang="en-US" dirty="0"/>
              <a:t/>
            </a:r>
            <a:br>
              <a:rPr lang="en-US" dirty="0"/>
            </a:br>
            <a:r>
              <a:rPr lang="en-US" b="0" i="1" dirty="0">
                <a:solidFill>
                  <a:srgbClr val="8E8E8E"/>
                </a:solidFill>
                <a:effectLst/>
                <a:latin typeface="Raleway" panose="020F0502020204030204" pitchFamily="34" charset="0"/>
              </a:rPr>
              <a:t>For He is in our midst.</a:t>
            </a:r>
            <a:endParaRPr lang="en-US" dirty="0"/>
          </a:p>
        </p:txBody>
      </p:sp>
      <p:sp>
        <p:nvSpPr>
          <p:cNvPr id="4" name="Slide Number Placeholder 3"/>
          <p:cNvSpPr>
            <a:spLocks noGrp="1"/>
          </p:cNvSpPr>
          <p:nvPr>
            <p:ph type="sldNum" sz="quarter" idx="5"/>
          </p:nvPr>
        </p:nvSpPr>
        <p:spPr/>
        <p:txBody>
          <a:bodyPr/>
          <a:lstStyle/>
          <a:p>
            <a:fld id="{E88C5AE4-3C57-7E43-ADD3-B3A740733260}" type="slidenum">
              <a:rPr lang="en-US" smtClean="0"/>
              <a:t>13</a:t>
            </a:fld>
            <a:endParaRPr lang="en-US"/>
          </a:p>
        </p:txBody>
      </p:sp>
    </p:spTree>
    <p:extLst>
      <p:ext uri="{BB962C8B-B14F-4D97-AF65-F5344CB8AC3E}">
        <p14:creationId xmlns:p14="http://schemas.microsoft.com/office/powerpoint/2010/main" val="253170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56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441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2CCD34-3270-AA42-A9BD-CF1A0903D4CC}"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9818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82CCD34-3270-AA42-A9BD-CF1A0903D4CC}"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244014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CCD34-3270-AA42-A9BD-CF1A0903D4CC}"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246451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2CCD34-3270-AA42-A9BD-CF1A0903D4CC}"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90592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2CCD34-3270-AA42-A9BD-CF1A0903D4CC}" type="datetimeFigureOut">
              <a:rPr lang="en-US" smtClean="0"/>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59615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2CCD34-3270-AA42-A9BD-CF1A0903D4CC}" type="datetimeFigureOut">
              <a:rPr lang="en-US" smtClean="0"/>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308332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CCD34-3270-AA42-A9BD-CF1A0903D4CC}" type="datetimeFigureOut">
              <a:rPr lang="en-US" smtClean="0"/>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088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2CCD34-3270-AA42-A9BD-CF1A0903D4CC}"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6025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82CCD34-3270-AA42-A9BD-CF1A0903D4CC}"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5E1B9-D469-F048-AAEB-9B78E7556CAD}" type="slidenum">
              <a:rPr lang="en-US" smtClean="0"/>
              <a:t>‹#›</a:t>
            </a:fld>
            <a:endParaRPr lang="en-US"/>
          </a:p>
        </p:txBody>
      </p:sp>
    </p:spTree>
    <p:extLst>
      <p:ext uri="{BB962C8B-B14F-4D97-AF65-F5344CB8AC3E}">
        <p14:creationId xmlns:p14="http://schemas.microsoft.com/office/powerpoint/2010/main" val="169482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682CCD34-3270-AA42-A9BD-CF1A0903D4CC}" type="datetimeFigureOut">
              <a:rPr lang="en-US" smtClean="0"/>
              <a:t>9/23/2023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395E1B9-D469-F048-AAEB-9B78E7556CAD}" type="slidenum">
              <a:rPr lang="en-US" smtClean="0"/>
              <a:t>‹#›</a:t>
            </a:fld>
            <a:endParaRPr lang="en-US"/>
          </a:p>
        </p:txBody>
      </p:sp>
    </p:spTree>
    <p:extLst>
      <p:ext uri="{BB962C8B-B14F-4D97-AF65-F5344CB8AC3E}">
        <p14:creationId xmlns:p14="http://schemas.microsoft.com/office/powerpoint/2010/main" val="179265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B3DC6-BE64-87FA-5FA6-296CDF4474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BA94D645-107D-9037-C4D8-E667796C56DA}"/>
              </a:ext>
            </a:extLst>
          </p:cNvPr>
          <p:cNvSpPr>
            <a:spLocks noGrp="1"/>
          </p:cNvSpPr>
          <p:nvPr>
            <p:ph type="subTitle" idx="1"/>
          </p:nvPr>
        </p:nvSpPr>
        <p:spPr/>
        <p:txBody>
          <a:bodyPr/>
          <a:lstStyle/>
          <a:p>
            <a:endParaRPr lang="en-US"/>
          </a:p>
        </p:txBody>
      </p:sp>
      <p:sp>
        <p:nvSpPr>
          <p:cNvPr id="4" name="TextBox 3"/>
          <p:cNvSpPr txBox="1"/>
          <p:nvPr/>
        </p:nvSpPr>
        <p:spPr>
          <a:xfrm>
            <a:off x="979136" y="841572"/>
            <a:ext cx="7331384" cy="3662541"/>
          </a:xfrm>
          <a:prstGeom prst="rect">
            <a:avLst/>
          </a:prstGeom>
          <a:solidFill>
            <a:schemeClr val="accent1">
              <a:lumMod val="50000"/>
            </a:schemeClr>
          </a:solidFill>
        </p:spPr>
        <p:txBody>
          <a:bodyPr wrap="square" rtlCol="0">
            <a:spAutoFit/>
          </a:bodyPr>
          <a:lstStyle/>
          <a:p>
            <a:r>
              <a:rPr lang="en-US" sz="10000" b="1" dirty="0" smtClean="0">
                <a:solidFill>
                  <a:schemeClr val="bg1"/>
                </a:solidFill>
              </a:rPr>
              <a:t>RESPETO Y</a:t>
            </a:r>
          </a:p>
          <a:p>
            <a:r>
              <a:rPr lang="en-US" sz="10000" b="1" dirty="0" smtClean="0">
                <a:solidFill>
                  <a:schemeClr val="bg1"/>
                </a:solidFill>
              </a:rPr>
              <a:t>RESOLUCI</a:t>
            </a:r>
            <a:r>
              <a:rPr lang="es-ES" sz="10000" b="1" dirty="0" smtClean="0">
                <a:solidFill>
                  <a:schemeClr val="bg1"/>
                </a:solidFill>
              </a:rPr>
              <a:t>ÓN</a:t>
            </a:r>
          </a:p>
          <a:p>
            <a:r>
              <a:rPr lang="es-ES" sz="3200" dirty="0" smtClean="0">
                <a:solidFill>
                  <a:schemeClr val="bg1"/>
                </a:solidFill>
              </a:rPr>
              <a:t>LECCIONES DE DAVID Y UZA – 2 SAMUEL 6</a:t>
            </a:r>
            <a:endParaRPr lang="en-US" sz="3200" dirty="0">
              <a:solidFill>
                <a:schemeClr val="bg1"/>
              </a:solidFill>
            </a:endParaRPr>
          </a:p>
        </p:txBody>
      </p:sp>
    </p:spTree>
    <p:extLst>
      <p:ext uri="{BB962C8B-B14F-4D97-AF65-F5344CB8AC3E}">
        <p14:creationId xmlns:p14="http://schemas.microsoft.com/office/powerpoint/2010/main" val="357159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5C79D67-339F-D7E6-3E52-47A9501E394E}"/>
              </a:ext>
            </a:extLst>
          </p:cNvPr>
          <p:cNvGrpSpPr/>
          <p:nvPr/>
        </p:nvGrpSpPr>
        <p:grpSpPr>
          <a:xfrm flipV="1">
            <a:off x="465992" y="876617"/>
            <a:ext cx="8185639" cy="0"/>
            <a:chOff x="1276456" y="889976"/>
            <a:chExt cx="9477474" cy="0"/>
          </a:xfrm>
        </p:grpSpPr>
        <p:cxnSp>
          <p:nvCxnSpPr>
            <p:cNvPr id="5" name="Straight Connector 4">
              <a:extLst>
                <a:ext uri="{FF2B5EF4-FFF2-40B4-BE49-F238E27FC236}">
                  <a16:creationId xmlns:a16="http://schemas.microsoft.com/office/drawing/2014/main" xmlns="" id="{AD8547A5-4566-6D8D-423C-F82CB6761171}"/>
                </a:ext>
              </a:extLst>
            </p:cNvPr>
            <p:cNvCxnSpPr>
              <a:cxnSpLocks/>
            </p:cNvCxnSpPr>
            <p:nvPr/>
          </p:nvCxnSpPr>
          <p:spPr>
            <a:xfrm flipV="1">
              <a:off x="1276456" y="889976"/>
              <a:ext cx="3704264"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5A1F346-B03C-A98F-15F8-ACC706F4AC6F}"/>
                </a:ext>
              </a:extLst>
            </p:cNvPr>
            <p:cNvCxnSpPr>
              <a:cxnSpLocks/>
            </p:cNvCxnSpPr>
            <p:nvPr/>
          </p:nvCxnSpPr>
          <p:spPr>
            <a:xfrm flipV="1">
              <a:off x="7080205" y="889976"/>
              <a:ext cx="3673725"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5084A344-D564-9288-B79C-CF657250152F}"/>
              </a:ext>
            </a:extLst>
          </p:cNvPr>
          <p:cNvGrpSpPr/>
          <p:nvPr/>
        </p:nvGrpSpPr>
        <p:grpSpPr>
          <a:xfrm flipV="1">
            <a:off x="395654" y="4757201"/>
            <a:ext cx="8255977" cy="0"/>
            <a:chOff x="983025" y="6061821"/>
            <a:chExt cx="10185761" cy="0"/>
          </a:xfrm>
        </p:grpSpPr>
        <p:cxnSp>
          <p:nvCxnSpPr>
            <p:cNvPr id="8" name="Straight Connector 7">
              <a:extLst>
                <a:ext uri="{FF2B5EF4-FFF2-40B4-BE49-F238E27FC236}">
                  <a16:creationId xmlns:a16="http://schemas.microsoft.com/office/drawing/2014/main" xmlns="" id="{414404BF-B2B4-0F48-40EF-0CC94E7E39F4}"/>
                </a:ext>
              </a:extLst>
            </p:cNvPr>
            <p:cNvCxnSpPr>
              <a:cxnSpLocks/>
            </p:cNvCxnSpPr>
            <p:nvPr/>
          </p:nvCxnSpPr>
          <p:spPr>
            <a:xfrm>
              <a:off x="983025" y="6061821"/>
              <a:ext cx="4102798"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14AD97F-3A4B-41AC-06EF-052E7EFDF878}"/>
                </a:ext>
              </a:extLst>
            </p:cNvPr>
            <p:cNvCxnSpPr>
              <a:cxnSpLocks/>
            </p:cNvCxnSpPr>
            <p:nvPr/>
          </p:nvCxnSpPr>
          <p:spPr>
            <a:xfrm flipV="1">
              <a:off x="5085823" y="6061821"/>
              <a:ext cx="6082963"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xmlns="" id="{FBB21052-5ECB-56AB-127F-429168009D40}"/>
              </a:ext>
            </a:extLst>
          </p:cNvPr>
          <p:cNvPicPr>
            <a:picLocks noChangeAspect="1"/>
          </p:cNvPicPr>
          <p:nvPr/>
        </p:nvPicPr>
        <p:blipFill>
          <a:blip r:embed="rId2"/>
          <a:stretch>
            <a:fillRect/>
          </a:stretch>
        </p:blipFill>
        <p:spPr>
          <a:xfrm>
            <a:off x="4248150" y="552767"/>
            <a:ext cx="647700" cy="647700"/>
          </a:xfrm>
          <a:prstGeom prst="rect">
            <a:avLst/>
          </a:prstGeom>
        </p:spPr>
      </p:pic>
      <p:grpSp>
        <p:nvGrpSpPr>
          <p:cNvPr id="19" name="Group 18">
            <a:extLst>
              <a:ext uri="{FF2B5EF4-FFF2-40B4-BE49-F238E27FC236}">
                <a16:creationId xmlns:a16="http://schemas.microsoft.com/office/drawing/2014/main" xmlns="" id="{2D5DEDA2-33EE-61C3-F693-69893539A066}"/>
              </a:ext>
            </a:extLst>
          </p:cNvPr>
          <p:cNvGrpSpPr/>
          <p:nvPr/>
        </p:nvGrpSpPr>
        <p:grpSpPr>
          <a:xfrm>
            <a:off x="1" y="1231682"/>
            <a:ext cx="9144000" cy="3320813"/>
            <a:chOff x="1" y="1091005"/>
            <a:chExt cx="9144000" cy="3320813"/>
          </a:xfrm>
        </p:grpSpPr>
        <p:sp>
          <p:nvSpPr>
            <p:cNvPr id="10" name="TextBox 9">
              <a:extLst>
                <a:ext uri="{FF2B5EF4-FFF2-40B4-BE49-F238E27FC236}">
                  <a16:creationId xmlns:a16="http://schemas.microsoft.com/office/drawing/2014/main" xmlns="" id="{A481D657-3C39-0A0B-4FE8-F5DB5350F23C}"/>
                </a:ext>
              </a:extLst>
            </p:cNvPr>
            <p:cNvSpPr txBox="1"/>
            <p:nvPr/>
          </p:nvSpPr>
          <p:spPr>
            <a:xfrm>
              <a:off x="1" y="1091005"/>
              <a:ext cx="9144000" cy="1846659"/>
            </a:xfrm>
            <a:prstGeom prst="rect">
              <a:avLst/>
            </a:prstGeom>
            <a:noFill/>
          </p:spPr>
          <p:txBody>
            <a:bodyPr wrap="square" rtlCol="0">
              <a:spAutoFit/>
            </a:bodyPr>
            <a:lstStyle/>
            <a:p>
              <a:pPr algn="ctr"/>
              <a:r>
                <a:rPr lang="en-US" sz="3200" b="1" dirty="0" smtClean="0">
                  <a:solidFill>
                    <a:schemeClr val="bg1"/>
                  </a:solidFill>
                  <a:latin typeface="Arial" panose="020B0604020202020204" pitchFamily="34" charset="0"/>
                  <a:cs typeface="Arial" panose="020B0604020202020204" pitchFamily="34" charset="0"/>
                </a:rPr>
                <a:t>NUNCA</a:t>
              </a:r>
              <a:r>
                <a:rPr lang="en-US" sz="4400" b="1" dirty="0" smtClean="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PODEMOS PERDER DE VISTA </a:t>
              </a:r>
              <a:endParaRPr lang="en-US" sz="5400" dirty="0">
                <a:solidFill>
                  <a:schemeClr val="bg1"/>
                </a:solidFill>
                <a:latin typeface="Arial" panose="020B0604020202020204" pitchFamily="34" charset="0"/>
                <a:cs typeface="Arial" panose="020B0604020202020204" pitchFamily="34" charset="0"/>
              </a:endParaRPr>
            </a:p>
            <a:p>
              <a:pPr algn="ctr"/>
              <a:r>
                <a:rPr lang="en-US" sz="6600" b="1" dirty="0" smtClean="0">
                  <a:solidFill>
                    <a:schemeClr val="bg1"/>
                  </a:solidFill>
                  <a:latin typeface="Arial" panose="020B0604020202020204" pitchFamily="34" charset="0"/>
                  <a:cs typeface="Arial" panose="020B0604020202020204" pitchFamily="34" charset="0"/>
                </a:rPr>
                <a:t>LA SANTIDAD</a:t>
              </a:r>
              <a:endParaRPr lang="en-US" sz="115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4460D13A-E440-F1A8-D436-D94A7B0CB991}"/>
                </a:ext>
              </a:extLst>
            </p:cNvPr>
            <p:cNvSpPr txBox="1"/>
            <p:nvPr/>
          </p:nvSpPr>
          <p:spPr>
            <a:xfrm>
              <a:off x="2862425" y="2549770"/>
              <a:ext cx="4866017" cy="1862048"/>
            </a:xfrm>
            <a:prstGeom prst="rect">
              <a:avLst/>
            </a:prstGeom>
            <a:noFill/>
          </p:spPr>
          <p:txBody>
            <a:bodyPr wrap="square" rtlCol="0">
              <a:spAutoFit/>
            </a:bodyPr>
            <a:lstStyle/>
            <a:p>
              <a:r>
                <a:rPr lang="en-US" sz="11500" b="1" dirty="0" smtClean="0">
                  <a:solidFill>
                    <a:schemeClr val="bg1"/>
                  </a:solidFill>
                  <a:latin typeface="Arial" panose="020B0604020202020204" pitchFamily="34" charset="0"/>
                  <a:cs typeface="Arial" panose="020B0604020202020204" pitchFamily="34" charset="0"/>
                </a:rPr>
                <a:t>DIOS.</a:t>
              </a:r>
              <a:endParaRPr lang="en-US" sz="2000" dirty="0"/>
            </a:p>
          </p:txBody>
        </p:sp>
        <p:sp>
          <p:nvSpPr>
            <p:cNvPr id="18" name="TextBox 17">
              <a:extLst>
                <a:ext uri="{FF2B5EF4-FFF2-40B4-BE49-F238E27FC236}">
                  <a16:creationId xmlns:a16="http://schemas.microsoft.com/office/drawing/2014/main" xmlns="" id="{498D2777-99C8-0F3E-E7AF-0AD670361712}"/>
                </a:ext>
              </a:extLst>
            </p:cNvPr>
            <p:cNvSpPr txBox="1"/>
            <p:nvPr/>
          </p:nvSpPr>
          <p:spPr>
            <a:xfrm>
              <a:off x="2101368" y="3106495"/>
              <a:ext cx="931984" cy="646331"/>
            </a:xfrm>
            <a:prstGeom prst="rect">
              <a:avLst/>
            </a:prstGeom>
            <a:noFill/>
          </p:spPr>
          <p:txBody>
            <a:bodyPr wrap="square" rtlCol="0">
              <a:spAutoFit/>
            </a:bodyPr>
            <a:lstStyle/>
            <a:p>
              <a:r>
                <a:rPr lang="en-US" sz="3600" dirty="0" smtClean="0">
                  <a:solidFill>
                    <a:schemeClr val="bg1"/>
                  </a:solidFill>
                  <a:latin typeface="Arial" panose="020B0604020202020204" pitchFamily="34" charset="0"/>
                  <a:cs typeface="Arial" panose="020B0604020202020204" pitchFamily="34" charset="0"/>
                </a:rPr>
                <a:t>DE</a:t>
              </a:r>
              <a:endParaRPr lang="en-US" sz="2800" dirty="0"/>
            </a:p>
          </p:txBody>
        </p:sp>
      </p:grpSp>
    </p:spTree>
    <p:extLst>
      <p:ext uri="{BB962C8B-B14F-4D97-AF65-F5344CB8AC3E}">
        <p14:creationId xmlns:p14="http://schemas.microsoft.com/office/powerpoint/2010/main" val="225614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2353C-6957-09CC-276C-58DF80FA943E}"/>
              </a:ext>
            </a:extLst>
          </p:cNvPr>
          <p:cNvSpPr>
            <a:spLocks noGrp="1"/>
          </p:cNvSpPr>
          <p:nvPr>
            <p:ph type="title"/>
          </p:nvPr>
        </p:nvSpPr>
        <p:spPr>
          <a:xfrm>
            <a:off x="453154" y="304271"/>
            <a:ext cx="8181048" cy="1104636"/>
          </a:xfrm>
        </p:spPr>
        <p:txBody>
          <a:bodyPr>
            <a:normAutofit/>
          </a:bodyPr>
          <a:lstStyle/>
          <a:p>
            <a:pPr algn="ctr"/>
            <a:r>
              <a:rPr lang="en-US" sz="3200" dirty="0" err="1" smtClean="0">
                <a:latin typeface="+mn-lt"/>
              </a:rPr>
              <a:t>Aprendiendo</a:t>
            </a:r>
            <a:r>
              <a:rPr lang="en-US" sz="3200" dirty="0" smtClean="0">
                <a:latin typeface="+mn-lt"/>
              </a:rPr>
              <a:t> a </a:t>
            </a:r>
            <a:r>
              <a:rPr lang="en-US" sz="3200" dirty="0" err="1" smtClean="0">
                <a:latin typeface="+mn-lt"/>
              </a:rPr>
              <a:t>actuar</a:t>
            </a:r>
            <a:r>
              <a:rPr lang="en-US" sz="3200" dirty="0" smtClean="0">
                <a:latin typeface="+mn-lt"/>
              </a:rPr>
              <a:t> con </a:t>
            </a:r>
            <a:r>
              <a:rPr lang="en-US" sz="3200" dirty="0" err="1" smtClean="0">
                <a:latin typeface="+mn-lt"/>
              </a:rPr>
              <a:t>respeto</a:t>
            </a:r>
            <a:r>
              <a:rPr lang="en-US" sz="3200" dirty="0" smtClean="0">
                <a:latin typeface="+mn-lt"/>
              </a:rPr>
              <a:t> y </a:t>
            </a:r>
            <a:r>
              <a:rPr lang="en-US" sz="3200" dirty="0" err="1" smtClean="0">
                <a:latin typeface="+mn-lt"/>
              </a:rPr>
              <a:t>resolución</a:t>
            </a:r>
            <a:endParaRPr lang="en-US" sz="3200" dirty="0">
              <a:latin typeface="+mn-lt"/>
            </a:endParaRPr>
          </a:p>
        </p:txBody>
      </p:sp>
      <p:sp>
        <p:nvSpPr>
          <p:cNvPr id="3" name="Content Placeholder 2">
            <a:extLst>
              <a:ext uri="{FF2B5EF4-FFF2-40B4-BE49-F238E27FC236}">
                <a16:creationId xmlns:a16="http://schemas.microsoft.com/office/drawing/2014/main" xmlns=""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smtClean="0"/>
              <a:t>David se </a:t>
            </a:r>
            <a:r>
              <a:rPr lang="en-US" sz="2400" dirty="0" err="1" smtClean="0"/>
              <a:t>enojó</a:t>
            </a:r>
            <a:r>
              <a:rPr lang="en-US" sz="2400" dirty="0" smtClean="0"/>
              <a:t> y </a:t>
            </a:r>
            <a:r>
              <a:rPr lang="en-US" sz="2400" dirty="0" err="1" smtClean="0"/>
              <a:t>también</a:t>
            </a:r>
            <a:r>
              <a:rPr lang="en-US" sz="2400" dirty="0" smtClean="0"/>
              <a:t> </a:t>
            </a:r>
            <a:r>
              <a:rPr lang="en-US" sz="2400" dirty="0" err="1" smtClean="0"/>
              <a:t>tuvo</a:t>
            </a:r>
            <a:r>
              <a:rPr lang="en-US" sz="2400" dirty="0" smtClean="0"/>
              <a:t> </a:t>
            </a:r>
            <a:r>
              <a:rPr lang="en-US" sz="2400" dirty="0" err="1" smtClean="0"/>
              <a:t>miedo</a:t>
            </a:r>
            <a:r>
              <a:rPr lang="en-US" sz="2400" dirty="0" smtClean="0"/>
              <a:t> de Dios.</a:t>
            </a:r>
            <a:r>
              <a:rPr lang="en-US" sz="2400" b="1" dirty="0"/>
              <a:t/>
            </a:r>
            <a:br>
              <a:rPr lang="en-US" sz="2400" b="1" dirty="0"/>
            </a:br>
            <a:r>
              <a:rPr lang="en-US" sz="2000" dirty="0">
                <a:latin typeface="+mj-lt"/>
              </a:rPr>
              <a:t>(2 Samuel 6:8-10, 1 </a:t>
            </a:r>
            <a:r>
              <a:rPr lang="en-US" sz="2000" dirty="0" err="1" smtClean="0">
                <a:latin typeface="+mj-lt"/>
              </a:rPr>
              <a:t>Crónicas</a:t>
            </a:r>
            <a:r>
              <a:rPr lang="en-US" sz="2000" dirty="0" smtClean="0">
                <a:latin typeface="+mj-lt"/>
              </a:rPr>
              <a:t> </a:t>
            </a:r>
            <a:r>
              <a:rPr lang="en-US" sz="2000" dirty="0">
                <a:latin typeface="+mj-lt"/>
              </a:rPr>
              <a:t>13:11-12)</a:t>
            </a:r>
            <a:r>
              <a:rPr lang="en-US" sz="2000" dirty="0"/>
              <a:t/>
            </a:r>
            <a:br>
              <a:rPr lang="en-US" sz="2000" dirty="0"/>
            </a:br>
            <a:endParaRPr lang="en-US" sz="600" dirty="0"/>
          </a:p>
          <a:p>
            <a:pPr marL="0" indent="0" algn="ctr">
              <a:buNone/>
            </a:pPr>
            <a:r>
              <a:rPr lang="en-US" sz="2400" dirty="0" smtClean="0"/>
              <a:t>Dios </a:t>
            </a:r>
            <a:r>
              <a:rPr lang="en-US" sz="2400" dirty="0" err="1" smtClean="0"/>
              <a:t>bendijo</a:t>
            </a:r>
            <a:r>
              <a:rPr lang="en-US" sz="2400" dirty="0" smtClean="0"/>
              <a:t> a la casa de Obed Edom el </a:t>
            </a:r>
            <a:r>
              <a:rPr lang="en-US" sz="2400" dirty="0" err="1" smtClean="0"/>
              <a:t>geteo</a:t>
            </a:r>
            <a:r>
              <a:rPr lang="en-US" sz="2400" dirty="0" smtClean="0"/>
              <a:t>.</a:t>
            </a:r>
            <a:r>
              <a:rPr lang="en-US" sz="2400" b="1" dirty="0"/>
              <a:t/>
            </a:r>
            <a:br>
              <a:rPr lang="en-US" sz="2400" b="1" dirty="0"/>
            </a:br>
            <a:r>
              <a:rPr lang="en-US" sz="2000" dirty="0">
                <a:latin typeface="+mj-lt"/>
              </a:rPr>
              <a:t>(2 Samuel 6:11, 1 </a:t>
            </a:r>
            <a:r>
              <a:rPr lang="en-US" sz="2000" dirty="0" err="1" smtClean="0">
                <a:latin typeface="+mj-lt"/>
              </a:rPr>
              <a:t>Crónicas</a:t>
            </a:r>
            <a:r>
              <a:rPr lang="en-US" sz="2000" dirty="0" smtClean="0">
                <a:latin typeface="+mj-lt"/>
              </a:rPr>
              <a:t> </a:t>
            </a:r>
            <a:r>
              <a:rPr lang="en-US" sz="2000" dirty="0">
                <a:latin typeface="+mj-lt"/>
              </a:rPr>
              <a:t>13:13-14)</a:t>
            </a:r>
            <a:br>
              <a:rPr lang="en-US" sz="2000" dirty="0">
                <a:latin typeface="+mj-lt"/>
              </a:rPr>
            </a:br>
            <a:endParaRPr lang="en-US" sz="500" dirty="0"/>
          </a:p>
          <a:p>
            <a:pPr marL="0" indent="0" algn="ctr">
              <a:buNone/>
            </a:pPr>
            <a:r>
              <a:rPr lang="en-US" sz="2400" dirty="0"/>
              <a:t>David </a:t>
            </a:r>
            <a:r>
              <a:rPr lang="en-US" sz="2400" dirty="0" smtClean="0"/>
              <a:t>complete el </a:t>
            </a:r>
            <a:r>
              <a:rPr lang="en-US" sz="2400" dirty="0" err="1" smtClean="0"/>
              <a:t>viaje</a:t>
            </a:r>
            <a:r>
              <a:rPr lang="en-US" sz="2400" dirty="0" smtClean="0"/>
              <a:t> con </a:t>
            </a:r>
            <a:r>
              <a:rPr lang="en-US" sz="2400" dirty="0" err="1" smtClean="0"/>
              <a:t>reverencia</a:t>
            </a:r>
            <a:r>
              <a:rPr lang="en-US" sz="2400" dirty="0" smtClean="0"/>
              <a:t> </a:t>
            </a:r>
            <a:r>
              <a:rPr lang="en-US" sz="2400" dirty="0" err="1" smtClean="0"/>
              <a:t>renovada</a:t>
            </a:r>
            <a:r>
              <a:rPr lang="en-US" sz="2400" dirty="0" smtClean="0"/>
              <a:t>.</a:t>
            </a:r>
            <a:r>
              <a:rPr lang="en-US" sz="2000" b="1" dirty="0"/>
              <a:t/>
            </a:r>
            <a:br>
              <a:rPr lang="en-US" sz="2000" b="1" dirty="0"/>
            </a:br>
            <a:r>
              <a:rPr lang="en-US" sz="2000" dirty="0">
                <a:latin typeface="+mj-lt"/>
              </a:rPr>
              <a:t>(2 Samuel 6:12-15, 1 </a:t>
            </a:r>
            <a:r>
              <a:rPr lang="en-US" sz="2000" dirty="0" err="1" smtClean="0">
                <a:latin typeface="+mj-lt"/>
              </a:rPr>
              <a:t>Crónicas</a:t>
            </a:r>
            <a:r>
              <a:rPr lang="en-US" sz="2000" dirty="0" smtClean="0">
                <a:latin typeface="+mj-lt"/>
              </a:rPr>
              <a:t> </a:t>
            </a:r>
            <a:r>
              <a:rPr lang="en-US" sz="2000" dirty="0">
                <a:latin typeface="+mj-lt"/>
              </a:rPr>
              <a:t>15:1-2, 11-15)</a:t>
            </a:r>
          </a:p>
          <a:p>
            <a:pPr marL="0" indent="0" algn="ctr">
              <a:buNone/>
            </a:pPr>
            <a:endParaRPr lang="en-US" sz="2000" dirty="0">
              <a:latin typeface="+mj-lt"/>
            </a:endParaRPr>
          </a:p>
          <a:p>
            <a:pPr marL="0" indent="0" algn="ctr">
              <a:buNone/>
            </a:pPr>
            <a:endParaRPr lang="en-US" dirty="0"/>
          </a:p>
        </p:txBody>
      </p:sp>
    </p:spTree>
    <p:extLst>
      <p:ext uri="{BB962C8B-B14F-4D97-AF65-F5344CB8AC3E}">
        <p14:creationId xmlns:p14="http://schemas.microsoft.com/office/powerpoint/2010/main" val="228579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F28BB3-E243-44E7-210D-6DCFD83BE269}"/>
              </a:ext>
            </a:extLst>
          </p:cNvPr>
          <p:cNvPicPr>
            <a:picLocks noChangeAspect="1"/>
          </p:cNvPicPr>
          <p:nvPr/>
        </p:nvPicPr>
        <p:blipFill rotWithShape="1">
          <a:blip r:embed="rId3"/>
          <a:srcRect b="4469"/>
          <a:stretch/>
        </p:blipFill>
        <p:spPr>
          <a:xfrm>
            <a:off x="589917" y="193431"/>
            <a:ext cx="7772400" cy="5328138"/>
          </a:xfrm>
          <a:prstGeom prst="rect">
            <a:avLst/>
          </a:prstGeom>
        </p:spPr>
      </p:pic>
    </p:spTree>
    <p:extLst>
      <p:ext uri="{BB962C8B-B14F-4D97-AF65-F5344CB8AC3E}">
        <p14:creationId xmlns:p14="http://schemas.microsoft.com/office/powerpoint/2010/main" val="112645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5C79D67-339F-D7E6-3E52-47A9501E394E}"/>
              </a:ext>
            </a:extLst>
          </p:cNvPr>
          <p:cNvGrpSpPr/>
          <p:nvPr/>
        </p:nvGrpSpPr>
        <p:grpSpPr>
          <a:xfrm flipV="1">
            <a:off x="465992" y="876617"/>
            <a:ext cx="8185639" cy="0"/>
            <a:chOff x="1276456" y="889976"/>
            <a:chExt cx="9477474" cy="0"/>
          </a:xfrm>
        </p:grpSpPr>
        <p:cxnSp>
          <p:nvCxnSpPr>
            <p:cNvPr id="5" name="Straight Connector 4">
              <a:extLst>
                <a:ext uri="{FF2B5EF4-FFF2-40B4-BE49-F238E27FC236}">
                  <a16:creationId xmlns:a16="http://schemas.microsoft.com/office/drawing/2014/main" xmlns="" id="{AD8547A5-4566-6D8D-423C-F82CB6761171}"/>
                </a:ext>
              </a:extLst>
            </p:cNvPr>
            <p:cNvCxnSpPr>
              <a:cxnSpLocks/>
            </p:cNvCxnSpPr>
            <p:nvPr/>
          </p:nvCxnSpPr>
          <p:spPr>
            <a:xfrm flipV="1">
              <a:off x="1276456" y="889976"/>
              <a:ext cx="3704264"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5A1F346-B03C-A98F-15F8-ACC706F4AC6F}"/>
                </a:ext>
              </a:extLst>
            </p:cNvPr>
            <p:cNvCxnSpPr>
              <a:cxnSpLocks/>
            </p:cNvCxnSpPr>
            <p:nvPr/>
          </p:nvCxnSpPr>
          <p:spPr>
            <a:xfrm flipV="1">
              <a:off x="7080205" y="889976"/>
              <a:ext cx="3673725"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xmlns="" id="{5084A344-D564-9288-B79C-CF657250152F}"/>
              </a:ext>
            </a:extLst>
          </p:cNvPr>
          <p:cNvGrpSpPr/>
          <p:nvPr/>
        </p:nvGrpSpPr>
        <p:grpSpPr>
          <a:xfrm flipV="1">
            <a:off x="395654" y="4757201"/>
            <a:ext cx="8255977" cy="0"/>
            <a:chOff x="983025" y="6061821"/>
            <a:chExt cx="10185761" cy="0"/>
          </a:xfrm>
        </p:grpSpPr>
        <p:cxnSp>
          <p:nvCxnSpPr>
            <p:cNvPr id="8" name="Straight Connector 7">
              <a:extLst>
                <a:ext uri="{FF2B5EF4-FFF2-40B4-BE49-F238E27FC236}">
                  <a16:creationId xmlns:a16="http://schemas.microsoft.com/office/drawing/2014/main" xmlns="" id="{414404BF-B2B4-0F48-40EF-0CC94E7E39F4}"/>
                </a:ext>
              </a:extLst>
            </p:cNvPr>
            <p:cNvCxnSpPr>
              <a:cxnSpLocks/>
            </p:cNvCxnSpPr>
            <p:nvPr/>
          </p:nvCxnSpPr>
          <p:spPr>
            <a:xfrm>
              <a:off x="983025" y="6061821"/>
              <a:ext cx="4102798"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14AD97F-3A4B-41AC-06EF-052E7EFDF878}"/>
                </a:ext>
              </a:extLst>
            </p:cNvPr>
            <p:cNvCxnSpPr>
              <a:cxnSpLocks/>
            </p:cNvCxnSpPr>
            <p:nvPr/>
          </p:nvCxnSpPr>
          <p:spPr>
            <a:xfrm flipV="1">
              <a:off x="5085823" y="6061821"/>
              <a:ext cx="6082963" cy="0"/>
            </a:xfrm>
            <a:prstGeom prst="line">
              <a:avLst/>
            </a:prstGeom>
            <a:ln w="25400">
              <a:solidFill>
                <a:srgbClr val="E8A953"/>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xmlns="" id="{FBB21052-5ECB-56AB-127F-429168009D40}"/>
              </a:ext>
            </a:extLst>
          </p:cNvPr>
          <p:cNvPicPr>
            <a:picLocks noChangeAspect="1"/>
          </p:cNvPicPr>
          <p:nvPr/>
        </p:nvPicPr>
        <p:blipFill>
          <a:blip r:embed="rId3"/>
          <a:stretch>
            <a:fillRect/>
          </a:stretch>
        </p:blipFill>
        <p:spPr>
          <a:xfrm>
            <a:off x="4248150" y="552767"/>
            <a:ext cx="647700" cy="647700"/>
          </a:xfrm>
          <a:prstGeom prst="rect">
            <a:avLst/>
          </a:prstGeom>
        </p:spPr>
      </p:pic>
      <p:sp>
        <p:nvSpPr>
          <p:cNvPr id="10" name="TextBox 9">
            <a:extLst>
              <a:ext uri="{FF2B5EF4-FFF2-40B4-BE49-F238E27FC236}">
                <a16:creationId xmlns:a16="http://schemas.microsoft.com/office/drawing/2014/main" xmlns="" id="{A481D657-3C39-0A0B-4FE8-F5DB5350F23C}"/>
              </a:ext>
            </a:extLst>
          </p:cNvPr>
          <p:cNvSpPr txBox="1"/>
          <p:nvPr/>
        </p:nvSpPr>
        <p:spPr>
          <a:xfrm>
            <a:off x="1" y="1231682"/>
            <a:ext cx="9144000" cy="1477328"/>
          </a:xfrm>
          <a:prstGeom prst="rect">
            <a:avLst/>
          </a:prstGeom>
          <a:noFill/>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HAY QUE PONER MUCHA</a:t>
            </a:r>
            <a:endParaRPr lang="en-US" sz="2800" dirty="0">
              <a:solidFill>
                <a:schemeClr val="bg1"/>
              </a:solidFill>
              <a:latin typeface="Arial" panose="020B0604020202020204" pitchFamily="34" charset="0"/>
              <a:cs typeface="Arial" panose="020B0604020202020204" pitchFamily="34" charset="0"/>
            </a:endParaRPr>
          </a:p>
          <a:p>
            <a:pPr algn="ctr"/>
            <a:r>
              <a:rPr lang="en-US" sz="6200" b="1" dirty="0" smtClean="0">
                <a:solidFill>
                  <a:schemeClr val="bg1"/>
                </a:solidFill>
                <a:latin typeface="Arial" panose="020B0604020202020204" pitchFamily="34" charset="0"/>
                <a:cs typeface="Arial" panose="020B0604020202020204" pitchFamily="34" charset="0"/>
              </a:rPr>
              <a:t>ATENCIÓN A LAS</a:t>
            </a:r>
            <a:endParaRPr lang="en-US" sz="62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B545F49C-03D5-6152-78B7-09920370EC39}"/>
              </a:ext>
            </a:extLst>
          </p:cNvPr>
          <p:cNvSpPr txBox="1"/>
          <p:nvPr/>
        </p:nvSpPr>
        <p:spPr>
          <a:xfrm>
            <a:off x="-1" y="2433405"/>
            <a:ext cx="9144000" cy="1323439"/>
          </a:xfrm>
          <a:prstGeom prst="rect">
            <a:avLst/>
          </a:prstGeom>
          <a:noFill/>
        </p:spPr>
        <p:txBody>
          <a:bodyPr wrap="square" rtlCol="0">
            <a:spAutoFit/>
          </a:bodyPr>
          <a:lstStyle/>
          <a:p>
            <a:pPr algn="ctr"/>
            <a:r>
              <a:rPr lang="en-US" sz="8000" b="1" dirty="0" smtClean="0">
                <a:solidFill>
                  <a:schemeClr val="bg1"/>
                </a:solidFill>
                <a:latin typeface="Arial" panose="020B0604020202020204" pitchFamily="34" charset="0"/>
                <a:cs typeface="Arial" panose="020B0604020202020204" pitchFamily="34" charset="0"/>
              </a:rPr>
              <a:t>INSTRUCCIONES</a:t>
            </a:r>
            <a:endParaRPr lang="en-US" sz="8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5828521E-3806-5F89-C4EB-FD30FABD5B49}"/>
              </a:ext>
            </a:extLst>
          </p:cNvPr>
          <p:cNvSpPr txBox="1"/>
          <p:nvPr/>
        </p:nvSpPr>
        <p:spPr>
          <a:xfrm>
            <a:off x="0" y="3617167"/>
            <a:ext cx="9144000" cy="707886"/>
          </a:xfrm>
          <a:prstGeom prst="rect">
            <a:avLst/>
          </a:prstGeom>
          <a:noFill/>
        </p:spPr>
        <p:txBody>
          <a:bodyPr wrap="square" rtlCol="0">
            <a:spAutoFit/>
          </a:bodyPr>
          <a:lstStyle/>
          <a:p>
            <a:pPr algn="ctr"/>
            <a:r>
              <a:rPr lang="en-US" sz="4000" dirty="0" smtClean="0">
                <a:solidFill>
                  <a:schemeClr val="bg1"/>
                </a:solidFill>
                <a:latin typeface="Arial" panose="020B0604020202020204" pitchFamily="34" charset="0"/>
                <a:cs typeface="Arial" panose="020B0604020202020204" pitchFamily="34" charset="0"/>
              </a:rPr>
              <a:t>QUE ENCONTRAMOS EN LA BIBLIA</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99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B3DC6-BE64-87FA-5FA6-296CDF4474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BA94D645-107D-9037-C4D8-E667796C56DA}"/>
              </a:ext>
            </a:extLst>
          </p:cNvPr>
          <p:cNvSpPr>
            <a:spLocks noGrp="1"/>
          </p:cNvSpPr>
          <p:nvPr>
            <p:ph type="subTitle" idx="1"/>
          </p:nvPr>
        </p:nvSpPr>
        <p:spPr/>
        <p:txBody>
          <a:bodyPr/>
          <a:lstStyle/>
          <a:p>
            <a:endParaRPr lang="en-US"/>
          </a:p>
        </p:txBody>
      </p:sp>
      <p:sp>
        <p:nvSpPr>
          <p:cNvPr id="4" name="TextBox 3"/>
          <p:cNvSpPr txBox="1"/>
          <p:nvPr/>
        </p:nvSpPr>
        <p:spPr>
          <a:xfrm>
            <a:off x="979136" y="841572"/>
            <a:ext cx="7331384" cy="3662541"/>
          </a:xfrm>
          <a:prstGeom prst="rect">
            <a:avLst/>
          </a:prstGeom>
          <a:solidFill>
            <a:schemeClr val="accent1">
              <a:lumMod val="50000"/>
            </a:schemeClr>
          </a:solidFill>
        </p:spPr>
        <p:txBody>
          <a:bodyPr wrap="square" rtlCol="0">
            <a:spAutoFit/>
          </a:bodyPr>
          <a:lstStyle/>
          <a:p>
            <a:r>
              <a:rPr lang="en-US" sz="10000" b="1" dirty="0" smtClean="0">
                <a:solidFill>
                  <a:schemeClr val="bg1"/>
                </a:solidFill>
              </a:rPr>
              <a:t>RESPETO Y</a:t>
            </a:r>
          </a:p>
          <a:p>
            <a:r>
              <a:rPr lang="en-US" sz="10000" b="1" dirty="0" smtClean="0">
                <a:solidFill>
                  <a:schemeClr val="bg1"/>
                </a:solidFill>
              </a:rPr>
              <a:t>RESOLUCI</a:t>
            </a:r>
            <a:r>
              <a:rPr lang="es-ES" sz="10000" b="1" dirty="0" smtClean="0">
                <a:solidFill>
                  <a:schemeClr val="bg1"/>
                </a:solidFill>
              </a:rPr>
              <a:t>ÓN</a:t>
            </a:r>
          </a:p>
          <a:p>
            <a:r>
              <a:rPr lang="es-ES" sz="3200" dirty="0" smtClean="0">
                <a:solidFill>
                  <a:schemeClr val="bg1"/>
                </a:solidFill>
              </a:rPr>
              <a:t>LECCIONES DE DAVID Y UZA – 2 SAMUEL 6</a:t>
            </a:r>
            <a:endParaRPr lang="en-US" sz="3200" dirty="0">
              <a:solidFill>
                <a:schemeClr val="bg1"/>
              </a:solidFill>
            </a:endParaRPr>
          </a:p>
        </p:txBody>
      </p:sp>
    </p:spTree>
    <p:extLst>
      <p:ext uri="{BB962C8B-B14F-4D97-AF65-F5344CB8AC3E}">
        <p14:creationId xmlns:p14="http://schemas.microsoft.com/office/powerpoint/2010/main" val="167229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2353C-6957-09CC-276C-58DF80FA943E}"/>
              </a:ext>
            </a:extLst>
          </p:cNvPr>
          <p:cNvSpPr>
            <a:spLocks noGrp="1"/>
          </p:cNvSpPr>
          <p:nvPr>
            <p:ph type="title"/>
          </p:nvPr>
        </p:nvSpPr>
        <p:spPr/>
        <p:txBody>
          <a:bodyPr>
            <a:normAutofit/>
          </a:bodyPr>
          <a:lstStyle/>
          <a:p>
            <a:pPr algn="ctr"/>
            <a:r>
              <a:rPr lang="en-US" sz="3200" dirty="0" err="1" smtClean="0">
                <a:latin typeface="+mn-lt"/>
              </a:rPr>
              <a:t>Trayendo</a:t>
            </a:r>
            <a:r>
              <a:rPr lang="en-US" sz="3200" dirty="0" smtClean="0">
                <a:latin typeface="+mn-lt"/>
              </a:rPr>
              <a:t> el </a:t>
            </a:r>
            <a:r>
              <a:rPr lang="en-US" sz="3200" dirty="0" err="1" smtClean="0">
                <a:latin typeface="+mn-lt"/>
              </a:rPr>
              <a:t>arca</a:t>
            </a:r>
            <a:r>
              <a:rPr lang="en-US" sz="3200" dirty="0" smtClean="0">
                <a:latin typeface="+mn-lt"/>
              </a:rPr>
              <a:t> de </a:t>
            </a:r>
            <a:r>
              <a:rPr lang="en-US" sz="3200" dirty="0" err="1" smtClean="0">
                <a:latin typeface="+mn-lt"/>
              </a:rPr>
              <a:t>vuelta</a:t>
            </a:r>
            <a:r>
              <a:rPr lang="en-US" sz="3200" dirty="0" smtClean="0">
                <a:latin typeface="+mn-lt"/>
              </a:rPr>
              <a:t> a </a:t>
            </a:r>
            <a:r>
              <a:rPr lang="en-US" sz="3200" dirty="0" err="1" smtClean="0">
                <a:latin typeface="+mn-lt"/>
              </a:rPr>
              <a:t>Jerusalén</a:t>
            </a:r>
            <a:endParaRPr lang="en-US" sz="3200" dirty="0">
              <a:latin typeface="+mn-lt"/>
            </a:endParaRPr>
          </a:p>
        </p:txBody>
      </p:sp>
      <p:sp>
        <p:nvSpPr>
          <p:cNvPr id="3" name="Content Placeholder 2">
            <a:extLst>
              <a:ext uri="{FF2B5EF4-FFF2-40B4-BE49-F238E27FC236}">
                <a16:creationId xmlns:a16="http://schemas.microsoft.com/office/drawing/2014/main" xmlns="" id="{6413627B-5926-1222-E5B4-3F2B02EAFF53}"/>
              </a:ext>
            </a:extLst>
          </p:cNvPr>
          <p:cNvSpPr>
            <a:spLocks noGrp="1"/>
          </p:cNvSpPr>
          <p:nvPr>
            <p:ph idx="1"/>
          </p:nvPr>
        </p:nvSpPr>
        <p:spPr>
          <a:xfrm>
            <a:off x="628650" y="1371885"/>
            <a:ext cx="7886700" cy="4211229"/>
          </a:xfrm>
        </p:spPr>
        <p:txBody>
          <a:bodyPr/>
          <a:lstStyle/>
          <a:p>
            <a:pPr marL="0" indent="0" algn="ctr">
              <a:buNone/>
            </a:pPr>
            <a:r>
              <a:rPr lang="en-US" sz="2400" dirty="0" smtClean="0"/>
              <a:t>David anima al pueblo a </a:t>
            </a:r>
            <a:r>
              <a:rPr lang="en-US" sz="2400" dirty="0" err="1" smtClean="0"/>
              <a:t>buscar</a:t>
            </a:r>
            <a:r>
              <a:rPr lang="en-US" sz="2400" dirty="0" smtClean="0"/>
              <a:t> el </a:t>
            </a:r>
            <a:r>
              <a:rPr lang="en-US" sz="2400" dirty="0" err="1" smtClean="0"/>
              <a:t>arca</a:t>
            </a:r>
            <a:r>
              <a:rPr lang="en-US" sz="2400" dirty="0" smtClean="0"/>
              <a:t>.</a:t>
            </a:r>
            <a:r>
              <a:rPr lang="en-US" sz="2400" b="1" dirty="0"/>
              <a:t/>
            </a:r>
            <a:br>
              <a:rPr lang="en-US" sz="2400" b="1" dirty="0"/>
            </a:br>
            <a:r>
              <a:rPr lang="en-US" sz="2000" dirty="0">
                <a:latin typeface="+mj-lt"/>
              </a:rPr>
              <a:t>(2 Samuel 6:1-4, </a:t>
            </a:r>
            <a:r>
              <a:rPr lang="en-US" sz="2000" dirty="0">
                <a:solidFill>
                  <a:srgbClr val="FFC000"/>
                </a:solidFill>
                <a:latin typeface="+mj-lt"/>
              </a:rPr>
              <a:t>1 Samuel 7:1-2</a:t>
            </a:r>
            <a:r>
              <a:rPr lang="en-US" sz="2000" dirty="0">
                <a:latin typeface="+mj-lt"/>
              </a:rPr>
              <a:t>)</a:t>
            </a:r>
            <a:r>
              <a:rPr lang="en-US" sz="2000" dirty="0"/>
              <a:t/>
            </a:r>
            <a:br>
              <a:rPr lang="en-US" sz="2000" dirty="0"/>
            </a:br>
            <a:endParaRPr lang="en-US" sz="600" dirty="0"/>
          </a:p>
          <a:p>
            <a:pPr marL="0" indent="0" algn="ctr">
              <a:buNone/>
            </a:pPr>
            <a:r>
              <a:rPr lang="en-US" sz="2400" dirty="0" smtClean="0"/>
              <a:t>Se describe la </a:t>
            </a:r>
            <a:r>
              <a:rPr lang="en-US" sz="2400" dirty="0" err="1" smtClean="0"/>
              <a:t>importancia</a:t>
            </a:r>
            <a:r>
              <a:rPr lang="en-US" sz="2400" dirty="0" smtClean="0"/>
              <a:t> </a:t>
            </a:r>
            <a:r>
              <a:rPr lang="en-US" sz="2400" dirty="0" err="1" smtClean="0"/>
              <a:t>espiritual</a:t>
            </a:r>
            <a:r>
              <a:rPr lang="en-US" sz="2400" dirty="0" smtClean="0"/>
              <a:t> del </a:t>
            </a:r>
            <a:r>
              <a:rPr lang="en-US" sz="2400" dirty="0" err="1" smtClean="0"/>
              <a:t>arca</a:t>
            </a:r>
            <a:r>
              <a:rPr lang="en-US" sz="2400" b="1" dirty="0" smtClean="0"/>
              <a:t/>
            </a:r>
            <a:br>
              <a:rPr lang="en-US" sz="2400" b="1" dirty="0" smtClean="0"/>
            </a:br>
            <a:r>
              <a:rPr lang="en-US" sz="2000" dirty="0" smtClean="0">
                <a:latin typeface="+mj-lt"/>
              </a:rPr>
              <a:t>(2 </a:t>
            </a:r>
            <a:r>
              <a:rPr lang="en-US" sz="2000" dirty="0">
                <a:latin typeface="+mj-lt"/>
              </a:rPr>
              <a:t>Samuel 6:2, 1 </a:t>
            </a:r>
            <a:r>
              <a:rPr lang="en-US" sz="2000" dirty="0" err="1" smtClean="0">
                <a:latin typeface="+mj-lt"/>
              </a:rPr>
              <a:t>Crónicas</a:t>
            </a:r>
            <a:r>
              <a:rPr lang="en-US" sz="2000" dirty="0" smtClean="0">
                <a:latin typeface="+mj-lt"/>
              </a:rPr>
              <a:t> </a:t>
            </a:r>
            <a:r>
              <a:rPr lang="en-US" sz="2000" dirty="0">
                <a:latin typeface="+mj-lt"/>
              </a:rPr>
              <a:t>13:6)</a:t>
            </a:r>
            <a:endParaRPr lang="en-US" dirty="0"/>
          </a:p>
        </p:txBody>
      </p:sp>
    </p:spTree>
    <p:extLst>
      <p:ext uri="{BB962C8B-B14F-4D97-AF65-F5344CB8AC3E}">
        <p14:creationId xmlns:p14="http://schemas.microsoft.com/office/powerpoint/2010/main" val="24317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581636-D030-9F27-C469-045FF7569C75}"/>
              </a:ext>
            </a:extLst>
          </p:cNvPr>
          <p:cNvPicPr>
            <a:picLocks noChangeAspect="1"/>
          </p:cNvPicPr>
          <p:nvPr/>
        </p:nvPicPr>
        <p:blipFill>
          <a:blip r:embed="rId3"/>
          <a:stretch>
            <a:fillRect/>
          </a:stretch>
        </p:blipFill>
        <p:spPr>
          <a:xfrm>
            <a:off x="0" y="1332034"/>
            <a:ext cx="9115586" cy="3050931"/>
          </a:xfrm>
          <a:prstGeom prst="rect">
            <a:avLst/>
          </a:prstGeom>
        </p:spPr>
      </p:pic>
      <p:sp>
        <p:nvSpPr>
          <p:cNvPr id="2" name="Title 1">
            <a:extLst>
              <a:ext uri="{FF2B5EF4-FFF2-40B4-BE49-F238E27FC236}">
                <a16:creationId xmlns:a16="http://schemas.microsoft.com/office/drawing/2014/main" xmlns="" id="{E14DDEA0-BD47-D8F6-E4CB-99E4ADB163BB}"/>
              </a:ext>
            </a:extLst>
          </p:cNvPr>
          <p:cNvSpPr>
            <a:spLocks noGrp="1"/>
          </p:cNvSpPr>
          <p:nvPr>
            <p:ph type="title"/>
          </p:nvPr>
        </p:nvSpPr>
        <p:spPr/>
        <p:txBody>
          <a:bodyPr/>
          <a:lstStyle/>
          <a:p>
            <a:pPr algn="ctr"/>
            <a:r>
              <a:rPr lang="en-US" dirty="0"/>
              <a:t>1 </a:t>
            </a:r>
            <a:r>
              <a:rPr lang="en-US" dirty="0" err="1" smtClean="0"/>
              <a:t>Crónicas</a:t>
            </a:r>
            <a:r>
              <a:rPr lang="en-US" dirty="0" smtClean="0"/>
              <a:t> </a:t>
            </a:r>
            <a:r>
              <a:rPr lang="en-US" dirty="0"/>
              <a:t>13:5 </a:t>
            </a:r>
            <a:r>
              <a:rPr lang="en-US" dirty="0" smtClean="0"/>
              <a:t>y </a:t>
            </a:r>
            <a:r>
              <a:rPr lang="en-US" dirty="0"/>
              <a:t>2 Samuel 6:2 </a:t>
            </a:r>
          </a:p>
        </p:txBody>
      </p:sp>
      <p:sp>
        <p:nvSpPr>
          <p:cNvPr id="3" name="TextBox 2"/>
          <p:cNvSpPr txBox="1"/>
          <p:nvPr/>
        </p:nvSpPr>
        <p:spPr>
          <a:xfrm>
            <a:off x="210393" y="2144389"/>
            <a:ext cx="1310910" cy="954107"/>
          </a:xfrm>
          <a:prstGeom prst="rect">
            <a:avLst/>
          </a:prstGeom>
          <a:solidFill>
            <a:schemeClr val="bg1"/>
          </a:solidFill>
        </p:spPr>
        <p:txBody>
          <a:bodyPr wrap="square" rtlCol="0">
            <a:spAutoFit/>
          </a:bodyPr>
          <a:lstStyle/>
          <a:p>
            <a:r>
              <a:rPr lang="es-ES" sz="2800" dirty="0" err="1" smtClean="0"/>
              <a:t>Quiriat</a:t>
            </a:r>
            <a:r>
              <a:rPr lang="es-ES" sz="2800" dirty="0" smtClean="0"/>
              <a:t> </a:t>
            </a:r>
            <a:r>
              <a:rPr lang="es-ES" sz="2800" dirty="0" err="1" smtClean="0"/>
              <a:t>Jearim</a:t>
            </a:r>
            <a:endParaRPr lang="en-US" sz="2800" dirty="0"/>
          </a:p>
        </p:txBody>
      </p:sp>
      <p:sp>
        <p:nvSpPr>
          <p:cNvPr id="6" name="TextBox 5"/>
          <p:cNvSpPr txBox="1"/>
          <p:nvPr/>
        </p:nvSpPr>
        <p:spPr>
          <a:xfrm>
            <a:off x="4198417" y="2968428"/>
            <a:ext cx="1310910" cy="954107"/>
          </a:xfrm>
          <a:prstGeom prst="rect">
            <a:avLst/>
          </a:prstGeom>
          <a:solidFill>
            <a:schemeClr val="bg1"/>
          </a:solidFill>
        </p:spPr>
        <p:txBody>
          <a:bodyPr wrap="square" rtlCol="0">
            <a:spAutoFit/>
          </a:bodyPr>
          <a:lstStyle/>
          <a:p>
            <a:r>
              <a:rPr lang="es-ES" sz="2800" dirty="0" smtClean="0"/>
              <a:t>Pérez </a:t>
            </a:r>
            <a:r>
              <a:rPr lang="es-ES" sz="2800" dirty="0" err="1" smtClean="0"/>
              <a:t>Uza</a:t>
            </a:r>
            <a:endParaRPr lang="en-US" sz="2800" dirty="0"/>
          </a:p>
        </p:txBody>
      </p:sp>
      <p:sp>
        <p:nvSpPr>
          <p:cNvPr id="7" name="TextBox 6"/>
          <p:cNvSpPr txBox="1"/>
          <p:nvPr/>
        </p:nvSpPr>
        <p:spPr>
          <a:xfrm>
            <a:off x="7517501" y="3445481"/>
            <a:ext cx="1598085" cy="523220"/>
          </a:xfrm>
          <a:prstGeom prst="rect">
            <a:avLst/>
          </a:prstGeom>
          <a:solidFill>
            <a:schemeClr val="bg1"/>
          </a:solidFill>
        </p:spPr>
        <p:txBody>
          <a:bodyPr wrap="square" rtlCol="0">
            <a:spAutoFit/>
          </a:bodyPr>
          <a:lstStyle/>
          <a:p>
            <a:r>
              <a:rPr lang="es-ES" sz="2800" dirty="0" smtClean="0"/>
              <a:t>Jerusalén</a:t>
            </a:r>
            <a:endParaRPr lang="en-US" sz="2800" dirty="0"/>
          </a:p>
        </p:txBody>
      </p:sp>
    </p:spTree>
    <p:extLst>
      <p:ext uri="{BB962C8B-B14F-4D97-AF65-F5344CB8AC3E}">
        <p14:creationId xmlns:p14="http://schemas.microsoft.com/office/powerpoint/2010/main" val="2987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FA5EDD-0AE3-8294-D821-025F10B910E0}"/>
              </a:ext>
            </a:extLst>
          </p:cNvPr>
          <p:cNvPicPr>
            <a:picLocks noChangeAspect="1"/>
          </p:cNvPicPr>
          <p:nvPr/>
        </p:nvPicPr>
        <p:blipFill>
          <a:blip r:embed="rId2"/>
          <a:stretch>
            <a:fillRect/>
          </a:stretch>
        </p:blipFill>
        <p:spPr>
          <a:xfrm>
            <a:off x="0" y="1316405"/>
            <a:ext cx="9138288" cy="3906225"/>
          </a:xfrm>
          <a:prstGeom prst="rect">
            <a:avLst/>
          </a:prstGeom>
        </p:spPr>
      </p:pic>
      <p:sp>
        <p:nvSpPr>
          <p:cNvPr id="2" name="Title 1">
            <a:extLst>
              <a:ext uri="{FF2B5EF4-FFF2-40B4-BE49-F238E27FC236}">
                <a16:creationId xmlns:a16="http://schemas.microsoft.com/office/drawing/2014/main" xmlns="" id="{9944F725-6520-114B-2A18-5B7D94FA1720}"/>
              </a:ext>
            </a:extLst>
          </p:cNvPr>
          <p:cNvSpPr>
            <a:spLocks noGrp="1"/>
          </p:cNvSpPr>
          <p:nvPr>
            <p:ph type="title"/>
          </p:nvPr>
        </p:nvSpPr>
        <p:spPr/>
        <p:txBody>
          <a:bodyPr/>
          <a:lstStyle/>
          <a:p>
            <a:pPr algn="ctr"/>
            <a:r>
              <a:rPr lang="en-US" dirty="0"/>
              <a:t>1 </a:t>
            </a:r>
            <a:r>
              <a:rPr lang="en-US" dirty="0" err="1" smtClean="0"/>
              <a:t>Crónicas</a:t>
            </a:r>
            <a:r>
              <a:rPr lang="en-US" dirty="0" smtClean="0"/>
              <a:t> </a:t>
            </a:r>
            <a:r>
              <a:rPr lang="en-US" dirty="0"/>
              <a:t>13:5 </a:t>
            </a:r>
            <a:r>
              <a:rPr lang="en-US" dirty="0"/>
              <a:t>y</a:t>
            </a:r>
            <a:r>
              <a:rPr lang="en-US" dirty="0" smtClean="0"/>
              <a:t> </a:t>
            </a:r>
            <a:r>
              <a:rPr lang="en-US" dirty="0"/>
              <a:t>2 Samuel 6:2 </a:t>
            </a:r>
          </a:p>
        </p:txBody>
      </p:sp>
    </p:spTree>
    <p:extLst>
      <p:ext uri="{BB962C8B-B14F-4D97-AF65-F5344CB8AC3E}">
        <p14:creationId xmlns:p14="http://schemas.microsoft.com/office/powerpoint/2010/main" val="3193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A6E276-6EA1-13CA-144F-FADE2D8D7D4B}"/>
              </a:ext>
            </a:extLst>
          </p:cNvPr>
          <p:cNvPicPr>
            <a:picLocks noChangeAspect="1"/>
          </p:cNvPicPr>
          <p:nvPr/>
        </p:nvPicPr>
        <p:blipFill rotWithShape="1">
          <a:blip r:embed="rId2"/>
          <a:srcRect r="13421"/>
          <a:stretch/>
        </p:blipFill>
        <p:spPr>
          <a:xfrm>
            <a:off x="-1" y="0"/>
            <a:ext cx="9144001" cy="5715000"/>
          </a:xfrm>
          <a:prstGeom prst="rect">
            <a:avLst/>
          </a:prstGeom>
        </p:spPr>
      </p:pic>
    </p:spTree>
    <p:extLst>
      <p:ext uri="{BB962C8B-B14F-4D97-AF65-F5344CB8AC3E}">
        <p14:creationId xmlns:p14="http://schemas.microsoft.com/office/powerpoint/2010/main" val="68345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61439E-FC3D-BE78-EA91-5B1DAB84E2FF}"/>
              </a:ext>
            </a:extLst>
          </p:cNvPr>
          <p:cNvPicPr>
            <a:picLocks noChangeAspect="1"/>
          </p:cNvPicPr>
          <p:nvPr/>
        </p:nvPicPr>
        <p:blipFill>
          <a:blip r:embed="rId2"/>
          <a:stretch>
            <a:fillRect/>
          </a:stretch>
        </p:blipFill>
        <p:spPr>
          <a:xfrm>
            <a:off x="298938" y="511"/>
            <a:ext cx="8537331" cy="5708099"/>
          </a:xfrm>
          <a:prstGeom prst="rect">
            <a:avLst/>
          </a:prstGeom>
        </p:spPr>
      </p:pic>
    </p:spTree>
    <p:extLst>
      <p:ext uri="{BB962C8B-B14F-4D97-AF65-F5344CB8AC3E}">
        <p14:creationId xmlns:p14="http://schemas.microsoft.com/office/powerpoint/2010/main" val="33603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2353C-6957-09CC-276C-58DF80FA943E}"/>
              </a:ext>
            </a:extLst>
          </p:cNvPr>
          <p:cNvSpPr>
            <a:spLocks noGrp="1"/>
          </p:cNvSpPr>
          <p:nvPr>
            <p:ph type="title"/>
          </p:nvPr>
        </p:nvSpPr>
        <p:spPr/>
        <p:txBody>
          <a:bodyPr>
            <a:normAutofit/>
          </a:bodyPr>
          <a:lstStyle/>
          <a:p>
            <a:pPr algn="ctr"/>
            <a:r>
              <a:rPr lang="en-US" sz="3200" dirty="0" err="1">
                <a:solidFill>
                  <a:prstClr val="white"/>
                </a:solidFill>
                <a:latin typeface="Calibri" panose="020F0502020204030204"/>
              </a:rPr>
              <a:t>Trayendo</a:t>
            </a:r>
            <a:r>
              <a:rPr lang="en-US" sz="3200" dirty="0">
                <a:solidFill>
                  <a:prstClr val="white"/>
                </a:solidFill>
                <a:latin typeface="Calibri" panose="020F0502020204030204"/>
              </a:rPr>
              <a:t> el </a:t>
            </a:r>
            <a:r>
              <a:rPr lang="en-US" sz="3200" dirty="0" err="1">
                <a:solidFill>
                  <a:prstClr val="white"/>
                </a:solidFill>
                <a:latin typeface="Calibri" panose="020F0502020204030204"/>
              </a:rPr>
              <a:t>arca</a:t>
            </a:r>
            <a:r>
              <a:rPr lang="en-US" sz="3200" dirty="0">
                <a:solidFill>
                  <a:prstClr val="white"/>
                </a:solidFill>
                <a:latin typeface="Calibri" panose="020F0502020204030204"/>
              </a:rPr>
              <a:t> de </a:t>
            </a:r>
            <a:r>
              <a:rPr lang="en-US" sz="3200" dirty="0" err="1">
                <a:solidFill>
                  <a:prstClr val="white"/>
                </a:solidFill>
                <a:latin typeface="Calibri" panose="020F0502020204030204"/>
              </a:rPr>
              <a:t>vuelta</a:t>
            </a:r>
            <a:r>
              <a:rPr lang="en-US" sz="3200" dirty="0">
                <a:solidFill>
                  <a:prstClr val="white"/>
                </a:solidFill>
                <a:latin typeface="Calibri" panose="020F0502020204030204"/>
              </a:rPr>
              <a:t> a </a:t>
            </a:r>
            <a:r>
              <a:rPr lang="en-US" sz="3200" dirty="0" err="1">
                <a:solidFill>
                  <a:prstClr val="white"/>
                </a:solidFill>
                <a:latin typeface="Calibri" panose="020F0502020204030204"/>
              </a:rPr>
              <a:t>Jerusalén</a:t>
            </a:r>
            <a:endParaRPr lang="en-US" sz="3200" dirty="0">
              <a:latin typeface="+mn-lt"/>
            </a:endParaRPr>
          </a:p>
        </p:txBody>
      </p:sp>
      <p:sp>
        <p:nvSpPr>
          <p:cNvPr id="3" name="Content Placeholder 2">
            <a:extLst>
              <a:ext uri="{FF2B5EF4-FFF2-40B4-BE49-F238E27FC236}">
                <a16:creationId xmlns:a16="http://schemas.microsoft.com/office/drawing/2014/main" xmlns="" id="{6413627B-5926-1222-E5B4-3F2B02EAFF53}"/>
              </a:ext>
            </a:extLst>
          </p:cNvPr>
          <p:cNvSpPr>
            <a:spLocks noGrp="1"/>
          </p:cNvSpPr>
          <p:nvPr>
            <p:ph idx="1"/>
          </p:nvPr>
        </p:nvSpPr>
        <p:spPr>
          <a:xfrm>
            <a:off x="113287" y="1371885"/>
            <a:ext cx="8852687" cy="4211229"/>
          </a:xfrm>
        </p:spPr>
        <p:txBody>
          <a:bodyPr/>
          <a:lstStyle/>
          <a:p>
            <a:pPr marL="0" indent="0" algn="ctr">
              <a:buNone/>
            </a:pPr>
            <a:r>
              <a:rPr lang="en-US" sz="2400" dirty="0"/>
              <a:t>David anima al pueblo a </a:t>
            </a:r>
            <a:r>
              <a:rPr lang="en-US" sz="2400" dirty="0" err="1"/>
              <a:t>buscar</a:t>
            </a:r>
            <a:r>
              <a:rPr lang="en-US" sz="2400" dirty="0"/>
              <a:t> el </a:t>
            </a:r>
            <a:r>
              <a:rPr lang="en-US" sz="2400" dirty="0" err="1"/>
              <a:t>arca</a:t>
            </a:r>
            <a:r>
              <a:rPr lang="en-US" sz="2400" dirty="0"/>
              <a:t>.</a:t>
            </a:r>
            <a:r>
              <a:rPr lang="en-US" sz="2400" b="1" dirty="0"/>
              <a:t/>
            </a:r>
            <a:br>
              <a:rPr lang="en-US" sz="2400" b="1" dirty="0"/>
            </a:br>
            <a:r>
              <a:rPr lang="en-US" sz="2000" dirty="0"/>
              <a:t>(2 Samuel 6:1-4, </a:t>
            </a:r>
            <a:r>
              <a:rPr lang="en-US" sz="2000" dirty="0">
                <a:solidFill>
                  <a:srgbClr val="FFC000"/>
                </a:solidFill>
              </a:rPr>
              <a:t>1 Samuel 7:1-2</a:t>
            </a:r>
            <a:r>
              <a:rPr lang="en-US" sz="2000" dirty="0"/>
              <a:t>)</a:t>
            </a:r>
            <a:r>
              <a:rPr lang="en-US" sz="2000" dirty="0"/>
              <a:t/>
            </a:r>
            <a:br>
              <a:rPr lang="en-US" sz="2000" dirty="0"/>
            </a:br>
            <a:endParaRPr lang="en-US" sz="600" dirty="0"/>
          </a:p>
          <a:p>
            <a:pPr marL="0" indent="0" algn="ctr">
              <a:buNone/>
            </a:pPr>
            <a:r>
              <a:rPr lang="en-US" sz="2400" dirty="0"/>
              <a:t>Se describe la </a:t>
            </a:r>
            <a:r>
              <a:rPr lang="en-US" sz="2400" dirty="0" err="1"/>
              <a:t>importancia</a:t>
            </a:r>
            <a:r>
              <a:rPr lang="en-US" sz="2400" dirty="0"/>
              <a:t> </a:t>
            </a:r>
            <a:r>
              <a:rPr lang="en-US" sz="2400" dirty="0" err="1"/>
              <a:t>espiritual</a:t>
            </a:r>
            <a:r>
              <a:rPr lang="en-US" sz="2400" dirty="0"/>
              <a:t> del </a:t>
            </a:r>
            <a:r>
              <a:rPr lang="en-US" sz="2400" dirty="0" err="1"/>
              <a:t>arca</a:t>
            </a:r>
            <a:r>
              <a:rPr lang="en-US" sz="2400" b="1" dirty="0"/>
              <a:t/>
            </a:r>
            <a:br>
              <a:rPr lang="en-US" sz="2400" b="1" dirty="0"/>
            </a:br>
            <a:r>
              <a:rPr lang="en-US" sz="2000" dirty="0"/>
              <a:t>(2 Samuel 6:2, 1 </a:t>
            </a:r>
            <a:r>
              <a:rPr lang="en-US" sz="2000" dirty="0" err="1"/>
              <a:t>Crónicas</a:t>
            </a:r>
            <a:r>
              <a:rPr lang="en-US" sz="2000" dirty="0"/>
              <a:t> 13:6)</a:t>
            </a:r>
          </a:p>
          <a:p>
            <a:pPr marL="0" indent="0" algn="ctr">
              <a:buNone/>
            </a:pPr>
            <a:endParaRPr lang="en-US" sz="600" dirty="0"/>
          </a:p>
          <a:p>
            <a:pPr marL="0" indent="0" algn="ctr">
              <a:buNone/>
            </a:pPr>
            <a:r>
              <a:rPr lang="en-US" sz="2400" dirty="0" err="1" smtClean="0"/>
              <a:t>Conocemos</a:t>
            </a:r>
            <a:r>
              <a:rPr lang="en-US" sz="2400" dirty="0" smtClean="0"/>
              <a:t> a la </a:t>
            </a:r>
            <a:r>
              <a:rPr lang="en-US" sz="2400" dirty="0" err="1" smtClean="0"/>
              <a:t>familia</a:t>
            </a:r>
            <a:r>
              <a:rPr lang="en-US" sz="2400" dirty="0" smtClean="0"/>
              <a:t> de </a:t>
            </a:r>
            <a:r>
              <a:rPr lang="en-US" sz="2400" dirty="0" err="1" smtClean="0"/>
              <a:t>Abinadab</a:t>
            </a:r>
            <a:r>
              <a:rPr lang="en-US" sz="2400" dirty="0"/>
              <a:t/>
            </a:r>
            <a:br>
              <a:rPr lang="en-US" sz="2400" dirty="0"/>
            </a:br>
            <a:r>
              <a:rPr lang="en-US" sz="2000" dirty="0">
                <a:latin typeface="+mj-lt"/>
              </a:rPr>
              <a:t>(2 Samuel 6:3, 1 </a:t>
            </a:r>
            <a:r>
              <a:rPr lang="en-US" sz="2000" dirty="0" err="1" smtClean="0">
                <a:latin typeface="+mj-lt"/>
              </a:rPr>
              <a:t>Crónicas</a:t>
            </a:r>
            <a:r>
              <a:rPr lang="en-US" sz="2000" dirty="0" smtClean="0">
                <a:latin typeface="+mj-lt"/>
              </a:rPr>
              <a:t> </a:t>
            </a:r>
            <a:r>
              <a:rPr lang="en-US" sz="2000" dirty="0">
                <a:latin typeface="+mj-lt"/>
              </a:rPr>
              <a:t>13:7)</a:t>
            </a:r>
            <a:r>
              <a:rPr lang="en-US" sz="2000" dirty="0"/>
              <a:t/>
            </a:r>
            <a:br>
              <a:rPr lang="en-US" sz="2000" dirty="0"/>
            </a:br>
            <a:endParaRPr lang="en-US" sz="600" dirty="0"/>
          </a:p>
          <a:p>
            <a:pPr marL="0" indent="0" algn="ctr">
              <a:buNone/>
            </a:pPr>
            <a:r>
              <a:rPr lang="en-US" sz="2400" dirty="0" smtClean="0"/>
              <a:t>El pueblo se </a:t>
            </a:r>
            <a:r>
              <a:rPr lang="en-US" sz="2400" dirty="0" err="1" smtClean="0"/>
              <a:t>regocija</a:t>
            </a:r>
            <a:r>
              <a:rPr lang="en-US" sz="2400" dirty="0" smtClean="0"/>
              <a:t> </a:t>
            </a:r>
            <a:r>
              <a:rPr lang="en-US" sz="2400" dirty="0" err="1" smtClean="0"/>
              <a:t>mientras</a:t>
            </a:r>
            <a:r>
              <a:rPr lang="en-US" sz="2400" dirty="0" smtClean="0"/>
              <a:t> se </a:t>
            </a:r>
            <a:r>
              <a:rPr lang="en-US" sz="2400" dirty="0" err="1" smtClean="0"/>
              <a:t>transportaba</a:t>
            </a:r>
            <a:r>
              <a:rPr lang="en-US" sz="2400" dirty="0" smtClean="0"/>
              <a:t> el </a:t>
            </a:r>
            <a:r>
              <a:rPr lang="en-US" sz="2400" dirty="0" err="1" smtClean="0"/>
              <a:t>arca</a:t>
            </a:r>
            <a:r>
              <a:rPr lang="en-US" sz="2400" dirty="0" smtClean="0"/>
              <a:t> </a:t>
            </a:r>
            <a:r>
              <a:rPr lang="en-US" sz="2400" dirty="0" err="1" smtClean="0"/>
              <a:t>sobre</a:t>
            </a:r>
            <a:r>
              <a:rPr lang="en-US" sz="2400" dirty="0" smtClean="0"/>
              <a:t> un </a:t>
            </a:r>
            <a:r>
              <a:rPr lang="en-US" sz="2400" dirty="0" err="1" smtClean="0"/>
              <a:t>carro</a:t>
            </a:r>
            <a:r>
              <a:rPr lang="en-US" sz="2400" dirty="0" smtClean="0"/>
              <a:t>.</a:t>
            </a:r>
            <a:r>
              <a:rPr lang="en-US" sz="2400" b="1" dirty="0"/>
              <a:t/>
            </a:r>
            <a:br>
              <a:rPr lang="en-US" sz="2400" b="1" dirty="0"/>
            </a:br>
            <a:r>
              <a:rPr lang="en-US" sz="2000" dirty="0">
                <a:latin typeface="+mj-lt"/>
              </a:rPr>
              <a:t>(2 Samuel 6:5, 1 </a:t>
            </a:r>
            <a:r>
              <a:rPr lang="en-US" sz="2000" dirty="0" err="1" smtClean="0">
                <a:latin typeface="+mj-lt"/>
              </a:rPr>
              <a:t>Crónicas</a:t>
            </a:r>
            <a:r>
              <a:rPr lang="en-US" sz="2000" dirty="0" smtClean="0">
                <a:latin typeface="+mj-lt"/>
              </a:rPr>
              <a:t> </a:t>
            </a:r>
            <a:r>
              <a:rPr lang="en-US" sz="2000" dirty="0">
                <a:latin typeface="+mj-lt"/>
              </a:rPr>
              <a:t>13:8, </a:t>
            </a:r>
            <a:r>
              <a:rPr lang="en-US" sz="2000" dirty="0">
                <a:solidFill>
                  <a:srgbClr val="FFC000"/>
                </a:solidFill>
                <a:latin typeface="+mj-lt"/>
              </a:rPr>
              <a:t>1 Samuel 6:8-13</a:t>
            </a:r>
            <a:r>
              <a:rPr lang="en-US" sz="2000" dirty="0">
                <a:latin typeface="+mj-lt"/>
              </a:rPr>
              <a:t>)</a:t>
            </a:r>
            <a:r>
              <a:rPr lang="en-US" sz="2000" dirty="0"/>
              <a:t/>
            </a:r>
            <a:br>
              <a:rPr lang="en-US" sz="2000" dirty="0"/>
            </a:br>
            <a:endParaRPr lang="en-US" sz="600" dirty="0"/>
          </a:p>
          <a:p>
            <a:endParaRPr lang="en-US" dirty="0"/>
          </a:p>
        </p:txBody>
      </p:sp>
    </p:spTree>
    <p:extLst>
      <p:ext uri="{BB962C8B-B14F-4D97-AF65-F5344CB8AC3E}">
        <p14:creationId xmlns:p14="http://schemas.microsoft.com/office/powerpoint/2010/main" val="19464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6B15594-359A-B4DD-8191-343F18EE9CE5}"/>
              </a:ext>
            </a:extLst>
          </p:cNvPr>
          <p:cNvPicPr>
            <a:picLocks noChangeAspect="1"/>
          </p:cNvPicPr>
          <p:nvPr/>
        </p:nvPicPr>
        <p:blipFill rotWithShape="1">
          <a:blip r:embed="rId2"/>
          <a:srcRect b="3385"/>
          <a:stretch/>
        </p:blipFill>
        <p:spPr>
          <a:xfrm>
            <a:off x="762000" y="96715"/>
            <a:ext cx="7620000" cy="5521569"/>
          </a:xfrm>
          <a:prstGeom prst="rect">
            <a:avLst/>
          </a:prstGeom>
        </p:spPr>
      </p:pic>
    </p:spTree>
    <p:extLst>
      <p:ext uri="{BB962C8B-B14F-4D97-AF65-F5344CB8AC3E}">
        <p14:creationId xmlns:p14="http://schemas.microsoft.com/office/powerpoint/2010/main" val="145713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2353C-6957-09CC-276C-58DF80FA943E}"/>
              </a:ext>
            </a:extLst>
          </p:cNvPr>
          <p:cNvSpPr>
            <a:spLocks noGrp="1"/>
          </p:cNvSpPr>
          <p:nvPr>
            <p:ph type="title"/>
          </p:nvPr>
        </p:nvSpPr>
        <p:spPr/>
        <p:txBody>
          <a:bodyPr>
            <a:normAutofit/>
          </a:bodyPr>
          <a:lstStyle/>
          <a:p>
            <a:pPr algn="ctr"/>
            <a:r>
              <a:rPr lang="en-US" sz="3200" dirty="0" err="1">
                <a:solidFill>
                  <a:prstClr val="white"/>
                </a:solidFill>
                <a:latin typeface="Calibri" panose="020F0502020204030204"/>
              </a:rPr>
              <a:t>Trayendo</a:t>
            </a:r>
            <a:r>
              <a:rPr lang="en-US" sz="3200" dirty="0">
                <a:solidFill>
                  <a:prstClr val="white"/>
                </a:solidFill>
                <a:latin typeface="Calibri" panose="020F0502020204030204"/>
              </a:rPr>
              <a:t> el </a:t>
            </a:r>
            <a:r>
              <a:rPr lang="en-US" sz="3200" dirty="0" err="1">
                <a:solidFill>
                  <a:prstClr val="white"/>
                </a:solidFill>
                <a:latin typeface="Calibri" panose="020F0502020204030204"/>
              </a:rPr>
              <a:t>arca</a:t>
            </a:r>
            <a:r>
              <a:rPr lang="en-US" sz="3200" dirty="0">
                <a:solidFill>
                  <a:prstClr val="white"/>
                </a:solidFill>
                <a:latin typeface="Calibri" panose="020F0502020204030204"/>
              </a:rPr>
              <a:t> de </a:t>
            </a:r>
            <a:r>
              <a:rPr lang="en-US" sz="3200" dirty="0" err="1">
                <a:solidFill>
                  <a:prstClr val="white"/>
                </a:solidFill>
                <a:latin typeface="Calibri" panose="020F0502020204030204"/>
              </a:rPr>
              <a:t>vuelta</a:t>
            </a:r>
            <a:r>
              <a:rPr lang="en-US" sz="3200" dirty="0">
                <a:solidFill>
                  <a:prstClr val="white"/>
                </a:solidFill>
                <a:latin typeface="Calibri" panose="020F0502020204030204"/>
              </a:rPr>
              <a:t> a </a:t>
            </a:r>
            <a:r>
              <a:rPr lang="en-US" sz="3200" dirty="0" err="1">
                <a:solidFill>
                  <a:prstClr val="white"/>
                </a:solidFill>
                <a:latin typeface="Calibri" panose="020F0502020204030204"/>
              </a:rPr>
              <a:t>Jerusalén</a:t>
            </a:r>
            <a:endParaRPr lang="en-US" sz="3200" dirty="0">
              <a:latin typeface="+mn-lt"/>
            </a:endParaRPr>
          </a:p>
        </p:txBody>
      </p:sp>
      <p:sp>
        <p:nvSpPr>
          <p:cNvPr id="3" name="Content Placeholder 2">
            <a:extLst>
              <a:ext uri="{FF2B5EF4-FFF2-40B4-BE49-F238E27FC236}">
                <a16:creationId xmlns:a16="http://schemas.microsoft.com/office/drawing/2014/main" xmlns="" id="{6413627B-5926-1222-E5B4-3F2B02EAFF53}"/>
              </a:ext>
            </a:extLst>
          </p:cNvPr>
          <p:cNvSpPr>
            <a:spLocks noGrp="1"/>
          </p:cNvSpPr>
          <p:nvPr>
            <p:ph idx="1"/>
          </p:nvPr>
        </p:nvSpPr>
        <p:spPr>
          <a:xfrm>
            <a:off x="145657" y="1371885"/>
            <a:ext cx="8860778" cy="4211229"/>
          </a:xfrm>
        </p:spPr>
        <p:txBody>
          <a:bodyPr/>
          <a:lstStyle/>
          <a:p>
            <a:pPr marL="0" indent="0" algn="ctr">
              <a:buNone/>
            </a:pPr>
            <a:r>
              <a:rPr lang="en-US" sz="2400" dirty="0"/>
              <a:t>David anima al pueblo a </a:t>
            </a:r>
            <a:r>
              <a:rPr lang="en-US" sz="2400" dirty="0" err="1"/>
              <a:t>buscar</a:t>
            </a:r>
            <a:r>
              <a:rPr lang="en-US" sz="2400" dirty="0"/>
              <a:t> el </a:t>
            </a:r>
            <a:r>
              <a:rPr lang="en-US" sz="2400" dirty="0" err="1"/>
              <a:t>arca</a:t>
            </a:r>
            <a:r>
              <a:rPr lang="en-US" sz="2400" dirty="0"/>
              <a:t>.</a:t>
            </a:r>
            <a:r>
              <a:rPr lang="en-US" sz="2400" b="1" dirty="0"/>
              <a:t/>
            </a:r>
            <a:br>
              <a:rPr lang="en-US" sz="2400" b="1" dirty="0"/>
            </a:br>
            <a:r>
              <a:rPr lang="en-US" sz="2000" dirty="0"/>
              <a:t>(2 Samuel 6:1-4, </a:t>
            </a:r>
            <a:r>
              <a:rPr lang="en-US" sz="2000" dirty="0">
                <a:solidFill>
                  <a:srgbClr val="FFC000"/>
                </a:solidFill>
              </a:rPr>
              <a:t>1 Samuel 7:1-2</a:t>
            </a:r>
            <a:r>
              <a:rPr lang="en-US" sz="2000" dirty="0"/>
              <a:t>)</a:t>
            </a:r>
            <a:br>
              <a:rPr lang="en-US" sz="2000" dirty="0"/>
            </a:br>
            <a:endParaRPr lang="en-US" sz="600" dirty="0"/>
          </a:p>
          <a:p>
            <a:pPr marL="0" indent="0" algn="ctr">
              <a:buNone/>
            </a:pPr>
            <a:r>
              <a:rPr lang="en-US" sz="2400" dirty="0"/>
              <a:t>Se describe la </a:t>
            </a:r>
            <a:r>
              <a:rPr lang="en-US" sz="2400" dirty="0" err="1"/>
              <a:t>importancia</a:t>
            </a:r>
            <a:r>
              <a:rPr lang="en-US" sz="2400" dirty="0"/>
              <a:t> </a:t>
            </a:r>
            <a:r>
              <a:rPr lang="en-US" sz="2400" dirty="0" err="1"/>
              <a:t>espiritual</a:t>
            </a:r>
            <a:r>
              <a:rPr lang="en-US" sz="2400" dirty="0"/>
              <a:t> del </a:t>
            </a:r>
            <a:r>
              <a:rPr lang="en-US" sz="2400" dirty="0" err="1"/>
              <a:t>arca</a:t>
            </a:r>
            <a:r>
              <a:rPr lang="en-US" sz="2400" b="1" dirty="0"/>
              <a:t/>
            </a:r>
            <a:br>
              <a:rPr lang="en-US" sz="2400" b="1" dirty="0"/>
            </a:br>
            <a:r>
              <a:rPr lang="en-US" sz="2000" dirty="0"/>
              <a:t>(2 Samuel 6:2, 1 </a:t>
            </a:r>
            <a:r>
              <a:rPr lang="en-US" sz="2000" dirty="0" err="1"/>
              <a:t>Crónicas</a:t>
            </a:r>
            <a:r>
              <a:rPr lang="en-US" sz="2000" dirty="0"/>
              <a:t> 13:6)</a:t>
            </a:r>
          </a:p>
          <a:p>
            <a:pPr marL="0" indent="0" algn="ctr">
              <a:buNone/>
            </a:pPr>
            <a:endParaRPr lang="en-US" sz="600" dirty="0"/>
          </a:p>
          <a:p>
            <a:pPr marL="0" indent="0" algn="ctr">
              <a:buNone/>
            </a:pPr>
            <a:r>
              <a:rPr lang="en-US" sz="2400" dirty="0" err="1"/>
              <a:t>Conocemos</a:t>
            </a:r>
            <a:r>
              <a:rPr lang="en-US" sz="2400" dirty="0"/>
              <a:t> a la </a:t>
            </a:r>
            <a:r>
              <a:rPr lang="en-US" sz="2400" dirty="0" err="1"/>
              <a:t>familia</a:t>
            </a:r>
            <a:r>
              <a:rPr lang="en-US" sz="2400" dirty="0"/>
              <a:t> de </a:t>
            </a:r>
            <a:r>
              <a:rPr lang="en-US" sz="2400" dirty="0" err="1"/>
              <a:t>Abinadab</a:t>
            </a:r>
            <a:r>
              <a:rPr lang="en-US" sz="2400" dirty="0"/>
              <a:t/>
            </a:r>
            <a:br>
              <a:rPr lang="en-US" sz="2400" dirty="0"/>
            </a:br>
            <a:r>
              <a:rPr lang="en-US" sz="2000" dirty="0"/>
              <a:t>(2 Samuel 6:3, 1 </a:t>
            </a:r>
            <a:r>
              <a:rPr lang="en-US" sz="2000" dirty="0" err="1"/>
              <a:t>Crónicas</a:t>
            </a:r>
            <a:r>
              <a:rPr lang="en-US" sz="2000" dirty="0"/>
              <a:t> 13:7)</a:t>
            </a:r>
            <a:r>
              <a:rPr lang="en-US" sz="2000" dirty="0"/>
              <a:t/>
            </a:r>
            <a:br>
              <a:rPr lang="en-US" sz="2000" dirty="0"/>
            </a:br>
            <a:endParaRPr lang="en-US" sz="600" dirty="0"/>
          </a:p>
          <a:p>
            <a:pPr marL="0" indent="0" algn="ctr">
              <a:buNone/>
            </a:pPr>
            <a:r>
              <a:rPr lang="en-US" sz="2400" dirty="0"/>
              <a:t>El pueblo se </a:t>
            </a:r>
            <a:r>
              <a:rPr lang="en-US" sz="2400" dirty="0" err="1"/>
              <a:t>regocija</a:t>
            </a:r>
            <a:r>
              <a:rPr lang="en-US" sz="2400" dirty="0"/>
              <a:t> </a:t>
            </a:r>
            <a:r>
              <a:rPr lang="en-US" sz="2400" dirty="0" err="1"/>
              <a:t>mientras</a:t>
            </a:r>
            <a:r>
              <a:rPr lang="en-US" sz="2400" dirty="0"/>
              <a:t> se </a:t>
            </a:r>
            <a:r>
              <a:rPr lang="en-US" sz="2400" dirty="0" err="1"/>
              <a:t>transportaba</a:t>
            </a:r>
            <a:r>
              <a:rPr lang="en-US" sz="2400" dirty="0"/>
              <a:t> el </a:t>
            </a:r>
            <a:r>
              <a:rPr lang="en-US" sz="2400" dirty="0" err="1"/>
              <a:t>arca</a:t>
            </a:r>
            <a:r>
              <a:rPr lang="en-US" sz="2400" dirty="0"/>
              <a:t> </a:t>
            </a:r>
            <a:r>
              <a:rPr lang="en-US" sz="2400" dirty="0" err="1"/>
              <a:t>sobre</a:t>
            </a:r>
            <a:r>
              <a:rPr lang="en-US" sz="2400" dirty="0"/>
              <a:t> un </a:t>
            </a:r>
            <a:r>
              <a:rPr lang="en-US" sz="2400" dirty="0" err="1"/>
              <a:t>carro</a:t>
            </a:r>
            <a:r>
              <a:rPr lang="en-US" sz="2400" dirty="0"/>
              <a:t>.</a:t>
            </a:r>
            <a:r>
              <a:rPr lang="en-US" sz="2400" b="1" dirty="0"/>
              <a:t/>
            </a:r>
            <a:br>
              <a:rPr lang="en-US" sz="2400" b="1" dirty="0"/>
            </a:br>
            <a:r>
              <a:rPr lang="en-US" sz="2000" dirty="0"/>
              <a:t>(2 Samuel 6:5, 1 </a:t>
            </a:r>
            <a:r>
              <a:rPr lang="en-US" sz="2000" dirty="0" err="1"/>
              <a:t>Crónicas</a:t>
            </a:r>
            <a:r>
              <a:rPr lang="en-US" sz="2000" dirty="0"/>
              <a:t> 13:8, </a:t>
            </a:r>
            <a:r>
              <a:rPr lang="en-US" sz="2000" dirty="0">
                <a:solidFill>
                  <a:srgbClr val="FFC000"/>
                </a:solidFill>
              </a:rPr>
              <a:t>1 Samuel 6:8-13</a:t>
            </a:r>
            <a:r>
              <a:rPr lang="en-US" sz="2000" dirty="0"/>
              <a:t>)</a:t>
            </a:r>
            <a:r>
              <a:rPr lang="en-US" sz="2000" dirty="0"/>
              <a:t/>
            </a:r>
            <a:br>
              <a:rPr lang="en-US" sz="2000" dirty="0"/>
            </a:br>
            <a:endParaRPr lang="en-US" sz="600" dirty="0"/>
          </a:p>
          <a:p>
            <a:endParaRPr lang="en-US" dirty="0"/>
          </a:p>
        </p:txBody>
      </p:sp>
      <p:sp>
        <p:nvSpPr>
          <p:cNvPr id="4" name="TextBox 3">
            <a:extLst>
              <a:ext uri="{FF2B5EF4-FFF2-40B4-BE49-F238E27FC236}">
                <a16:creationId xmlns:a16="http://schemas.microsoft.com/office/drawing/2014/main" xmlns="" id="{8BF46736-9522-CC7C-793B-EBFE9BB5081E}"/>
              </a:ext>
            </a:extLst>
          </p:cNvPr>
          <p:cNvSpPr txBox="1"/>
          <p:nvPr/>
        </p:nvSpPr>
        <p:spPr>
          <a:xfrm>
            <a:off x="1244338" y="4536674"/>
            <a:ext cx="6655324" cy="1046440"/>
          </a:xfrm>
          <a:prstGeom prst="rect">
            <a:avLst/>
          </a:prstGeom>
          <a:noFill/>
        </p:spPr>
        <p:txBody>
          <a:bodyPr wrap="square" rtlCol="0">
            <a:spAutoFit/>
          </a:bodyPr>
          <a:lstStyle/>
          <a:p>
            <a:pPr algn="ctr"/>
            <a:r>
              <a:rPr lang="en-US" sz="2400" dirty="0" err="1" smtClean="0">
                <a:solidFill>
                  <a:schemeClr val="bg1"/>
                </a:solidFill>
              </a:rPr>
              <a:t>Uza</a:t>
            </a:r>
            <a:r>
              <a:rPr lang="en-US" sz="2400" dirty="0" smtClean="0">
                <a:solidFill>
                  <a:schemeClr val="bg1"/>
                </a:solidFill>
              </a:rPr>
              <a:t> </a:t>
            </a:r>
            <a:r>
              <a:rPr lang="en-US" sz="2400" dirty="0" err="1" smtClean="0">
                <a:solidFill>
                  <a:schemeClr val="bg1"/>
                </a:solidFill>
              </a:rPr>
              <a:t>hace</a:t>
            </a:r>
            <a:r>
              <a:rPr lang="en-US" sz="2400" dirty="0" smtClean="0">
                <a:solidFill>
                  <a:schemeClr val="bg1"/>
                </a:solidFill>
              </a:rPr>
              <a:t> lo </a:t>
            </a:r>
            <a:r>
              <a:rPr lang="en-US" sz="2400" dirty="0" err="1" smtClean="0">
                <a:solidFill>
                  <a:schemeClr val="bg1"/>
                </a:solidFill>
              </a:rPr>
              <a:t>impensable</a:t>
            </a:r>
            <a:r>
              <a:rPr lang="en-US" sz="2400" dirty="0" smtClean="0">
                <a:solidFill>
                  <a:schemeClr val="bg1"/>
                </a:solidFill>
              </a:rPr>
              <a:t>: </a:t>
            </a:r>
            <a:r>
              <a:rPr lang="en-US" sz="2400" dirty="0" err="1" smtClean="0">
                <a:solidFill>
                  <a:schemeClr val="bg1"/>
                </a:solidFill>
              </a:rPr>
              <a:t>toca</a:t>
            </a:r>
            <a:r>
              <a:rPr lang="en-US" sz="2400" dirty="0" smtClean="0">
                <a:solidFill>
                  <a:schemeClr val="bg1"/>
                </a:solidFill>
              </a:rPr>
              <a:t> el </a:t>
            </a:r>
            <a:r>
              <a:rPr lang="en-US" sz="2400" dirty="0" err="1" smtClean="0">
                <a:solidFill>
                  <a:schemeClr val="bg1"/>
                </a:solidFill>
              </a:rPr>
              <a:t>arca</a:t>
            </a:r>
            <a:r>
              <a:rPr lang="en-US" sz="2000" dirty="0"/>
              <a:t/>
            </a:r>
            <a:br>
              <a:rPr lang="en-US" sz="2000" dirty="0"/>
            </a:br>
            <a:r>
              <a:rPr lang="en-US" sz="2000" dirty="0">
                <a:solidFill>
                  <a:schemeClr val="bg1"/>
                </a:solidFill>
                <a:latin typeface="+mj-lt"/>
              </a:rPr>
              <a:t>(</a:t>
            </a:r>
            <a:r>
              <a:rPr lang="en-US" sz="2000" dirty="0">
                <a:solidFill>
                  <a:srgbClr val="FFC000"/>
                </a:solidFill>
                <a:latin typeface="+mj-lt"/>
              </a:rPr>
              <a:t>1 Samuel 6:19-21</a:t>
            </a:r>
            <a:r>
              <a:rPr lang="en-US" sz="2000" dirty="0">
                <a:solidFill>
                  <a:schemeClr val="bg1"/>
                </a:solidFill>
                <a:latin typeface="+mj-lt"/>
              </a:rPr>
              <a:t>, 2 Samuel 6:6-7, 1 </a:t>
            </a:r>
            <a:r>
              <a:rPr lang="en-US" sz="2000" dirty="0" err="1" smtClean="0">
                <a:solidFill>
                  <a:schemeClr val="bg1"/>
                </a:solidFill>
                <a:latin typeface="+mj-lt"/>
              </a:rPr>
              <a:t>Crónicas</a:t>
            </a:r>
            <a:r>
              <a:rPr lang="en-US" sz="2000" dirty="0" smtClean="0">
                <a:solidFill>
                  <a:schemeClr val="bg1"/>
                </a:solidFill>
                <a:latin typeface="+mj-lt"/>
              </a:rPr>
              <a:t> </a:t>
            </a:r>
            <a:r>
              <a:rPr lang="en-US" sz="2000" dirty="0">
                <a:solidFill>
                  <a:schemeClr val="bg1"/>
                </a:solidFill>
                <a:latin typeface="+mj-lt"/>
              </a:rPr>
              <a:t>13:9-10 )</a:t>
            </a:r>
          </a:p>
          <a:p>
            <a:pPr algn="ctr"/>
            <a:endParaRPr lang="en-US" dirty="0"/>
          </a:p>
        </p:txBody>
      </p:sp>
    </p:spTree>
    <p:extLst>
      <p:ext uri="{BB962C8B-B14F-4D97-AF65-F5344CB8AC3E}">
        <p14:creationId xmlns:p14="http://schemas.microsoft.com/office/powerpoint/2010/main" val="36214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287</TotalTime>
  <Words>282</Words>
  <Application>Microsoft Office PowerPoint</Application>
  <PresentationFormat>On-screen Show (16:10)</PresentationFormat>
  <Paragraphs>67</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Raleway</vt:lpstr>
      <vt:lpstr>system-ui</vt:lpstr>
      <vt:lpstr>Office Theme</vt:lpstr>
      <vt:lpstr>PowerPoint Presentation</vt:lpstr>
      <vt:lpstr>Trayendo el arca de vuelta a Jerusalén</vt:lpstr>
      <vt:lpstr>1 Crónicas 13:5 y 2 Samuel 6:2 </vt:lpstr>
      <vt:lpstr>1 Crónicas 13:5 y 2 Samuel 6:2 </vt:lpstr>
      <vt:lpstr>PowerPoint Presentation</vt:lpstr>
      <vt:lpstr>PowerPoint Presentation</vt:lpstr>
      <vt:lpstr>Trayendo el arca de vuelta a Jerusalén</vt:lpstr>
      <vt:lpstr>PowerPoint Presentation</vt:lpstr>
      <vt:lpstr>Trayendo el arca de vuelta a Jerusalén</vt:lpstr>
      <vt:lpstr>PowerPoint Presentation</vt:lpstr>
      <vt:lpstr>Aprendiendo a actuar con respeto y resolución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Phillip Shumake</dc:creator>
  <cp:lastModifiedBy>Esther Eubanks</cp:lastModifiedBy>
  <cp:revision>44</cp:revision>
  <dcterms:created xsi:type="dcterms:W3CDTF">2023-09-22T18:04:52Z</dcterms:created>
  <dcterms:modified xsi:type="dcterms:W3CDTF">2023-09-23T23:23:31Z</dcterms:modified>
</cp:coreProperties>
</file>