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93" r:id="rId2"/>
    <p:sldId id="285" r:id="rId3"/>
    <p:sldId id="286" r:id="rId4"/>
    <p:sldId id="268" r:id="rId5"/>
    <p:sldId id="269" r:id="rId6"/>
    <p:sldId id="283" r:id="rId7"/>
    <p:sldId id="259" r:id="rId8"/>
    <p:sldId id="287" r:id="rId9"/>
    <p:sldId id="284" r:id="rId10"/>
    <p:sldId id="288" r:id="rId11"/>
    <p:sldId id="289" r:id="rId12"/>
    <p:sldId id="290" r:id="rId13"/>
    <p:sldId id="292" r:id="rId14"/>
    <p:sldId id="294" r:id="rId15"/>
    <p:sldId id="295" r:id="rId16"/>
    <p:sldId id="297" r:id="rId17"/>
    <p:sldId id="298" r:id="rId18"/>
    <p:sldId id="266" r:id="rId19"/>
    <p:sldId id="260" r:id="rId2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68"/>
    <p:restoredTop sz="94716"/>
  </p:normalViewPr>
  <p:slideViewPr>
    <p:cSldViewPr snapToGrid="0">
      <p:cViewPr>
        <p:scale>
          <a:sx n="100" d="100"/>
          <a:sy n="100" d="100"/>
        </p:scale>
        <p:origin x="144" y="1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605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60458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103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solidFill>
                  <a:schemeClr val="bg1"/>
                </a:solidFill>
              </a:defRPr>
            </a:lvl1pPr>
            <a:lvl2pPr>
              <a:defRPr sz="24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7DD6F12-65FB-4147-B5C2-25842B05EB63}"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6524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D6F12-65FB-4147-B5C2-25842B05EB63}"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3678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DD6F12-65FB-4147-B5C2-25842B05EB63}" type="datetimeFigureOut">
              <a:rPr lang="en-US" smtClean="0"/>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08206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D6F12-65FB-4147-B5C2-25842B05EB63}" type="datetimeFigureOut">
              <a:rPr lang="en-US" smtClean="0"/>
              <a:t>10/15/23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1176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D6F12-65FB-4147-B5C2-25842B05EB63}" type="datetimeFigureOut">
              <a:rPr lang="en-US" smtClean="0"/>
              <a:t>10/15/23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9049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D6F12-65FB-4147-B5C2-25842B05EB63}" type="datetimeFigureOut">
              <a:rPr lang="en-US" smtClean="0"/>
              <a:t>10/15/23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6844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37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8690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7DD6F12-65FB-4147-B5C2-25842B05EB63}" type="datetimeFigureOut">
              <a:rPr lang="en-US" smtClean="0"/>
              <a:t>10/15/23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F4A4B73-CC2B-E046-AB48-7F683D51D66B}" type="slidenum">
              <a:rPr lang="en-US" smtClean="0"/>
              <a:t>‹#›</a:t>
            </a:fld>
            <a:endParaRPr lang="en-US"/>
          </a:p>
        </p:txBody>
      </p:sp>
    </p:spTree>
    <p:extLst>
      <p:ext uri="{BB962C8B-B14F-4D97-AF65-F5344CB8AC3E}">
        <p14:creationId xmlns:p14="http://schemas.microsoft.com/office/powerpoint/2010/main" val="2043688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4" name="Content Placeholder 3">
            <a:extLst>
              <a:ext uri="{FF2B5EF4-FFF2-40B4-BE49-F238E27FC236}">
                <a16:creationId xmlns:a16="http://schemas.microsoft.com/office/drawing/2014/main" id="{316576D0-CA83-31CD-3283-6C7A445787E8}"/>
              </a:ext>
            </a:extLst>
          </p:cNvPr>
          <p:cNvSpPr>
            <a:spLocks noGrp="1"/>
          </p:cNvSpPr>
          <p:nvPr>
            <p:ph idx="1"/>
          </p:nvPr>
        </p:nvSpPr>
        <p:spPr>
          <a:xfrm>
            <a:off x="628650" y="724340"/>
            <a:ext cx="7886700" cy="4266320"/>
          </a:xfrm>
        </p:spPr>
        <p:txBody>
          <a:bodyPr anchor="ctr">
            <a:normAutofit/>
          </a:bodyPr>
          <a:lstStyle/>
          <a:p>
            <a:pPr marL="0" indent="0" algn="ctr">
              <a:buNone/>
            </a:pPr>
            <a:r>
              <a:rPr lang="en-US" sz="3200" i="1" dirty="0">
                <a:effectLst/>
                <a:latin typeface="Calibri" panose="020F0502020204030204" pitchFamily="34" charset="0"/>
                <a:ea typeface="Calibri" panose="020F0502020204030204" pitchFamily="34" charset="0"/>
                <a:cs typeface="Times New Roman" panose="02020603050405020304" pitchFamily="18" charset="0"/>
              </a:rPr>
              <a:t>Therefore, </a:t>
            </a:r>
            <a:r>
              <a:rPr lang="en-US" sz="3200" i="1" u="sng" dirty="0">
                <a:effectLst/>
                <a:latin typeface="Calibri" panose="020F0502020204030204" pitchFamily="34" charset="0"/>
                <a:ea typeface="Calibri" panose="020F0502020204030204" pitchFamily="34" charset="0"/>
                <a:cs typeface="Times New Roman" panose="02020603050405020304" pitchFamily="18" charset="0"/>
              </a:rPr>
              <a:t>since we have so great a cloud of witnesses surrounding us</a:t>
            </a:r>
            <a:r>
              <a:rPr lang="en-US" sz="3200" i="1" dirty="0">
                <a:effectLst/>
                <a:latin typeface="Calibri" panose="020F0502020204030204" pitchFamily="34" charset="0"/>
                <a:ea typeface="Calibri" panose="020F0502020204030204" pitchFamily="34" charset="0"/>
                <a:cs typeface="Times New Roman" panose="02020603050405020304" pitchFamily="18" charset="0"/>
              </a:rPr>
              <a:t>, let us also lay aside every encumbrance and the sin which so easily entangles us, and let us run with endurance the race that is set before us, 2 fixing our eyes on Jesus, the author and perfecter of faith, who for the joy set before Him endured the cross, despising the shame, and has sat down at the right hand of the throne of God. </a:t>
            </a:r>
            <a:endParaRPr lang="en-US" sz="4400" dirty="0"/>
          </a:p>
        </p:txBody>
      </p:sp>
    </p:spTree>
    <p:extLst>
      <p:ext uri="{BB962C8B-B14F-4D97-AF65-F5344CB8AC3E}">
        <p14:creationId xmlns:p14="http://schemas.microsoft.com/office/powerpoint/2010/main" val="4129343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a:t>Jesus, the Faithful</a:t>
            </a:r>
          </a:p>
        </p:txBody>
      </p:sp>
      <p:sp>
        <p:nvSpPr>
          <p:cNvPr id="4" name="Content Placeholder 3">
            <a:extLst>
              <a:ext uri="{FF2B5EF4-FFF2-40B4-BE49-F238E27FC236}">
                <a16:creationId xmlns:a16="http://schemas.microsoft.com/office/drawing/2014/main" id="{316576D0-CA83-31CD-3283-6C7A445787E8}"/>
              </a:ext>
            </a:extLst>
          </p:cNvPr>
          <p:cNvSpPr>
            <a:spLocks noGrp="1"/>
          </p:cNvSpPr>
          <p:nvPr>
            <p:ph idx="1"/>
          </p:nvPr>
        </p:nvSpPr>
        <p:spPr>
          <a:xfrm>
            <a:off x="628650" y="1044442"/>
            <a:ext cx="7886700" cy="3626115"/>
          </a:xfrm>
        </p:spPr>
        <p:txBody>
          <a:bodyPr>
            <a:normAutofit/>
          </a:bodyPr>
          <a:lstStyle/>
          <a:p>
            <a:pPr marL="0" indent="0" algn="ctr">
              <a:buNone/>
            </a:pPr>
            <a:r>
              <a:rPr lang="en-US" sz="3600" dirty="0"/>
              <a:t>“Faith is the conviction of the truth          of anything.”</a:t>
            </a:r>
          </a:p>
        </p:txBody>
      </p:sp>
      <p:sp>
        <p:nvSpPr>
          <p:cNvPr id="5" name="TextBox 4">
            <a:extLst>
              <a:ext uri="{FF2B5EF4-FFF2-40B4-BE49-F238E27FC236}">
                <a16:creationId xmlns:a16="http://schemas.microsoft.com/office/drawing/2014/main" id="{EC4F7D79-DC23-F176-34A4-964B916E7118}"/>
              </a:ext>
            </a:extLst>
          </p:cNvPr>
          <p:cNvSpPr txBox="1"/>
          <p:nvPr/>
        </p:nvSpPr>
        <p:spPr>
          <a:xfrm>
            <a:off x="798023" y="2287719"/>
            <a:ext cx="3458094" cy="2905060"/>
          </a:xfrm>
          <a:prstGeom prst="rect">
            <a:avLst/>
          </a:prstGeom>
          <a:noFill/>
          <a:ln w="38100">
            <a:solidFill>
              <a:schemeClr val="accent1">
                <a:lumMod val="75000"/>
              </a:schemeClr>
            </a:solidFill>
          </a:ln>
        </p:spPr>
        <p:txBody>
          <a:bodyPr wrap="square" rtlCol="0" anchor="ctr">
            <a:normAutofit/>
          </a:bodyPr>
          <a:lstStyle/>
          <a:p>
            <a:pPr algn="ctr"/>
            <a:r>
              <a:rPr lang="en-US" sz="3600" b="0" i="0" u="none" strike="noStrike" dirty="0">
                <a:solidFill>
                  <a:schemeClr val="bg1"/>
                </a:solidFill>
                <a:effectLst/>
                <a:latin typeface="Calibri" panose="020F0502020204030204" pitchFamily="34" charset="0"/>
                <a:cs typeface="Calibri" panose="020F0502020204030204" pitchFamily="34" charset="0"/>
              </a:rPr>
              <a:t>Jesus is the author of faith.</a:t>
            </a:r>
            <a:endParaRPr lang="en-US" sz="3600"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9AAEE6B-2743-F888-E3A5-DC73CC4D98EA}"/>
              </a:ext>
            </a:extLst>
          </p:cNvPr>
          <p:cNvSpPr txBox="1"/>
          <p:nvPr/>
        </p:nvSpPr>
        <p:spPr>
          <a:xfrm>
            <a:off x="4884767" y="2287719"/>
            <a:ext cx="3458094" cy="2905060"/>
          </a:xfrm>
          <a:prstGeom prst="rect">
            <a:avLst/>
          </a:prstGeom>
          <a:noFill/>
          <a:ln w="38100">
            <a:solidFill>
              <a:schemeClr val="accent1">
                <a:lumMod val="75000"/>
              </a:schemeClr>
            </a:solidFill>
          </a:ln>
        </p:spPr>
        <p:txBody>
          <a:bodyPr wrap="square" rtlCol="0" anchor="ctr">
            <a:normAutofit/>
          </a:bodyPr>
          <a:lstStyle/>
          <a:p>
            <a:pPr algn="ctr"/>
            <a:r>
              <a:rPr lang="en-US" sz="3600" b="0" i="0" u="none" strike="noStrike" dirty="0">
                <a:solidFill>
                  <a:schemeClr val="bg1"/>
                </a:solidFill>
                <a:effectLst/>
                <a:latin typeface="Calibri" panose="020F0502020204030204" pitchFamily="34" charset="0"/>
                <a:cs typeface="Calibri" panose="020F0502020204030204" pitchFamily="34" charset="0"/>
              </a:rPr>
              <a:t>Jesus is the perfector of faith.</a:t>
            </a:r>
            <a:endParaRPr lang="en-US"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8024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a:t>Jesus, the Faithful</a:t>
            </a:r>
          </a:p>
        </p:txBody>
      </p:sp>
      <p:sp>
        <p:nvSpPr>
          <p:cNvPr id="5" name="TextBox 4">
            <a:extLst>
              <a:ext uri="{FF2B5EF4-FFF2-40B4-BE49-F238E27FC236}">
                <a16:creationId xmlns:a16="http://schemas.microsoft.com/office/drawing/2014/main" id="{EC4F7D79-DC23-F176-34A4-964B916E7118}"/>
              </a:ext>
            </a:extLst>
          </p:cNvPr>
          <p:cNvSpPr txBox="1"/>
          <p:nvPr/>
        </p:nvSpPr>
        <p:spPr>
          <a:xfrm>
            <a:off x="1122393" y="1148816"/>
            <a:ext cx="3510741" cy="2238912"/>
          </a:xfrm>
          <a:prstGeom prst="rect">
            <a:avLst/>
          </a:prstGeom>
          <a:noFill/>
          <a:ln w="38100">
            <a:solidFill>
              <a:schemeClr val="bg1"/>
            </a:solidFill>
          </a:ln>
        </p:spPr>
        <p:txBody>
          <a:bodyPr wrap="square" rtlCol="0" anchor="ctr">
            <a:normAutofit/>
          </a:bodyPr>
          <a:lstStyle/>
          <a:p>
            <a:pPr algn="ctr"/>
            <a:r>
              <a:rPr lang="en-US" sz="4000" b="0" i="0" u="none" strike="noStrike" dirty="0">
                <a:solidFill>
                  <a:schemeClr val="bg1"/>
                </a:solidFill>
                <a:effectLst/>
                <a:latin typeface="Calibri" panose="020F0502020204030204" pitchFamily="34" charset="0"/>
                <a:cs typeface="Calibri" panose="020F0502020204030204" pitchFamily="34" charset="0"/>
              </a:rPr>
              <a:t>The convictions that Jesus had.</a:t>
            </a:r>
            <a:endParaRPr lang="en-US" sz="40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D9D2742-3645-F014-D098-037B3702787F}"/>
              </a:ext>
            </a:extLst>
          </p:cNvPr>
          <p:cNvSpPr txBox="1"/>
          <p:nvPr/>
        </p:nvSpPr>
        <p:spPr>
          <a:xfrm>
            <a:off x="4633134" y="1148816"/>
            <a:ext cx="3510741" cy="2238912"/>
          </a:xfrm>
          <a:prstGeom prst="rect">
            <a:avLst/>
          </a:prstGeom>
          <a:noFill/>
          <a:ln w="38100">
            <a:solidFill>
              <a:schemeClr val="bg1"/>
            </a:solidFill>
          </a:ln>
        </p:spPr>
        <p:txBody>
          <a:bodyPr wrap="square" rtlCol="0" anchor="ctr">
            <a:normAutofit/>
          </a:bodyPr>
          <a:lstStyle/>
          <a:p>
            <a:pPr algn="ctr"/>
            <a:r>
              <a:rPr lang="en-US" sz="4000" b="0" i="0" u="none" strike="noStrike" dirty="0">
                <a:solidFill>
                  <a:schemeClr val="bg1"/>
                </a:solidFill>
                <a:effectLst/>
                <a:latin typeface="Calibri" panose="020F0502020204030204" pitchFamily="34" charset="0"/>
                <a:cs typeface="Calibri" panose="020F0502020204030204" pitchFamily="34" charset="0"/>
              </a:rPr>
              <a:t>Seeing Jesus’ faith.</a:t>
            </a:r>
            <a:endParaRPr lang="en-US" sz="4000" dirty="0">
              <a:solidFill>
                <a:schemeClr val="bg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D226CB5-538C-62BC-4D8C-63513EDB44C8}"/>
              </a:ext>
            </a:extLst>
          </p:cNvPr>
          <p:cNvSpPr txBox="1"/>
          <p:nvPr/>
        </p:nvSpPr>
        <p:spPr>
          <a:xfrm>
            <a:off x="2877763" y="3387728"/>
            <a:ext cx="3510741" cy="2238912"/>
          </a:xfrm>
          <a:prstGeom prst="rect">
            <a:avLst/>
          </a:prstGeom>
          <a:noFill/>
          <a:ln w="38100">
            <a:solidFill>
              <a:schemeClr val="bg1"/>
            </a:solidFill>
          </a:ln>
        </p:spPr>
        <p:txBody>
          <a:bodyPr wrap="square" rtlCol="0" anchor="ctr">
            <a:normAutofit/>
          </a:bodyPr>
          <a:lstStyle/>
          <a:p>
            <a:pPr algn="ctr"/>
            <a:r>
              <a:rPr lang="en-US" sz="4000" b="0" i="0" u="none" strike="noStrike" dirty="0">
                <a:solidFill>
                  <a:schemeClr val="bg1"/>
                </a:solidFill>
                <a:effectLst/>
                <a:latin typeface="Calibri" panose="020F0502020204030204" pitchFamily="34" charset="0"/>
                <a:cs typeface="Calibri" panose="020F0502020204030204" pitchFamily="34" charset="0"/>
              </a:rPr>
              <a:t>Fixing our eyes on the faith of Jesus.</a:t>
            </a:r>
            <a:endParaRPr lang="en-US" sz="4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596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02216ED8-7242-2695-2B18-109E60B0D2C6}"/>
              </a:ext>
            </a:extLst>
          </p:cNvPr>
          <p:cNvSpPr>
            <a:spLocks noGrp="1"/>
          </p:cNvSpPr>
          <p:nvPr>
            <p:ph type="title"/>
          </p:nvPr>
        </p:nvSpPr>
        <p:spPr>
          <a:xfrm>
            <a:off x="628650" y="47720"/>
            <a:ext cx="7886700" cy="1104636"/>
          </a:xfrm>
        </p:spPr>
        <p:txBody>
          <a:bodyPr/>
          <a:lstStyle/>
          <a:p>
            <a:pPr algn="ctr"/>
            <a:r>
              <a:rPr lang="en-US" u="sng" dirty="0"/>
              <a:t>The convictions of Jesus of Nazareth</a:t>
            </a:r>
          </a:p>
        </p:txBody>
      </p:sp>
      <p:sp>
        <p:nvSpPr>
          <p:cNvPr id="4" name="Content Placeholder 3">
            <a:extLst>
              <a:ext uri="{FF2B5EF4-FFF2-40B4-BE49-F238E27FC236}">
                <a16:creationId xmlns:a16="http://schemas.microsoft.com/office/drawing/2014/main" id="{461D0CA3-67F6-ED80-8273-84BA49C75206}"/>
              </a:ext>
            </a:extLst>
          </p:cNvPr>
          <p:cNvSpPr>
            <a:spLocks noGrp="1"/>
          </p:cNvSpPr>
          <p:nvPr>
            <p:ph idx="1"/>
          </p:nvPr>
        </p:nvSpPr>
        <p:spPr>
          <a:xfrm>
            <a:off x="628650" y="1152356"/>
            <a:ext cx="7886700" cy="4514924"/>
          </a:xfrm>
        </p:spPr>
        <p:txBody>
          <a:bodyPr anchor="ctr">
            <a:normAutofit fontScale="92500" lnSpcReduction="20000"/>
          </a:bodyPr>
          <a:lstStyle/>
          <a:p>
            <a:pPr marL="0" indent="0" algn="ctr">
              <a:buNone/>
            </a:pPr>
            <a:r>
              <a:rPr lang="en-US" b="0" i="0" u="none" strike="noStrike" dirty="0">
                <a:effectLst/>
                <a:latin typeface="Calibri" panose="020F0502020204030204" pitchFamily="34" charset="0"/>
                <a:cs typeface="Calibri" panose="020F0502020204030204" pitchFamily="34" charset="0"/>
              </a:rPr>
              <a:t>John 5:19 Therefore Jesus answered and was saying to them, "Truly, truly, I say to you, the Son can do nothing of Himself, unless [it is] something He sees the Father doing; for whatever the Father does, these things the Son also does in like manner. 20 "For the Father loves the Son, and shows Him all things that He Himself is doing; and [the Father] will show Him greater works than these, so that you will marvel. 21 "For just as the Father raises the dead and gives them life, even so the Son also gives life to whom He wishes. 22 "For not even the Father judges anyone, but He has given all judgment to the Son, 23 so that all will honor the Son even as they honor the Father. He who does not honor the Son does not honor the Father who sent Him.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9821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02216ED8-7242-2695-2B18-109E60B0D2C6}"/>
              </a:ext>
            </a:extLst>
          </p:cNvPr>
          <p:cNvSpPr>
            <a:spLocks noGrp="1"/>
          </p:cNvSpPr>
          <p:nvPr>
            <p:ph type="title"/>
          </p:nvPr>
        </p:nvSpPr>
        <p:spPr>
          <a:xfrm>
            <a:off x="628650" y="47720"/>
            <a:ext cx="7886700" cy="1104636"/>
          </a:xfrm>
        </p:spPr>
        <p:txBody>
          <a:bodyPr/>
          <a:lstStyle/>
          <a:p>
            <a:pPr algn="ctr"/>
            <a:r>
              <a:rPr lang="en-US" u="sng" dirty="0"/>
              <a:t>The convictions of Jesus of Nazareth</a:t>
            </a:r>
          </a:p>
        </p:txBody>
      </p:sp>
      <p:sp>
        <p:nvSpPr>
          <p:cNvPr id="4" name="Content Placeholder 3">
            <a:extLst>
              <a:ext uri="{FF2B5EF4-FFF2-40B4-BE49-F238E27FC236}">
                <a16:creationId xmlns:a16="http://schemas.microsoft.com/office/drawing/2014/main" id="{461D0CA3-67F6-ED80-8273-84BA49C75206}"/>
              </a:ext>
            </a:extLst>
          </p:cNvPr>
          <p:cNvSpPr>
            <a:spLocks noGrp="1"/>
          </p:cNvSpPr>
          <p:nvPr>
            <p:ph idx="1"/>
          </p:nvPr>
        </p:nvSpPr>
        <p:spPr>
          <a:xfrm>
            <a:off x="628650" y="1152356"/>
            <a:ext cx="7886700" cy="4514924"/>
          </a:xfrm>
        </p:spPr>
        <p:txBody>
          <a:bodyPr anchor="ctr">
            <a:normAutofit/>
          </a:bodyPr>
          <a:lstStyle/>
          <a:p>
            <a:pPr marL="0" indent="0" algn="ctr">
              <a:buNone/>
            </a:pPr>
            <a:r>
              <a:rPr lang="en-US" sz="2800" b="0" i="0" u="none" strike="noStrike" dirty="0">
                <a:effectLst/>
                <a:latin typeface="Calibri" panose="020F0502020204030204" pitchFamily="34" charset="0"/>
                <a:cs typeface="Calibri" panose="020F0502020204030204" pitchFamily="34" charset="0"/>
              </a:rPr>
              <a:t>24 "Truly, truly, I say to you, he who hears My word, and believes Him who sent Me, has eternal life, and does not come into judgment, but has passed out of death into life. 25 "Truly, truly, I say to you, an hour is coming and now is, when the dead will hear the voice of the Son of God, and those who hear will live. 26 "For just as the Father has life in Himself, even so He gave to the Son also to have life in Himself; 27 and He gave Him authority to execute judgment, because He is [the] Son of Man.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1278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a:ln w="31750">
            <a:noFill/>
          </a:ln>
        </p:spPr>
      </p:pic>
      <p:sp>
        <p:nvSpPr>
          <p:cNvPr id="6" name="Rectangle 1">
            <a:extLst>
              <a:ext uri="{FF2B5EF4-FFF2-40B4-BE49-F238E27FC236}">
                <a16:creationId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02216ED8-7242-2695-2B18-109E60B0D2C6}"/>
              </a:ext>
            </a:extLst>
          </p:cNvPr>
          <p:cNvSpPr>
            <a:spLocks noGrp="1"/>
          </p:cNvSpPr>
          <p:nvPr>
            <p:ph type="title"/>
          </p:nvPr>
        </p:nvSpPr>
        <p:spPr>
          <a:xfrm>
            <a:off x="628650" y="47720"/>
            <a:ext cx="7886700" cy="1104636"/>
          </a:xfrm>
        </p:spPr>
        <p:txBody>
          <a:bodyPr/>
          <a:lstStyle/>
          <a:p>
            <a:pPr algn="ctr"/>
            <a:r>
              <a:rPr lang="en-US" u="sng" dirty="0"/>
              <a:t>Jesus of Nazareth was </a:t>
            </a:r>
            <a:br>
              <a:rPr lang="en-US" u="sng" dirty="0"/>
            </a:br>
            <a:r>
              <a:rPr lang="en-US" u="sng" dirty="0"/>
              <a:t>convicted and convinced of…</a:t>
            </a:r>
          </a:p>
        </p:txBody>
      </p:sp>
      <p:sp>
        <p:nvSpPr>
          <p:cNvPr id="11" name="Rounded Rectangle 10">
            <a:extLst>
              <a:ext uri="{FF2B5EF4-FFF2-40B4-BE49-F238E27FC236}">
                <a16:creationId xmlns:a16="http://schemas.microsoft.com/office/drawing/2014/main" id="{685E2102-5D72-8C38-C861-515B203E8522}"/>
              </a:ext>
            </a:extLst>
          </p:cNvPr>
          <p:cNvSpPr/>
          <p:nvPr/>
        </p:nvSpPr>
        <p:spPr>
          <a:xfrm>
            <a:off x="154559" y="1446424"/>
            <a:ext cx="2736342" cy="1865376"/>
          </a:xfrm>
          <a:prstGeom prst="roundRect">
            <a:avLst/>
          </a:prstGeom>
          <a:noFill/>
          <a:ln w="31750">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bg1"/>
                </a:solidFill>
              </a:rPr>
              <a:t>the love that the Father had for Him.  </a:t>
            </a:r>
          </a:p>
        </p:txBody>
      </p:sp>
      <p:sp>
        <p:nvSpPr>
          <p:cNvPr id="12" name="Rounded Rectangle 11">
            <a:extLst>
              <a:ext uri="{FF2B5EF4-FFF2-40B4-BE49-F238E27FC236}">
                <a16:creationId xmlns:a16="http://schemas.microsoft.com/office/drawing/2014/main" id="{241601D5-7EA7-DA62-2A51-A19638BB1662}"/>
              </a:ext>
            </a:extLst>
          </p:cNvPr>
          <p:cNvSpPr/>
          <p:nvPr/>
        </p:nvSpPr>
        <p:spPr>
          <a:xfrm>
            <a:off x="3177794" y="1446424"/>
            <a:ext cx="2736342" cy="1865376"/>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accent4">
                    <a:lumMod val="40000"/>
                    <a:lumOff val="60000"/>
                  </a:schemeClr>
                </a:solidFill>
              </a:rPr>
              <a:t>the Father’s will being lived out in His life. </a:t>
            </a:r>
          </a:p>
        </p:txBody>
      </p:sp>
      <p:sp>
        <p:nvSpPr>
          <p:cNvPr id="13" name="Rounded Rectangle 12">
            <a:extLst>
              <a:ext uri="{FF2B5EF4-FFF2-40B4-BE49-F238E27FC236}">
                <a16:creationId xmlns:a16="http://schemas.microsoft.com/office/drawing/2014/main" id="{373E9D04-2260-E559-FEF8-90A60ED4AD76}"/>
              </a:ext>
            </a:extLst>
          </p:cNvPr>
          <p:cNvSpPr/>
          <p:nvPr/>
        </p:nvSpPr>
        <p:spPr>
          <a:xfrm>
            <a:off x="6201029" y="1446424"/>
            <a:ext cx="2736342" cy="1865376"/>
          </a:xfrm>
          <a:prstGeom prst="roundRect">
            <a:avLst/>
          </a:prstGeom>
          <a:noFill/>
          <a:ln w="31750">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bg1"/>
                </a:solidFill>
              </a:rPr>
              <a:t>the right He had to judge and give life. </a:t>
            </a:r>
          </a:p>
        </p:txBody>
      </p:sp>
      <p:sp>
        <p:nvSpPr>
          <p:cNvPr id="14" name="Rounded Rectangle 13">
            <a:extLst>
              <a:ext uri="{FF2B5EF4-FFF2-40B4-BE49-F238E27FC236}">
                <a16:creationId xmlns:a16="http://schemas.microsoft.com/office/drawing/2014/main" id="{5818CE95-ECD3-A864-7A04-ACEAAD247FF3}"/>
              </a:ext>
            </a:extLst>
          </p:cNvPr>
          <p:cNvSpPr/>
          <p:nvPr/>
        </p:nvSpPr>
        <p:spPr>
          <a:xfrm>
            <a:off x="154559" y="3555555"/>
            <a:ext cx="2736342" cy="1865376"/>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accent4">
                    <a:lumMod val="40000"/>
                    <a:lumOff val="60000"/>
                  </a:schemeClr>
                </a:solidFill>
              </a:rPr>
              <a:t>the notion that He came from the Father. </a:t>
            </a:r>
          </a:p>
        </p:txBody>
      </p:sp>
      <p:sp>
        <p:nvSpPr>
          <p:cNvPr id="15" name="Rounded Rectangle 14">
            <a:extLst>
              <a:ext uri="{FF2B5EF4-FFF2-40B4-BE49-F238E27FC236}">
                <a16:creationId xmlns:a16="http://schemas.microsoft.com/office/drawing/2014/main" id="{C462F5AE-327F-DB42-CE63-ABCF913BA73B}"/>
              </a:ext>
            </a:extLst>
          </p:cNvPr>
          <p:cNvSpPr/>
          <p:nvPr/>
        </p:nvSpPr>
        <p:spPr>
          <a:xfrm>
            <a:off x="3177794" y="3555555"/>
            <a:ext cx="2736342" cy="1865376"/>
          </a:xfrm>
          <a:prstGeom prst="roundRect">
            <a:avLst/>
          </a:prstGeom>
          <a:noFill/>
          <a:ln w="31750">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bg1"/>
                </a:solidFill>
              </a:rPr>
              <a:t>that this was the way to honoring the Son and Father.</a:t>
            </a:r>
          </a:p>
        </p:txBody>
      </p:sp>
      <p:sp>
        <p:nvSpPr>
          <p:cNvPr id="16" name="Rounded Rectangle 15">
            <a:extLst>
              <a:ext uri="{FF2B5EF4-FFF2-40B4-BE49-F238E27FC236}">
                <a16:creationId xmlns:a16="http://schemas.microsoft.com/office/drawing/2014/main" id="{C7F4FEB4-C65E-30CA-BAD4-2399CFE840F1}"/>
              </a:ext>
            </a:extLst>
          </p:cNvPr>
          <p:cNvSpPr/>
          <p:nvPr/>
        </p:nvSpPr>
        <p:spPr>
          <a:xfrm>
            <a:off x="6201029" y="3555555"/>
            <a:ext cx="2736342" cy="1865376"/>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accent4">
                    <a:lumMod val="40000"/>
                    <a:lumOff val="60000"/>
                  </a:schemeClr>
                </a:solidFill>
              </a:rPr>
              <a:t>that He and the Father are One.</a:t>
            </a:r>
          </a:p>
        </p:txBody>
      </p:sp>
    </p:spTree>
    <p:extLst>
      <p:ext uri="{BB962C8B-B14F-4D97-AF65-F5344CB8AC3E}">
        <p14:creationId xmlns:p14="http://schemas.microsoft.com/office/powerpoint/2010/main" val="726842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a:solidFill>
                  <a:schemeClr val="bg1"/>
                </a:solidFill>
              </a:rPr>
              <a:t>Seeing the faith of God the Son</a:t>
            </a:r>
          </a:p>
        </p:txBody>
      </p:sp>
      <p:sp>
        <p:nvSpPr>
          <p:cNvPr id="6" name="Content Placeholder 5">
            <a:extLst>
              <a:ext uri="{FF2B5EF4-FFF2-40B4-BE49-F238E27FC236}">
                <a16:creationId xmlns:a16="http://schemas.microsoft.com/office/drawing/2014/main" id="{C3351253-C288-5F90-7B30-21074E9BE1C8}"/>
              </a:ext>
            </a:extLst>
          </p:cNvPr>
          <p:cNvSpPr>
            <a:spLocks noGrp="1"/>
          </p:cNvSpPr>
          <p:nvPr>
            <p:ph sz="half" idx="2"/>
          </p:nvPr>
        </p:nvSpPr>
        <p:spPr>
          <a:xfrm>
            <a:off x="3487165" y="1192996"/>
            <a:ext cx="5446272" cy="4318804"/>
          </a:xfrm>
        </p:spPr>
        <p:txBody>
          <a:bodyPr anchor="ctr">
            <a:normAutofit lnSpcReduction="10000"/>
          </a:bodyPr>
          <a:lstStyle/>
          <a:p>
            <a:pPr marL="0" indent="0" algn="ctr">
              <a:buNone/>
            </a:pPr>
            <a:r>
              <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 1:1 In the beginning was the Word, and the Word was with God, and the Word was God. 2 He was in the beginning with God. 3 All things came into being through Him, and apart from Him nothing came into being that has come into being… 14 And </a:t>
            </a:r>
            <a:r>
              <a:rPr lang="en-US" sz="28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Word became flesh, and dwelt among us</a:t>
            </a:r>
            <a:r>
              <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we saw His glory, glory as of the only begotten from the Father, full of grace and truth.</a:t>
            </a:r>
          </a:p>
        </p:txBody>
      </p:sp>
      <p:sp>
        <p:nvSpPr>
          <p:cNvPr id="5" name="TextBox 4">
            <a:extLst>
              <a:ext uri="{FF2B5EF4-FFF2-40B4-BE49-F238E27FC236}">
                <a16:creationId xmlns:a16="http://schemas.microsoft.com/office/drawing/2014/main" id="{EC4F7D79-DC23-F176-34A4-964B916E7118}"/>
              </a:ext>
            </a:extLst>
          </p:cNvPr>
          <p:cNvSpPr txBox="1"/>
          <p:nvPr/>
        </p:nvSpPr>
        <p:spPr>
          <a:xfrm>
            <a:off x="210563" y="1844474"/>
            <a:ext cx="3066038" cy="2575126"/>
          </a:xfrm>
          <a:prstGeom prst="rect">
            <a:avLst/>
          </a:prstGeom>
          <a:noFill/>
          <a:ln w="50800" cap="rnd" cmpd="tri">
            <a:solidFill>
              <a:srgbClr val="1B4D60"/>
            </a:solidFill>
            <a:round/>
          </a:ln>
        </p:spPr>
        <p:txBody>
          <a:bodyPr wrap="square" rtlCol="0" anchor="ctr">
            <a:normAutofit/>
          </a:bodyPr>
          <a:lstStyle/>
          <a:p>
            <a:pPr algn="ctr"/>
            <a:r>
              <a:rPr lang="en-US" sz="4000" b="0" i="0" u="none" strike="noStrike" dirty="0">
                <a:solidFill>
                  <a:schemeClr val="bg1"/>
                </a:solidFill>
                <a:effectLst/>
                <a:latin typeface="Calibri" panose="020F0502020204030204" pitchFamily="34" charset="0"/>
                <a:cs typeface="Calibri" panose="020F0502020204030204" pitchFamily="34" charset="0"/>
              </a:rPr>
              <a:t>Faith in surrendering Heaven to </a:t>
            </a:r>
          </a:p>
          <a:p>
            <a:pPr algn="ctr"/>
            <a:r>
              <a:rPr lang="en-US" sz="4000" b="0" i="0" u="none" strike="noStrike" dirty="0">
                <a:solidFill>
                  <a:schemeClr val="bg1"/>
                </a:solidFill>
                <a:effectLst/>
                <a:latin typeface="Calibri" panose="020F0502020204030204" pitchFamily="34" charset="0"/>
                <a:cs typeface="Calibri" panose="020F0502020204030204" pitchFamily="34" charset="0"/>
              </a:rPr>
              <a:t>redeem man.</a:t>
            </a:r>
            <a:endParaRPr lang="en-US" sz="400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3C6ED66-FE51-A453-4FEF-C224A64F6035}"/>
              </a:ext>
            </a:extLst>
          </p:cNvPr>
          <p:cNvCxnSpPr/>
          <p:nvPr/>
        </p:nvCxnSpPr>
        <p:spPr>
          <a:xfrm>
            <a:off x="3487165" y="1447800"/>
            <a:ext cx="0" cy="3657600"/>
          </a:xfrm>
          <a:prstGeom prst="line">
            <a:avLst/>
          </a:prstGeom>
          <a:ln w="38100">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699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a:solidFill>
                  <a:schemeClr val="bg1"/>
                </a:solidFill>
              </a:rPr>
              <a:t>Seeing the faith of God the Son</a:t>
            </a:r>
          </a:p>
        </p:txBody>
      </p:sp>
      <p:sp>
        <p:nvSpPr>
          <p:cNvPr id="6" name="Content Placeholder 5">
            <a:extLst>
              <a:ext uri="{FF2B5EF4-FFF2-40B4-BE49-F238E27FC236}">
                <a16:creationId xmlns:a16="http://schemas.microsoft.com/office/drawing/2014/main" id="{C3351253-C288-5F90-7B30-21074E9BE1C8}"/>
              </a:ext>
            </a:extLst>
          </p:cNvPr>
          <p:cNvSpPr>
            <a:spLocks noGrp="1"/>
          </p:cNvSpPr>
          <p:nvPr>
            <p:ph sz="half" idx="2"/>
          </p:nvPr>
        </p:nvSpPr>
        <p:spPr>
          <a:xfrm>
            <a:off x="3487164" y="1016000"/>
            <a:ext cx="5656833" cy="4654820"/>
          </a:xfrm>
        </p:spPr>
        <p:txBody>
          <a:bodyPr anchor="ctr">
            <a:normAutofit fontScale="92500" lnSpcReduction="20000"/>
          </a:bodyPr>
          <a:lstStyle/>
          <a:p>
            <a:pPr marL="0" indent="0" algn="ctr">
              <a:buNone/>
            </a:pPr>
            <a:r>
              <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Hebrews 1:2 His Son, whom He appointed heir of all things, through whom also He made the world. 3 And He is the radiance of His glory and the exact representation of His nature, and upholds all things by the word of His power. When He had made purification of sins, He sat down at the right hand of the Majesty on high…</a:t>
            </a:r>
          </a:p>
          <a:p>
            <a:pPr marL="0" indent="0" algn="ctr">
              <a:buNone/>
            </a:pPr>
            <a:r>
              <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1 Pet.</a:t>
            </a:r>
            <a:r>
              <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2:21-24 “Christ suffered, ‘WHO COMMITTED NO SIN, NOR WAS ANY DECEIT FOUND IN HIS MOUTH’” and then while living like this He was “reviled, suffered, and died” and “did not revile in return, did not utter threats, but entrusted Himself to God. </a:t>
            </a:r>
          </a:p>
        </p:txBody>
      </p:sp>
      <p:sp>
        <p:nvSpPr>
          <p:cNvPr id="5" name="TextBox 4">
            <a:extLst>
              <a:ext uri="{FF2B5EF4-FFF2-40B4-BE49-F238E27FC236}">
                <a16:creationId xmlns:a16="http://schemas.microsoft.com/office/drawing/2014/main" id="{EC4F7D79-DC23-F176-34A4-964B916E7118}"/>
              </a:ext>
            </a:extLst>
          </p:cNvPr>
          <p:cNvSpPr txBox="1"/>
          <p:nvPr/>
        </p:nvSpPr>
        <p:spPr>
          <a:xfrm>
            <a:off x="210563" y="1844474"/>
            <a:ext cx="3066038" cy="2575126"/>
          </a:xfrm>
          <a:prstGeom prst="rect">
            <a:avLst/>
          </a:prstGeom>
          <a:noFill/>
          <a:ln w="50800" cap="rnd" cmpd="tri">
            <a:solidFill>
              <a:srgbClr val="1B4D60"/>
            </a:solidFill>
            <a:round/>
          </a:ln>
        </p:spPr>
        <p:txBody>
          <a:bodyPr wrap="square" rtlCol="0" anchor="ctr">
            <a:normAutofit/>
          </a:bodyPr>
          <a:lstStyle/>
          <a:p>
            <a:pPr algn="ctr"/>
            <a:r>
              <a:rPr lang="en-US" sz="4000" b="0" i="0" u="none" strike="noStrike" dirty="0">
                <a:solidFill>
                  <a:schemeClr val="bg1"/>
                </a:solidFill>
                <a:effectLst/>
                <a:latin typeface="Calibri" panose="020F0502020204030204" pitchFamily="34" charset="0"/>
                <a:cs typeface="Calibri" panose="020F0502020204030204" pitchFamily="34" charset="0"/>
              </a:rPr>
              <a:t>Faith to submit to the point of humiliation.</a:t>
            </a:r>
            <a:endParaRPr lang="en-US" sz="400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3C6ED66-FE51-A453-4FEF-C224A64F6035}"/>
              </a:ext>
            </a:extLst>
          </p:cNvPr>
          <p:cNvCxnSpPr/>
          <p:nvPr/>
        </p:nvCxnSpPr>
        <p:spPr>
          <a:xfrm>
            <a:off x="3487165" y="1447800"/>
            <a:ext cx="0" cy="3657600"/>
          </a:xfrm>
          <a:prstGeom prst="line">
            <a:avLst/>
          </a:prstGeom>
          <a:ln w="38100">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996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a:solidFill>
                  <a:schemeClr val="bg1"/>
                </a:solidFill>
              </a:rPr>
              <a:t>Seeing the faith of God the Son</a:t>
            </a:r>
          </a:p>
        </p:txBody>
      </p:sp>
      <p:sp>
        <p:nvSpPr>
          <p:cNvPr id="6" name="Content Placeholder 5">
            <a:extLst>
              <a:ext uri="{FF2B5EF4-FFF2-40B4-BE49-F238E27FC236}">
                <a16:creationId xmlns:a16="http://schemas.microsoft.com/office/drawing/2014/main" id="{C3351253-C288-5F90-7B30-21074E9BE1C8}"/>
              </a:ext>
            </a:extLst>
          </p:cNvPr>
          <p:cNvSpPr>
            <a:spLocks noGrp="1"/>
          </p:cNvSpPr>
          <p:nvPr>
            <p:ph sz="half" idx="2"/>
          </p:nvPr>
        </p:nvSpPr>
        <p:spPr>
          <a:xfrm>
            <a:off x="3487164" y="1016000"/>
            <a:ext cx="5656833" cy="4654820"/>
          </a:xfrm>
        </p:spPr>
        <p:txBody>
          <a:bodyPr anchor="ctr">
            <a:normAutofit fontScale="85000" lnSpcReduction="20000"/>
          </a:bodyPr>
          <a:lstStyle/>
          <a:p>
            <a:pPr marL="0" indent="0" algn="ctr">
              <a:buNone/>
            </a:pP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22:41 And He withdrew from them about a stone's throw, and He knelt down and [began] to pray, 42 saying, "Father, if You are willing, remove this cup from Me; </a:t>
            </a:r>
            <a:r>
              <a:rPr lang="en-US" sz="2800" dirty="0">
                <a:solidFill>
                  <a:schemeClr val="accent4">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rPr>
              <a:t>yet not My will, but Yours be done</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lgn="ctr">
              <a:buNone/>
            </a:pPr>
            <a:endPar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Luke 23:43 And He said to him, "</a:t>
            </a:r>
            <a:r>
              <a:rPr lang="en-US" sz="2800" kern="100"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Truly I say to you, today you shall be with Me in Paradise</a:t>
            </a:r>
            <a:r>
              <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44 It was now about the sixth hour, and darkness fell over the whole land until the ninth hour, 45 because the sun was obscured; and the veil of the temple was torn in two. 46 And Jesus, crying out with a loud voice, said, "</a:t>
            </a:r>
            <a:r>
              <a:rPr lang="en-US" sz="2800" kern="100"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Father, INTO YOUR HANDS I COMMIT MY SPIRIT</a:t>
            </a:r>
            <a:r>
              <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Having said this, He breathed His last.</a:t>
            </a:r>
          </a:p>
        </p:txBody>
      </p:sp>
      <p:sp>
        <p:nvSpPr>
          <p:cNvPr id="5" name="TextBox 4">
            <a:extLst>
              <a:ext uri="{FF2B5EF4-FFF2-40B4-BE49-F238E27FC236}">
                <a16:creationId xmlns:a16="http://schemas.microsoft.com/office/drawing/2014/main" id="{EC4F7D79-DC23-F176-34A4-964B916E7118}"/>
              </a:ext>
            </a:extLst>
          </p:cNvPr>
          <p:cNvSpPr txBox="1"/>
          <p:nvPr/>
        </p:nvSpPr>
        <p:spPr>
          <a:xfrm>
            <a:off x="210563" y="1844474"/>
            <a:ext cx="3066038" cy="2575126"/>
          </a:xfrm>
          <a:prstGeom prst="rect">
            <a:avLst/>
          </a:prstGeom>
          <a:noFill/>
          <a:ln w="50800" cap="rnd" cmpd="tri">
            <a:solidFill>
              <a:srgbClr val="1B4D60"/>
            </a:solidFill>
            <a:round/>
          </a:ln>
        </p:spPr>
        <p:txBody>
          <a:bodyPr wrap="square" rtlCol="0" anchor="ctr">
            <a:normAutofit/>
          </a:bodyPr>
          <a:lstStyle/>
          <a:p>
            <a:pPr algn="ctr"/>
            <a:r>
              <a:rPr lang="en-US" sz="4000" b="0" i="0" u="none" strike="noStrike" dirty="0">
                <a:solidFill>
                  <a:schemeClr val="bg1"/>
                </a:solidFill>
                <a:effectLst/>
                <a:latin typeface="Calibri" panose="020F0502020204030204" pitchFamily="34" charset="0"/>
                <a:cs typeface="Calibri" panose="020F0502020204030204" pitchFamily="34" charset="0"/>
              </a:rPr>
              <a:t>Faith to die in hopes of receiving and giving life.</a:t>
            </a:r>
            <a:endParaRPr lang="en-US" sz="400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3C6ED66-FE51-A453-4FEF-C224A64F6035}"/>
              </a:ext>
            </a:extLst>
          </p:cNvPr>
          <p:cNvCxnSpPr/>
          <p:nvPr/>
        </p:nvCxnSpPr>
        <p:spPr>
          <a:xfrm>
            <a:off x="3487164" y="1435100"/>
            <a:ext cx="0" cy="3657600"/>
          </a:xfrm>
          <a:prstGeom prst="line">
            <a:avLst/>
          </a:prstGeom>
          <a:ln w="38100">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FFD5460-4753-94E3-0B3E-BAB0CEA8846C}"/>
              </a:ext>
            </a:extLst>
          </p:cNvPr>
          <p:cNvCxnSpPr>
            <a:cxnSpLocks/>
          </p:cNvCxnSpPr>
          <p:nvPr/>
        </p:nvCxnSpPr>
        <p:spPr>
          <a:xfrm flipH="1">
            <a:off x="4128515" y="2641600"/>
            <a:ext cx="4386835" cy="0"/>
          </a:xfrm>
          <a:prstGeom prst="line">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632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building with pillars&#10;&#10;Description automatically generated with medium confidence">
            <a:extLst>
              <a:ext uri="{FF2B5EF4-FFF2-40B4-BE49-F238E27FC236}">
                <a16:creationId xmlns:a16="http://schemas.microsoft.com/office/drawing/2014/main" id="{40AFD6D8-9962-DE7F-56A9-B7A401EEC6D5}"/>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3000"/>
                    </a14:imgEffect>
                  </a14:imgLayer>
                </a14:imgProps>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3357BDFD-999A-A5E0-2A79-546FFE09DD0E}"/>
              </a:ext>
            </a:extLst>
          </p:cNvPr>
          <p:cNvSpPr>
            <a:spLocks noGrp="1"/>
          </p:cNvSpPr>
          <p:nvPr>
            <p:ph type="title"/>
          </p:nvPr>
        </p:nvSpPr>
        <p:spPr>
          <a:xfrm>
            <a:off x="628650" y="33588"/>
            <a:ext cx="7886700" cy="1104636"/>
          </a:xfrm>
        </p:spPr>
        <p:txBody>
          <a:bodyPr>
            <a:normAutofit/>
          </a:bodyPr>
          <a:lstStyle/>
          <a:p>
            <a:pPr algn="ctr"/>
            <a:r>
              <a:rPr lang="en-US" sz="4000" b="1" u="sng" dirty="0"/>
              <a:t>Fixing our eyes on Jesus’ faith</a:t>
            </a:r>
          </a:p>
        </p:txBody>
      </p:sp>
      <p:sp>
        <p:nvSpPr>
          <p:cNvPr id="3" name="Content Placeholder 2">
            <a:extLst>
              <a:ext uri="{FF2B5EF4-FFF2-40B4-BE49-F238E27FC236}">
                <a16:creationId xmlns:a16="http://schemas.microsoft.com/office/drawing/2014/main" id="{42A2B1ED-9993-C2C4-144C-12D58D98EACA}"/>
              </a:ext>
            </a:extLst>
          </p:cNvPr>
          <p:cNvSpPr>
            <a:spLocks noGrp="1"/>
          </p:cNvSpPr>
          <p:nvPr>
            <p:ph idx="1"/>
          </p:nvPr>
        </p:nvSpPr>
        <p:spPr>
          <a:xfrm>
            <a:off x="1013805" y="1521354"/>
            <a:ext cx="3743845" cy="1978429"/>
          </a:xfrm>
          <a:ln w="31750" cmpd="dbl">
            <a:solidFill>
              <a:schemeClr val="bg1"/>
            </a:solidFill>
          </a:ln>
        </p:spPr>
        <p:txBody>
          <a:bodyPr anchor="ctr">
            <a:normAutofit/>
          </a:bodyPr>
          <a:lstStyle/>
          <a:p>
            <a:pPr marL="0" indent="0" algn="ctr">
              <a:buNone/>
            </a:pPr>
            <a:r>
              <a:rPr lang="en-US" sz="3600" dirty="0"/>
              <a:t>Look at Jesus’ faith and learn of sacrifice. </a:t>
            </a:r>
          </a:p>
        </p:txBody>
      </p:sp>
      <p:sp>
        <p:nvSpPr>
          <p:cNvPr id="4" name="Content Placeholder 2">
            <a:extLst>
              <a:ext uri="{FF2B5EF4-FFF2-40B4-BE49-F238E27FC236}">
                <a16:creationId xmlns:a16="http://schemas.microsoft.com/office/drawing/2014/main" id="{4207C33D-11E2-2E19-7B26-8833C115412D}"/>
              </a:ext>
            </a:extLst>
          </p:cNvPr>
          <p:cNvSpPr txBox="1">
            <a:spLocks/>
          </p:cNvSpPr>
          <p:nvPr/>
        </p:nvSpPr>
        <p:spPr>
          <a:xfrm>
            <a:off x="4757650" y="1521354"/>
            <a:ext cx="3743845" cy="1978429"/>
          </a:xfrm>
          <a:prstGeom prst="rect">
            <a:avLst/>
          </a:prstGeom>
          <a:ln w="31750" cmpd="dbl">
            <a:solidFill>
              <a:schemeClr val="bg1"/>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Look at Jesus’ faith and see God’s faithfulness. </a:t>
            </a:r>
          </a:p>
        </p:txBody>
      </p:sp>
      <p:sp>
        <p:nvSpPr>
          <p:cNvPr id="8" name="Content Placeholder 2">
            <a:extLst>
              <a:ext uri="{FF2B5EF4-FFF2-40B4-BE49-F238E27FC236}">
                <a16:creationId xmlns:a16="http://schemas.microsoft.com/office/drawing/2014/main" id="{C2A9DE97-0C28-6AF3-3FBC-96B0629AE6A0}"/>
              </a:ext>
            </a:extLst>
          </p:cNvPr>
          <p:cNvSpPr txBox="1">
            <a:spLocks/>
          </p:cNvSpPr>
          <p:nvPr/>
        </p:nvSpPr>
        <p:spPr>
          <a:xfrm>
            <a:off x="1013805" y="3499783"/>
            <a:ext cx="3743845" cy="1978429"/>
          </a:xfrm>
          <a:prstGeom prst="rect">
            <a:avLst/>
          </a:prstGeom>
          <a:ln w="31750" cmpd="dbl">
            <a:solidFill>
              <a:schemeClr val="bg1"/>
            </a:solidFill>
          </a:ln>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Look at Jesus’ faith and set an example to those looking at you.</a:t>
            </a:r>
          </a:p>
        </p:txBody>
      </p:sp>
      <p:sp>
        <p:nvSpPr>
          <p:cNvPr id="9" name="Content Placeholder 2">
            <a:extLst>
              <a:ext uri="{FF2B5EF4-FFF2-40B4-BE49-F238E27FC236}">
                <a16:creationId xmlns:a16="http://schemas.microsoft.com/office/drawing/2014/main" id="{B7353A27-559A-6FA9-A793-5350E9D2347B}"/>
              </a:ext>
            </a:extLst>
          </p:cNvPr>
          <p:cNvSpPr txBox="1">
            <a:spLocks/>
          </p:cNvSpPr>
          <p:nvPr/>
        </p:nvSpPr>
        <p:spPr>
          <a:xfrm>
            <a:off x="4757649" y="3499783"/>
            <a:ext cx="3743845" cy="1978429"/>
          </a:xfrm>
          <a:prstGeom prst="rect">
            <a:avLst/>
          </a:prstGeom>
          <a:ln w="31750" cmpd="dbl">
            <a:solidFill>
              <a:schemeClr val="bg1"/>
            </a:solidFill>
          </a:ln>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Look at Jesus’ faith and see that faith doesn’t take the easy way out. </a:t>
            </a:r>
          </a:p>
        </p:txBody>
      </p:sp>
    </p:spTree>
    <p:extLst>
      <p:ext uri="{BB962C8B-B14F-4D97-AF65-F5344CB8AC3E}">
        <p14:creationId xmlns:p14="http://schemas.microsoft.com/office/powerpoint/2010/main" val="128079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blue background&#10;&#10;Description automatically generated">
            <a:extLst>
              <a:ext uri="{FF2B5EF4-FFF2-40B4-BE49-F238E27FC236}">
                <a16:creationId xmlns:a16="http://schemas.microsoft.com/office/drawing/2014/main" id="{A84E94CF-BF15-7093-DB09-4409C58A95FE}"/>
              </a:ext>
            </a:extLst>
          </p:cNvPr>
          <p:cNvPicPr>
            <a:picLocks noChangeAspect="1"/>
          </p:cNvPicPr>
          <p:nvPr/>
        </p:nvPicPr>
        <p:blipFill>
          <a:blip r:embed="rId2"/>
          <a:stretch>
            <a:fillRect/>
          </a:stretch>
        </p:blipFill>
        <p:spPr>
          <a:xfrm>
            <a:off x="0" y="0"/>
            <a:ext cx="9144000" cy="5715000"/>
          </a:xfrm>
          <a:prstGeom prst="rect">
            <a:avLst/>
          </a:prstGeom>
        </p:spPr>
      </p:pic>
    </p:spTree>
    <p:extLst>
      <p:ext uri="{BB962C8B-B14F-4D97-AF65-F5344CB8AC3E}">
        <p14:creationId xmlns:p14="http://schemas.microsoft.com/office/powerpoint/2010/main" val="313731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4" name="Content Placeholder 3">
            <a:extLst>
              <a:ext uri="{FF2B5EF4-FFF2-40B4-BE49-F238E27FC236}">
                <a16:creationId xmlns:a16="http://schemas.microsoft.com/office/drawing/2014/main" id="{316576D0-CA83-31CD-3283-6C7A445787E8}"/>
              </a:ext>
            </a:extLst>
          </p:cNvPr>
          <p:cNvSpPr>
            <a:spLocks noGrp="1"/>
          </p:cNvSpPr>
          <p:nvPr>
            <p:ph idx="1"/>
          </p:nvPr>
        </p:nvSpPr>
        <p:spPr>
          <a:xfrm>
            <a:off x="628650" y="724340"/>
            <a:ext cx="7886700" cy="4266320"/>
          </a:xfrm>
        </p:spPr>
        <p:txBody>
          <a:bodyPr anchor="ctr">
            <a:normAutofit/>
          </a:bodyPr>
          <a:lstStyle/>
          <a:p>
            <a:pPr marL="0" indent="0" algn="ctr">
              <a:buNone/>
            </a:pPr>
            <a:r>
              <a:rPr lang="en-US" sz="3200" i="1" dirty="0">
                <a:effectLst/>
                <a:latin typeface="Calibri" panose="020F0502020204030204" pitchFamily="34" charset="0"/>
                <a:ea typeface="Calibri" panose="020F0502020204030204" pitchFamily="34" charset="0"/>
                <a:cs typeface="Times New Roman" panose="02020603050405020304" pitchFamily="18" charset="0"/>
              </a:rPr>
              <a:t>Therefore, since we have so great a cloud of witnesses surrounding us, </a:t>
            </a:r>
            <a:r>
              <a:rPr lang="en-US" sz="3200" i="1" u="sng" dirty="0">
                <a:effectLst/>
                <a:latin typeface="Calibri" panose="020F0502020204030204" pitchFamily="34" charset="0"/>
                <a:ea typeface="Calibri" panose="020F0502020204030204" pitchFamily="34" charset="0"/>
                <a:cs typeface="Times New Roman" panose="02020603050405020304" pitchFamily="18" charset="0"/>
              </a:rPr>
              <a:t>let us also lay aside every encumbrance and the sin </a:t>
            </a:r>
            <a:r>
              <a:rPr lang="en-US" sz="3200" i="1" dirty="0">
                <a:effectLst/>
                <a:latin typeface="Calibri" panose="020F0502020204030204" pitchFamily="34" charset="0"/>
                <a:ea typeface="Calibri" panose="020F0502020204030204" pitchFamily="34" charset="0"/>
                <a:cs typeface="Times New Roman" panose="02020603050405020304" pitchFamily="18" charset="0"/>
              </a:rPr>
              <a:t>which so easily entangles us, and let us run with endurance the race that is set before us, 2 fixing our eyes on Jesus, the author and perfecter of faith, who for the joy set before Him endured the cross, despising the shame, and has sat down at the right hand of the throne of God. </a:t>
            </a:r>
            <a:endParaRPr lang="en-US" sz="4400" dirty="0"/>
          </a:p>
        </p:txBody>
      </p:sp>
    </p:spTree>
    <p:extLst>
      <p:ext uri="{BB962C8B-B14F-4D97-AF65-F5344CB8AC3E}">
        <p14:creationId xmlns:p14="http://schemas.microsoft.com/office/powerpoint/2010/main" val="2275976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4" name="Content Placeholder 3">
            <a:extLst>
              <a:ext uri="{FF2B5EF4-FFF2-40B4-BE49-F238E27FC236}">
                <a16:creationId xmlns:a16="http://schemas.microsoft.com/office/drawing/2014/main" id="{316576D0-CA83-31CD-3283-6C7A445787E8}"/>
              </a:ext>
            </a:extLst>
          </p:cNvPr>
          <p:cNvSpPr>
            <a:spLocks noGrp="1"/>
          </p:cNvSpPr>
          <p:nvPr>
            <p:ph idx="1"/>
          </p:nvPr>
        </p:nvSpPr>
        <p:spPr>
          <a:xfrm>
            <a:off x="628650" y="724340"/>
            <a:ext cx="7886700" cy="4266320"/>
          </a:xfrm>
        </p:spPr>
        <p:txBody>
          <a:bodyPr anchor="ctr">
            <a:normAutofit/>
          </a:bodyPr>
          <a:lstStyle/>
          <a:p>
            <a:pPr marL="0" indent="0" algn="ctr">
              <a:buNone/>
            </a:pPr>
            <a:r>
              <a:rPr lang="en-US" sz="3200" i="1" dirty="0">
                <a:effectLst/>
                <a:latin typeface="Calibri" panose="020F0502020204030204" pitchFamily="34" charset="0"/>
                <a:ea typeface="Calibri" panose="020F0502020204030204" pitchFamily="34" charset="0"/>
                <a:cs typeface="Times New Roman" panose="02020603050405020304" pitchFamily="18" charset="0"/>
              </a:rPr>
              <a:t>Therefore, since we have so great a cloud of witnesses surrounding us, let us also lay aside every encumbrance and the sin which so easily entangles us, and </a:t>
            </a:r>
            <a:r>
              <a:rPr lang="en-US" sz="3200" i="1" u="sng" dirty="0">
                <a:effectLst/>
                <a:latin typeface="Calibri" panose="020F0502020204030204" pitchFamily="34" charset="0"/>
                <a:ea typeface="Calibri" panose="020F0502020204030204" pitchFamily="34" charset="0"/>
                <a:cs typeface="Times New Roman" panose="02020603050405020304" pitchFamily="18" charset="0"/>
              </a:rPr>
              <a:t>let us run with endurance the race that is set before us</a:t>
            </a:r>
            <a:r>
              <a:rPr lang="en-US" sz="3200" i="1" dirty="0">
                <a:effectLst/>
                <a:latin typeface="Calibri" panose="020F0502020204030204" pitchFamily="34" charset="0"/>
                <a:ea typeface="Calibri" panose="020F0502020204030204" pitchFamily="34" charset="0"/>
                <a:cs typeface="Times New Roman" panose="02020603050405020304" pitchFamily="18" charset="0"/>
              </a:rPr>
              <a:t>, 2 fixing our eyes on Jesus, the author and perfecter of faith, who for the joy set before Him endured the cross, despising the shame, and has sat down at the right hand of the throne of God. </a:t>
            </a:r>
            <a:endParaRPr lang="en-US" sz="4400" dirty="0"/>
          </a:p>
        </p:txBody>
      </p:sp>
    </p:spTree>
    <p:extLst>
      <p:ext uri="{BB962C8B-B14F-4D97-AF65-F5344CB8AC3E}">
        <p14:creationId xmlns:p14="http://schemas.microsoft.com/office/powerpoint/2010/main" val="3430833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columns&#10;&#10;Description automatically generated with medium confidence">
            <a:extLst>
              <a:ext uri="{FF2B5EF4-FFF2-40B4-BE49-F238E27FC236}">
                <a16:creationId xmlns:a16="http://schemas.microsoft.com/office/drawing/2014/main" id="{045E1916-9B27-EFCE-A0F3-38A291B087CD}"/>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250F65FC-3911-CBC6-ECD8-1563A95820B4}"/>
              </a:ext>
            </a:extLst>
          </p:cNvPr>
          <p:cNvPicPr>
            <a:picLocks noChangeAspect="1"/>
          </p:cNvPicPr>
          <p:nvPr/>
        </p:nvPicPr>
        <p:blipFill rotWithShape="1">
          <a:blip r:embed="rId3"/>
          <a:srcRect t="17965"/>
          <a:stretch/>
        </p:blipFill>
        <p:spPr>
          <a:xfrm>
            <a:off x="0" y="1026695"/>
            <a:ext cx="9143998" cy="4688303"/>
          </a:xfrm>
          <a:prstGeom prst="rect">
            <a:avLst/>
          </a:prstGeom>
        </p:spPr>
      </p:pic>
    </p:spTree>
    <p:extLst>
      <p:ext uri="{BB962C8B-B14F-4D97-AF65-F5344CB8AC3E}">
        <p14:creationId xmlns:p14="http://schemas.microsoft.com/office/powerpoint/2010/main" val="13548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ark sky with tall buildings&#10;&#10;Description automatically generated with medium confidence">
            <a:extLst>
              <a:ext uri="{FF2B5EF4-FFF2-40B4-BE49-F238E27FC236}">
                <a16:creationId xmlns:a16="http://schemas.microsoft.com/office/drawing/2014/main" id="{DF07A86D-E3C3-0DF7-78B3-834F33F435DB}"/>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895CEA0-E44C-E92B-DFD3-DB8960609FFF}"/>
              </a:ext>
            </a:extLst>
          </p:cNvPr>
          <p:cNvSpPr>
            <a:spLocks noGrp="1"/>
          </p:cNvSpPr>
          <p:nvPr>
            <p:ph type="title"/>
          </p:nvPr>
        </p:nvSpPr>
        <p:spPr>
          <a:xfrm>
            <a:off x="628650" y="102048"/>
            <a:ext cx="7886700" cy="1104636"/>
          </a:xfrm>
        </p:spPr>
        <p:txBody>
          <a:bodyPr>
            <a:normAutofit/>
          </a:bodyPr>
          <a:lstStyle/>
          <a:p>
            <a:pPr algn="ctr"/>
            <a:r>
              <a:rPr lang="en-US" sz="4000" b="1" dirty="0">
                <a:solidFill>
                  <a:schemeClr val="accent4">
                    <a:lumMod val="40000"/>
                    <a:lumOff val="60000"/>
                  </a:schemeClr>
                </a:solidFill>
              </a:rPr>
              <a:t>Activities with Our Theme</a:t>
            </a:r>
          </a:p>
        </p:txBody>
      </p:sp>
      <p:sp>
        <p:nvSpPr>
          <p:cNvPr id="4" name="Content Placeholder 3">
            <a:extLst>
              <a:ext uri="{FF2B5EF4-FFF2-40B4-BE49-F238E27FC236}">
                <a16:creationId xmlns:a16="http://schemas.microsoft.com/office/drawing/2014/main" id="{F9FE1193-E43E-73A8-02F2-45AD7F0DB6F4}"/>
              </a:ext>
            </a:extLst>
          </p:cNvPr>
          <p:cNvSpPr>
            <a:spLocks noGrp="1"/>
          </p:cNvSpPr>
          <p:nvPr>
            <p:ph idx="1"/>
          </p:nvPr>
        </p:nvSpPr>
        <p:spPr>
          <a:xfrm>
            <a:off x="628650" y="1308732"/>
            <a:ext cx="7886700" cy="3838737"/>
          </a:xfrm>
        </p:spPr>
        <p:txBody>
          <a:bodyPr/>
          <a:lstStyle/>
          <a:p>
            <a:r>
              <a:rPr lang="en-US" dirty="0"/>
              <a:t>Children’s classes – Gospels </a:t>
            </a:r>
          </a:p>
          <a:p>
            <a:r>
              <a:rPr lang="en-US" dirty="0"/>
              <a:t>Public Readings – Sunday am and pm</a:t>
            </a:r>
          </a:p>
          <a:p>
            <a:r>
              <a:rPr lang="en-US" dirty="0"/>
              <a:t>Annual Reading Plan – </a:t>
            </a:r>
            <a:r>
              <a:rPr lang="en-US" dirty="0" err="1"/>
              <a:t>embryhills.com</a:t>
            </a:r>
            <a:r>
              <a:rPr lang="en-US" dirty="0"/>
              <a:t>/podcast</a:t>
            </a:r>
          </a:p>
          <a:p>
            <a:r>
              <a:rPr lang="en-US" dirty="0"/>
              <a:t>End of the Year Studies – Parables of Jesus</a:t>
            </a:r>
          </a:p>
          <a:p>
            <a:r>
              <a:rPr lang="en-US" dirty="0"/>
              <a:t>Song – “Looking to Thee”</a:t>
            </a:r>
          </a:p>
          <a:p>
            <a:pPr marL="0" indent="0">
              <a:buNone/>
            </a:pPr>
            <a:endParaRPr lang="en-US" dirty="0"/>
          </a:p>
        </p:txBody>
      </p:sp>
    </p:spTree>
    <p:extLst>
      <p:ext uri="{BB962C8B-B14F-4D97-AF65-F5344CB8AC3E}">
        <p14:creationId xmlns:p14="http://schemas.microsoft.com/office/powerpoint/2010/main" val="40434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tree on a rock&#10;&#10;Description automatically generated">
            <a:extLst>
              <a:ext uri="{FF2B5EF4-FFF2-40B4-BE49-F238E27FC236}">
                <a16:creationId xmlns:a16="http://schemas.microsoft.com/office/drawing/2014/main" id="{599DD880-EBC3-08B2-10D3-3A877972D85F}"/>
              </a:ext>
            </a:extLst>
          </p:cNvPr>
          <p:cNvPicPr>
            <a:picLocks noChangeAspect="1"/>
          </p:cNvPicPr>
          <p:nvPr/>
        </p:nvPicPr>
        <p:blipFill>
          <a:blip r:embed="rId3"/>
          <a:stretch>
            <a:fillRect/>
          </a:stretch>
        </p:blipFill>
        <p:spPr>
          <a:xfrm>
            <a:off x="0" y="0"/>
            <a:ext cx="6196693" cy="5715000"/>
          </a:xfrm>
          <a:prstGeom prst="rect">
            <a:avLst/>
          </a:prstGeom>
        </p:spPr>
      </p:pic>
      <p:sp>
        <p:nvSpPr>
          <p:cNvPr id="8" name="TextBox 7">
            <a:extLst>
              <a:ext uri="{FF2B5EF4-FFF2-40B4-BE49-F238E27FC236}">
                <a16:creationId xmlns:a16="http://schemas.microsoft.com/office/drawing/2014/main" id="{2ED7E475-3467-889A-2665-F29AB703F22A}"/>
              </a:ext>
            </a:extLst>
          </p:cNvPr>
          <p:cNvSpPr txBox="1"/>
          <p:nvPr/>
        </p:nvSpPr>
        <p:spPr>
          <a:xfrm>
            <a:off x="6343911" y="1617785"/>
            <a:ext cx="2751015" cy="2677656"/>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Related to the Annual Reading</a:t>
            </a:r>
          </a:p>
          <a:p>
            <a:pPr marL="342900" indent="-342900">
              <a:buFont typeface="Wingdings" panose="05000000000000000000" pitchFamily="2" charset="2"/>
              <a:buChar char="§"/>
            </a:pPr>
            <a:r>
              <a:rPr lang="en-US" sz="2400" dirty="0">
                <a:solidFill>
                  <a:schemeClr val="bg1"/>
                </a:solidFill>
              </a:rPr>
              <a:t>Available on Spotify</a:t>
            </a:r>
          </a:p>
          <a:p>
            <a:pPr marL="342900" indent="-342900">
              <a:buFont typeface="Wingdings" panose="05000000000000000000" pitchFamily="2" charset="2"/>
              <a:buChar char="§"/>
            </a:pPr>
            <a:r>
              <a:rPr lang="en-US" sz="2400" dirty="0">
                <a:solidFill>
                  <a:schemeClr val="bg1"/>
                </a:solidFill>
              </a:rPr>
              <a:t>Look for an email with a link</a:t>
            </a:r>
          </a:p>
          <a:p>
            <a:pPr marL="342900" indent="-342900">
              <a:buFont typeface="Wingdings" panose="05000000000000000000" pitchFamily="2" charset="2"/>
              <a:buChar char="§"/>
            </a:pPr>
            <a:r>
              <a:rPr lang="en-US" sz="2400" dirty="0">
                <a:solidFill>
                  <a:schemeClr val="bg1"/>
                </a:solidFill>
              </a:rPr>
              <a:t>QR codes</a:t>
            </a:r>
            <a:endParaRPr lang="en-US" dirty="0">
              <a:solidFill>
                <a:schemeClr val="bg1"/>
              </a:solidFill>
            </a:endParaRPr>
          </a:p>
        </p:txBody>
      </p:sp>
      <p:sp>
        <p:nvSpPr>
          <p:cNvPr id="9" name="TextBox 8">
            <a:extLst>
              <a:ext uri="{FF2B5EF4-FFF2-40B4-BE49-F238E27FC236}">
                <a16:creationId xmlns:a16="http://schemas.microsoft.com/office/drawing/2014/main" id="{396B399C-EF27-B695-0CC4-FD45A98A84B7}"/>
              </a:ext>
            </a:extLst>
          </p:cNvPr>
          <p:cNvSpPr txBox="1"/>
          <p:nvPr/>
        </p:nvSpPr>
        <p:spPr>
          <a:xfrm>
            <a:off x="6294839" y="297604"/>
            <a:ext cx="2849161" cy="954107"/>
          </a:xfrm>
          <a:prstGeom prst="rect">
            <a:avLst/>
          </a:prstGeom>
          <a:noFill/>
        </p:spPr>
        <p:txBody>
          <a:bodyPr wrap="square" rtlCol="0">
            <a:spAutoFit/>
          </a:bodyPr>
          <a:lstStyle/>
          <a:p>
            <a:pPr algn="ctr"/>
            <a:r>
              <a:rPr lang="en-US" sz="2800" b="1" dirty="0">
                <a:solidFill>
                  <a:schemeClr val="accent2">
                    <a:lumMod val="60000"/>
                    <a:lumOff val="40000"/>
                  </a:schemeClr>
                </a:solidFill>
              </a:rPr>
              <a:t>10-15 Minute Podcasts</a:t>
            </a:r>
            <a:endParaRPr lang="en-US" sz="2000" b="1" dirty="0">
              <a:solidFill>
                <a:schemeClr val="accent2">
                  <a:lumMod val="60000"/>
                  <a:lumOff val="40000"/>
                </a:schemeClr>
              </a:solidFill>
            </a:endParaRPr>
          </a:p>
        </p:txBody>
      </p:sp>
      <p:pic>
        <p:nvPicPr>
          <p:cNvPr id="4" name="Picture 3" descr="A qr code with a dinosaur&#10;&#10;Description automatically generated">
            <a:extLst>
              <a:ext uri="{FF2B5EF4-FFF2-40B4-BE49-F238E27FC236}">
                <a16:creationId xmlns:a16="http://schemas.microsoft.com/office/drawing/2014/main" id="{4FD9345E-374C-4D81-1BAE-1795D8BADEDA}"/>
              </a:ext>
            </a:extLst>
          </p:cNvPr>
          <p:cNvPicPr>
            <a:picLocks noChangeAspect="1"/>
          </p:cNvPicPr>
          <p:nvPr/>
        </p:nvPicPr>
        <p:blipFill>
          <a:blip r:embed="rId4"/>
          <a:stretch>
            <a:fillRect/>
          </a:stretch>
        </p:blipFill>
        <p:spPr>
          <a:xfrm>
            <a:off x="6196011" y="2857501"/>
            <a:ext cx="2947762" cy="2857500"/>
          </a:xfrm>
          <a:prstGeom prst="rect">
            <a:avLst/>
          </a:prstGeom>
        </p:spPr>
      </p:pic>
      <p:pic>
        <p:nvPicPr>
          <p:cNvPr id="7" name="Picture 6" descr="A qr code with a dinosaur&#10;&#10;Description automatically generated">
            <a:extLst>
              <a:ext uri="{FF2B5EF4-FFF2-40B4-BE49-F238E27FC236}">
                <a16:creationId xmlns:a16="http://schemas.microsoft.com/office/drawing/2014/main" id="{61A4CE2A-B170-38EE-5F41-DD4C9FB6C874}"/>
              </a:ext>
            </a:extLst>
          </p:cNvPr>
          <p:cNvPicPr>
            <a:picLocks noChangeAspect="1"/>
          </p:cNvPicPr>
          <p:nvPr/>
        </p:nvPicPr>
        <p:blipFill>
          <a:blip r:embed="rId5"/>
          <a:stretch>
            <a:fillRect/>
          </a:stretch>
        </p:blipFill>
        <p:spPr>
          <a:xfrm>
            <a:off x="6196239" y="1"/>
            <a:ext cx="2947761" cy="2857500"/>
          </a:xfrm>
          <a:prstGeom prst="rect">
            <a:avLst/>
          </a:prstGeom>
        </p:spPr>
      </p:pic>
    </p:spTree>
    <p:extLst>
      <p:ext uri="{BB962C8B-B14F-4D97-AF65-F5344CB8AC3E}">
        <p14:creationId xmlns:p14="http://schemas.microsoft.com/office/powerpoint/2010/main" val="83993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Content Placeholder 9">
            <a:extLst>
              <a:ext uri="{FF2B5EF4-FFF2-40B4-BE49-F238E27FC236}">
                <a16:creationId xmlns:a16="http://schemas.microsoft.com/office/drawing/2014/main" id="{F39E7ECD-C849-9384-A916-975153110922}"/>
              </a:ext>
            </a:extLst>
          </p:cNvPr>
          <p:cNvGraphicFramePr>
            <a:graphicFrameLocks noGrp="1"/>
          </p:cNvGraphicFramePr>
          <p:nvPr>
            <p:ph idx="1"/>
            <p:extLst>
              <p:ext uri="{D42A27DB-BD31-4B8C-83A1-F6EECF244321}">
                <p14:modId xmlns:p14="http://schemas.microsoft.com/office/powerpoint/2010/main" val="2834030851"/>
              </p:ext>
            </p:extLst>
          </p:nvPr>
        </p:nvGraphicFramePr>
        <p:xfrm>
          <a:off x="0" y="0"/>
          <a:ext cx="9144000" cy="5715000"/>
        </p:xfrm>
        <a:graphic>
          <a:graphicData uri="http://schemas.openxmlformats.org/drawingml/2006/table">
            <a:tbl>
              <a:tblPr firstRow="1" bandRow="1">
                <a:tableStyleId>{5C22544A-7EE6-4342-B048-85BDC9FD1C3A}</a:tableStyleId>
              </a:tblPr>
              <a:tblGrid>
                <a:gridCol w="6286500">
                  <a:extLst>
                    <a:ext uri="{9D8B030D-6E8A-4147-A177-3AD203B41FA5}">
                      <a16:colId xmlns:a16="http://schemas.microsoft.com/office/drawing/2014/main" val="2459451642"/>
                    </a:ext>
                  </a:extLst>
                </a:gridCol>
                <a:gridCol w="2857500">
                  <a:extLst>
                    <a:ext uri="{9D8B030D-6E8A-4147-A177-3AD203B41FA5}">
                      <a16:colId xmlns:a16="http://schemas.microsoft.com/office/drawing/2014/main" val="2070568811"/>
                    </a:ext>
                  </a:extLst>
                </a:gridCol>
              </a:tblGrid>
              <a:tr h="381000">
                <a:tc>
                  <a:txBody>
                    <a:bodyPr/>
                    <a:lstStyle/>
                    <a:p>
                      <a:pPr algn="ctr"/>
                      <a:r>
                        <a:rPr lang="en-US" sz="1800" dirty="0"/>
                        <a:t>Title</a:t>
                      </a:r>
                    </a:p>
                  </a:txBody>
                  <a:tcPr>
                    <a:lnB w="12700" cap="flat" cmpd="sng" algn="ctr">
                      <a:solidFill>
                        <a:schemeClr val="bg1"/>
                      </a:solidFill>
                      <a:prstDash val="solid"/>
                      <a:round/>
                      <a:headEnd type="none" w="med" len="med"/>
                      <a:tailEnd type="none" w="med" len="med"/>
                    </a:lnB>
                    <a:noFill/>
                  </a:tcPr>
                </a:tc>
                <a:tc>
                  <a:txBody>
                    <a:bodyPr/>
                    <a:lstStyle/>
                    <a:p>
                      <a:pPr algn="ctr"/>
                      <a:r>
                        <a:rPr lang="en-US" sz="1800" dirty="0">
                          <a:ln>
                            <a:solidFill>
                              <a:schemeClr val="bg1"/>
                            </a:solidFill>
                          </a:ln>
                          <a:solidFill>
                            <a:schemeClr val="bg1"/>
                          </a:solidFill>
                        </a:rPr>
                        <a:t>Sundays at 6 PM</a:t>
                      </a:r>
                    </a:p>
                  </a:txBody>
                  <a:tcP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30210158"/>
                  </a:ext>
                </a:extLst>
              </a:tr>
              <a:tr h="381000">
                <a:tc>
                  <a:txBody>
                    <a:bodyPr/>
                    <a:lstStyle/>
                    <a:p>
                      <a:pPr algn="ctr"/>
                      <a:r>
                        <a:rPr lang="en-US" sz="1800" b="1" u="sng" dirty="0">
                          <a:solidFill>
                            <a:schemeClr val="bg1"/>
                          </a:solidFill>
                        </a:rPr>
                        <a:t>Intro</a:t>
                      </a:r>
                      <a:r>
                        <a:rPr lang="en-US" sz="1800" dirty="0">
                          <a:solidFill>
                            <a:schemeClr val="bg1"/>
                          </a:solidFill>
                        </a:rPr>
                        <a:t>: Fixing Our Eyes on Jesus</a:t>
                      </a:r>
                    </a:p>
                  </a:txBody>
                  <a:tcPr>
                    <a:lnT w="12700" cap="flat" cmpd="sng" algn="ctr">
                      <a:solidFill>
                        <a:schemeClr val="bg1"/>
                      </a:solidFill>
                      <a:prstDash val="solid"/>
                      <a:round/>
                      <a:headEnd type="none" w="med" len="med"/>
                      <a:tailEnd type="none" w="med" len="med"/>
                    </a:lnT>
                    <a:noFill/>
                  </a:tcPr>
                </a:tc>
                <a:tc>
                  <a:txBody>
                    <a:bodyPr/>
                    <a:lstStyle/>
                    <a:p>
                      <a:pPr algn="ctr"/>
                      <a:r>
                        <a:rPr lang="en-US" sz="1800" dirty="0">
                          <a:solidFill>
                            <a:schemeClr val="bg1"/>
                          </a:solidFill>
                        </a:rPr>
                        <a:t>September 17, 2023</a:t>
                      </a:r>
                    </a:p>
                  </a:txBody>
                  <a:tcP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4107295688"/>
                  </a:ext>
                </a:extLst>
              </a:tr>
              <a:tr h="381000">
                <a:tc gridSpan="2">
                  <a:txBody>
                    <a:bodyPr/>
                    <a:lstStyle/>
                    <a:p>
                      <a:pPr algn="ctr"/>
                      <a:r>
                        <a:rPr lang="en-US" sz="1800" b="1" u="sng" dirty="0">
                          <a:solidFill>
                            <a:schemeClr val="accent4">
                              <a:lumMod val="40000"/>
                              <a:lumOff val="60000"/>
                            </a:schemeClr>
                          </a:solidFill>
                        </a:rPr>
                        <a:t>Focusing Our Eyes on Jesus:</a:t>
                      </a:r>
                    </a:p>
                  </a:txBody>
                  <a:tcPr>
                    <a:lnB w="12700" cap="flat" cmpd="sng" algn="ctr">
                      <a:solidFill>
                        <a:schemeClr val="bg1"/>
                      </a:solidFill>
                      <a:prstDash val="solid"/>
                      <a:round/>
                      <a:headEnd type="none" w="med" len="med"/>
                      <a:tailEnd type="none" w="med" len="med"/>
                    </a:lnB>
                    <a:noFill/>
                  </a:tcPr>
                </a:tc>
                <a:tc hMerge="1">
                  <a:txBody>
                    <a:bodyPr/>
                    <a:lstStyle/>
                    <a:p>
                      <a:endParaRPr lang="en-US" dirty="0"/>
                    </a:p>
                  </a:txBody>
                  <a:tcPr>
                    <a:noFill/>
                  </a:tcPr>
                </a:tc>
                <a:extLst>
                  <a:ext uri="{0D108BD9-81ED-4DB2-BD59-A6C34878D82A}">
                    <a16:rowId xmlns:a16="http://schemas.microsoft.com/office/drawing/2014/main" val="3965009678"/>
                  </a:ext>
                </a:extLst>
              </a:tr>
              <a:tr h="381000">
                <a:tc>
                  <a:txBody>
                    <a:bodyPr/>
                    <a:lstStyle/>
                    <a:p>
                      <a:pPr algn="ctr"/>
                      <a:r>
                        <a:rPr lang="en-US" sz="1800" dirty="0">
                          <a:solidFill>
                            <a:schemeClr val="bg1"/>
                          </a:solidFill>
                        </a:rPr>
                        <a:t>The Author and Perfector of Faith</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800" dirty="0">
                          <a:solidFill>
                            <a:schemeClr val="bg1"/>
                          </a:solidFill>
                        </a:rPr>
                        <a:t>October 15, 2023</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97438457"/>
                  </a:ext>
                </a:extLst>
              </a:tr>
              <a:tr h="381000">
                <a:tc>
                  <a:txBody>
                    <a:bodyPr/>
                    <a:lstStyle/>
                    <a:p>
                      <a:pPr algn="ctr"/>
                      <a:r>
                        <a:rPr lang="en-US" sz="1800" dirty="0">
                          <a:solidFill>
                            <a:schemeClr val="bg1"/>
                          </a:solidFill>
                        </a:rPr>
                        <a:t>The Joy Set Before Him</a:t>
                      </a:r>
                    </a:p>
                  </a:txBody>
                  <a:tcPr>
                    <a:lnT w="12700" cap="flat" cmpd="sng" algn="ctr">
                      <a:solidFill>
                        <a:schemeClr val="bg1"/>
                      </a:solidFill>
                      <a:prstDash val="solid"/>
                      <a:round/>
                      <a:headEnd type="none" w="med" len="med"/>
                      <a:tailEnd type="none" w="med" len="med"/>
                    </a:lnT>
                    <a:noFill/>
                  </a:tcPr>
                </a:tc>
                <a:tc>
                  <a:txBody>
                    <a:bodyPr/>
                    <a:lstStyle/>
                    <a:p>
                      <a:pPr algn="ctr"/>
                      <a:r>
                        <a:rPr lang="en-US" sz="1800" dirty="0">
                          <a:solidFill>
                            <a:schemeClr val="bg1"/>
                          </a:solidFill>
                        </a:rPr>
                        <a:t>November 19, 2023</a:t>
                      </a:r>
                    </a:p>
                  </a:txBody>
                  <a:tcP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4245869295"/>
                  </a:ext>
                </a:extLst>
              </a:tr>
              <a:tr h="381000">
                <a:tc>
                  <a:txBody>
                    <a:bodyPr/>
                    <a:lstStyle/>
                    <a:p>
                      <a:pPr algn="ctr"/>
                      <a:r>
                        <a:rPr lang="en-US" sz="1800" dirty="0">
                          <a:solidFill>
                            <a:schemeClr val="bg1"/>
                          </a:solidFill>
                        </a:rPr>
                        <a:t>Enduring the Cross, Despising the Shame</a:t>
                      </a:r>
                    </a:p>
                  </a:txBody>
                  <a:tcPr>
                    <a:noFill/>
                  </a:tcPr>
                </a:tc>
                <a:tc>
                  <a:txBody>
                    <a:bodyPr/>
                    <a:lstStyle/>
                    <a:p>
                      <a:pPr algn="ctr"/>
                      <a:r>
                        <a:rPr lang="en-US" sz="1800" dirty="0">
                          <a:solidFill>
                            <a:schemeClr val="bg1"/>
                          </a:solidFill>
                        </a:rPr>
                        <a:t>December 17, 2023</a:t>
                      </a:r>
                    </a:p>
                  </a:txBody>
                  <a:tcPr>
                    <a:noFill/>
                  </a:tcPr>
                </a:tc>
                <a:extLst>
                  <a:ext uri="{0D108BD9-81ED-4DB2-BD59-A6C34878D82A}">
                    <a16:rowId xmlns:a16="http://schemas.microsoft.com/office/drawing/2014/main" val="529759731"/>
                  </a:ext>
                </a:extLst>
              </a:tr>
              <a:tr h="381000">
                <a:tc>
                  <a:txBody>
                    <a:bodyPr/>
                    <a:lstStyle/>
                    <a:p>
                      <a:pPr algn="ctr"/>
                      <a:r>
                        <a:rPr lang="en-US" sz="1800" dirty="0">
                          <a:solidFill>
                            <a:schemeClr val="bg1"/>
                          </a:solidFill>
                        </a:rPr>
                        <a:t>Sitting at the Right Hand of God’s Throne</a:t>
                      </a:r>
                    </a:p>
                  </a:txBody>
                  <a:tcPr>
                    <a:noFill/>
                  </a:tcPr>
                </a:tc>
                <a:tc>
                  <a:txBody>
                    <a:bodyPr/>
                    <a:lstStyle/>
                    <a:p>
                      <a:pPr algn="ctr"/>
                      <a:r>
                        <a:rPr lang="en-US" sz="1800" dirty="0">
                          <a:solidFill>
                            <a:schemeClr val="bg1"/>
                          </a:solidFill>
                        </a:rPr>
                        <a:t>January 21, 2024</a:t>
                      </a:r>
                    </a:p>
                  </a:txBody>
                  <a:tcPr>
                    <a:noFill/>
                  </a:tcPr>
                </a:tc>
                <a:extLst>
                  <a:ext uri="{0D108BD9-81ED-4DB2-BD59-A6C34878D82A}">
                    <a16:rowId xmlns:a16="http://schemas.microsoft.com/office/drawing/2014/main" val="662890795"/>
                  </a:ext>
                </a:extLst>
              </a:tr>
              <a:tr h="381000">
                <a:tc>
                  <a:txBody>
                    <a:bodyPr/>
                    <a:lstStyle/>
                    <a:p>
                      <a:pPr algn="ctr"/>
                      <a:r>
                        <a:rPr lang="en-US" sz="1800" dirty="0">
                          <a:solidFill>
                            <a:schemeClr val="bg1"/>
                          </a:solidFill>
                        </a:rPr>
                        <a:t>The Same Yesterday, Today, and Tomorrow</a:t>
                      </a:r>
                    </a:p>
                  </a:txBody>
                  <a:tcPr>
                    <a:noFill/>
                  </a:tcPr>
                </a:tc>
                <a:tc>
                  <a:txBody>
                    <a:bodyPr/>
                    <a:lstStyle/>
                    <a:p>
                      <a:pPr algn="ctr"/>
                      <a:r>
                        <a:rPr lang="en-US" sz="1800" dirty="0">
                          <a:solidFill>
                            <a:schemeClr val="bg1"/>
                          </a:solidFill>
                        </a:rPr>
                        <a:t>February 18, 2024</a:t>
                      </a:r>
                    </a:p>
                  </a:txBody>
                  <a:tcPr>
                    <a:noFill/>
                  </a:tcPr>
                </a:tc>
                <a:extLst>
                  <a:ext uri="{0D108BD9-81ED-4DB2-BD59-A6C34878D82A}">
                    <a16:rowId xmlns:a16="http://schemas.microsoft.com/office/drawing/2014/main" val="2688654677"/>
                  </a:ext>
                </a:extLst>
              </a:tr>
              <a:tr h="381000">
                <a:tc gridSpan="2">
                  <a:txBody>
                    <a:bodyPr/>
                    <a:lstStyle/>
                    <a:p>
                      <a:pPr algn="ctr"/>
                      <a:r>
                        <a:rPr lang="en-US" sz="1800" b="1" u="sng" dirty="0">
                          <a:solidFill>
                            <a:schemeClr val="accent4">
                              <a:lumMod val="40000"/>
                              <a:lumOff val="60000"/>
                            </a:schemeClr>
                          </a:solidFill>
                        </a:rPr>
                        <a:t>Living Like Jesus:</a:t>
                      </a:r>
                    </a:p>
                  </a:txBody>
                  <a:tcPr>
                    <a:noFill/>
                  </a:tcPr>
                </a:tc>
                <a:tc hMerge="1">
                  <a:txBody>
                    <a:bodyPr/>
                    <a:lstStyle/>
                    <a:p>
                      <a:endParaRPr lang="en-US" dirty="0"/>
                    </a:p>
                  </a:txBody>
                  <a:tcPr>
                    <a:noFill/>
                  </a:tcPr>
                </a:tc>
                <a:extLst>
                  <a:ext uri="{0D108BD9-81ED-4DB2-BD59-A6C34878D82A}">
                    <a16:rowId xmlns:a16="http://schemas.microsoft.com/office/drawing/2014/main" val="3213753728"/>
                  </a:ext>
                </a:extLst>
              </a:tr>
              <a:tr h="381000">
                <a:tc>
                  <a:txBody>
                    <a:bodyPr/>
                    <a:lstStyle/>
                    <a:p>
                      <a:pPr algn="ctr"/>
                      <a:r>
                        <a:rPr lang="en-US" sz="1800" dirty="0">
                          <a:solidFill>
                            <a:schemeClr val="bg1"/>
                          </a:solidFill>
                        </a:rPr>
                        <a:t>Laying Aside Every Weight and Sin </a:t>
                      </a:r>
                    </a:p>
                  </a:txBody>
                  <a:tcPr>
                    <a:noFill/>
                  </a:tcPr>
                </a:tc>
                <a:tc>
                  <a:txBody>
                    <a:bodyPr/>
                    <a:lstStyle/>
                    <a:p>
                      <a:pPr algn="ctr"/>
                      <a:r>
                        <a:rPr lang="en-US" sz="1800" dirty="0">
                          <a:solidFill>
                            <a:schemeClr val="bg1"/>
                          </a:solidFill>
                        </a:rPr>
                        <a:t>March 17, 2024</a:t>
                      </a:r>
                    </a:p>
                  </a:txBody>
                  <a:tcPr>
                    <a:noFill/>
                  </a:tcPr>
                </a:tc>
                <a:extLst>
                  <a:ext uri="{0D108BD9-81ED-4DB2-BD59-A6C34878D82A}">
                    <a16:rowId xmlns:a16="http://schemas.microsoft.com/office/drawing/2014/main" val="3666213309"/>
                  </a:ext>
                </a:extLst>
              </a:tr>
              <a:tr h="381000">
                <a:tc>
                  <a:txBody>
                    <a:bodyPr/>
                    <a:lstStyle/>
                    <a:p>
                      <a:pPr algn="ctr"/>
                      <a:r>
                        <a:rPr lang="en-US" sz="1800" dirty="0">
                          <a:solidFill>
                            <a:schemeClr val="bg1"/>
                          </a:solidFill>
                        </a:rPr>
                        <a:t>Sharing in His Holiness</a:t>
                      </a:r>
                    </a:p>
                  </a:txBody>
                  <a:tcPr>
                    <a:noFill/>
                  </a:tcPr>
                </a:tc>
                <a:tc>
                  <a:txBody>
                    <a:bodyPr/>
                    <a:lstStyle/>
                    <a:p>
                      <a:pPr algn="ctr"/>
                      <a:r>
                        <a:rPr lang="en-US" sz="1800" dirty="0">
                          <a:solidFill>
                            <a:schemeClr val="bg1"/>
                          </a:solidFill>
                        </a:rPr>
                        <a:t>April 21, 2024</a:t>
                      </a:r>
                    </a:p>
                  </a:txBody>
                  <a:tcPr>
                    <a:noFill/>
                  </a:tcPr>
                </a:tc>
                <a:extLst>
                  <a:ext uri="{0D108BD9-81ED-4DB2-BD59-A6C34878D82A}">
                    <a16:rowId xmlns:a16="http://schemas.microsoft.com/office/drawing/2014/main" val="4078269313"/>
                  </a:ext>
                </a:extLst>
              </a:tr>
              <a:tr h="381000">
                <a:tc>
                  <a:txBody>
                    <a:bodyPr/>
                    <a:lstStyle/>
                    <a:p>
                      <a:pPr algn="ctr"/>
                      <a:r>
                        <a:rPr lang="en-US" sz="1800" dirty="0">
                          <a:solidFill>
                            <a:schemeClr val="bg1"/>
                          </a:solidFill>
                        </a:rPr>
                        <a:t>Seeking the City to Come</a:t>
                      </a:r>
                    </a:p>
                  </a:txBody>
                  <a:tcPr>
                    <a:noFill/>
                  </a:tcPr>
                </a:tc>
                <a:tc>
                  <a:txBody>
                    <a:bodyPr/>
                    <a:lstStyle/>
                    <a:p>
                      <a:pPr algn="ctr"/>
                      <a:r>
                        <a:rPr lang="en-US" sz="1800" dirty="0">
                          <a:solidFill>
                            <a:schemeClr val="bg1"/>
                          </a:solidFill>
                        </a:rPr>
                        <a:t>May 19, 2024</a:t>
                      </a:r>
                    </a:p>
                  </a:txBody>
                  <a:tcPr>
                    <a:noFill/>
                  </a:tcPr>
                </a:tc>
                <a:extLst>
                  <a:ext uri="{0D108BD9-81ED-4DB2-BD59-A6C34878D82A}">
                    <a16:rowId xmlns:a16="http://schemas.microsoft.com/office/drawing/2014/main" val="1430173303"/>
                  </a:ext>
                </a:extLst>
              </a:tr>
              <a:tr h="381000">
                <a:tc>
                  <a:txBody>
                    <a:bodyPr/>
                    <a:lstStyle/>
                    <a:p>
                      <a:pPr algn="ctr"/>
                      <a:r>
                        <a:rPr lang="en-US" sz="1800" dirty="0">
                          <a:solidFill>
                            <a:schemeClr val="bg1"/>
                          </a:solidFill>
                        </a:rPr>
                        <a:t>Loving Sacrificially </a:t>
                      </a:r>
                    </a:p>
                  </a:txBody>
                  <a:tcPr>
                    <a:noFill/>
                  </a:tcPr>
                </a:tc>
                <a:tc>
                  <a:txBody>
                    <a:bodyPr/>
                    <a:lstStyle/>
                    <a:p>
                      <a:pPr algn="ctr"/>
                      <a:r>
                        <a:rPr lang="en-US" sz="1800" dirty="0">
                          <a:solidFill>
                            <a:schemeClr val="bg1"/>
                          </a:solidFill>
                        </a:rPr>
                        <a:t>June 16, 2024</a:t>
                      </a:r>
                    </a:p>
                  </a:txBody>
                  <a:tcPr>
                    <a:noFill/>
                  </a:tcPr>
                </a:tc>
                <a:extLst>
                  <a:ext uri="{0D108BD9-81ED-4DB2-BD59-A6C34878D82A}">
                    <a16:rowId xmlns:a16="http://schemas.microsoft.com/office/drawing/2014/main" val="1142941206"/>
                  </a:ext>
                </a:extLst>
              </a:tr>
              <a:tr h="381000">
                <a:tc>
                  <a:txBody>
                    <a:bodyPr/>
                    <a:lstStyle/>
                    <a:p>
                      <a:pPr algn="ctr"/>
                      <a:r>
                        <a:rPr lang="en-US" sz="1800" dirty="0">
                          <a:solidFill>
                            <a:schemeClr val="bg1"/>
                          </a:solidFill>
                        </a:rPr>
                        <a:t>Rejecting Strange Teaching</a:t>
                      </a:r>
                    </a:p>
                  </a:txBody>
                  <a:tcPr>
                    <a:noFill/>
                  </a:tcPr>
                </a:tc>
                <a:tc>
                  <a:txBody>
                    <a:bodyPr/>
                    <a:lstStyle/>
                    <a:p>
                      <a:pPr algn="ctr"/>
                      <a:r>
                        <a:rPr lang="en-US" sz="1800" dirty="0">
                          <a:solidFill>
                            <a:schemeClr val="bg1"/>
                          </a:solidFill>
                        </a:rPr>
                        <a:t>July 21, 2024</a:t>
                      </a:r>
                    </a:p>
                  </a:txBody>
                  <a:tcPr>
                    <a:noFill/>
                  </a:tcPr>
                </a:tc>
                <a:extLst>
                  <a:ext uri="{0D108BD9-81ED-4DB2-BD59-A6C34878D82A}">
                    <a16:rowId xmlns:a16="http://schemas.microsoft.com/office/drawing/2014/main" val="1117750636"/>
                  </a:ext>
                </a:extLst>
              </a:tr>
              <a:tr h="381000">
                <a:tc>
                  <a:txBody>
                    <a:bodyPr/>
                    <a:lstStyle/>
                    <a:p>
                      <a:pPr algn="ctr"/>
                      <a:r>
                        <a:rPr lang="en-US" sz="1800" dirty="0">
                          <a:solidFill>
                            <a:schemeClr val="bg1"/>
                          </a:solidFill>
                        </a:rPr>
                        <a:t>Jesus Working in Us</a:t>
                      </a:r>
                    </a:p>
                  </a:txBody>
                  <a:tcPr>
                    <a:noFill/>
                  </a:tcPr>
                </a:tc>
                <a:tc>
                  <a:txBody>
                    <a:bodyPr/>
                    <a:lstStyle/>
                    <a:p>
                      <a:pPr algn="ctr"/>
                      <a:r>
                        <a:rPr lang="en-US" sz="1800" dirty="0">
                          <a:solidFill>
                            <a:schemeClr val="bg1"/>
                          </a:solidFill>
                        </a:rPr>
                        <a:t>August 18, 2024</a:t>
                      </a:r>
                    </a:p>
                  </a:txBody>
                  <a:tcPr>
                    <a:noFill/>
                  </a:tcPr>
                </a:tc>
                <a:extLst>
                  <a:ext uri="{0D108BD9-81ED-4DB2-BD59-A6C34878D82A}">
                    <a16:rowId xmlns:a16="http://schemas.microsoft.com/office/drawing/2014/main" val="3944031369"/>
                  </a:ext>
                </a:extLst>
              </a:tr>
            </a:tbl>
          </a:graphicData>
        </a:graphic>
      </p:graphicFrame>
    </p:spTree>
    <p:extLst>
      <p:ext uri="{BB962C8B-B14F-4D97-AF65-F5344CB8AC3E}">
        <p14:creationId xmlns:p14="http://schemas.microsoft.com/office/powerpoint/2010/main" val="267976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Content Placeholder 9">
            <a:extLst>
              <a:ext uri="{FF2B5EF4-FFF2-40B4-BE49-F238E27FC236}">
                <a16:creationId xmlns:a16="http://schemas.microsoft.com/office/drawing/2014/main" id="{F39E7ECD-C849-9384-A916-975153110922}"/>
              </a:ext>
            </a:extLst>
          </p:cNvPr>
          <p:cNvGraphicFramePr>
            <a:graphicFrameLocks noGrp="1"/>
          </p:cNvGraphicFramePr>
          <p:nvPr>
            <p:ph idx="1"/>
          </p:nvPr>
        </p:nvGraphicFramePr>
        <p:xfrm>
          <a:off x="0" y="0"/>
          <a:ext cx="9144000" cy="5715000"/>
        </p:xfrm>
        <a:graphic>
          <a:graphicData uri="http://schemas.openxmlformats.org/drawingml/2006/table">
            <a:tbl>
              <a:tblPr firstRow="1" bandRow="1">
                <a:tableStyleId>{5C22544A-7EE6-4342-B048-85BDC9FD1C3A}</a:tableStyleId>
              </a:tblPr>
              <a:tblGrid>
                <a:gridCol w="6286500">
                  <a:extLst>
                    <a:ext uri="{9D8B030D-6E8A-4147-A177-3AD203B41FA5}">
                      <a16:colId xmlns:a16="http://schemas.microsoft.com/office/drawing/2014/main" val="2459451642"/>
                    </a:ext>
                  </a:extLst>
                </a:gridCol>
                <a:gridCol w="2857500">
                  <a:extLst>
                    <a:ext uri="{9D8B030D-6E8A-4147-A177-3AD203B41FA5}">
                      <a16:colId xmlns:a16="http://schemas.microsoft.com/office/drawing/2014/main" val="2070568811"/>
                    </a:ext>
                  </a:extLst>
                </a:gridCol>
              </a:tblGrid>
              <a:tr h="381000">
                <a:tc>
                  <a:txBody>
                    <a:bodyPr/>
                    <a:lstStyle/>
                    <a:p>
                      <a:pPr algn="ctr"/>
                      <a:r>
                        <a:rPr lang="en-US" sz="1800" dirty="0"/>
                        <a:t>Title</a:t>
                      </a:r>
                    </a:p>
                  </a:txBody>
                  <a:tcPr>
                    <a:lnB w="12700" cap="flat" cmpd="sng" algn="ctr">
                      <a:solidFill>
                        <a:schemeClr val="bg1"/>
                      </a:solidFill>
                      <a:prstDash val="solid"/>
                      <a:round/>
                      <a:headEnd type="none" w="med" len="med"/>
                      <a:tailEnd type="none" w="med" len="med"/>
                    </a:lnB>
                    <a:noFill/>
                  </a:tcPr>
                </a:tc>
                <a:tc>
                  <a:txBody>
                    <a:bodyPr/>
                    <a:lstStyle/>
                    <a:p>
                      <a:pPr algn="ctr"/>
                      <a:r>
                        <a:rPr lang="en-US" sz="1800" dirty="0">
                          <a:ln>
                            <a:solidFill>
                              <a:schemeClr val="bg1"/>
                            </a:solidFill>
                          </a:ln>
                          <a:solidFill>
                            <a:schemeClr val="bg1"/>
                          </a:solidFill>
                        </a:rPr>
                        <a:t>Sundays at 6 PM</a:t>
                      </a:r>
                    </a:p>
                  </a:txBody>
                  <a:tcP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30210158"/>
                  </a:ext>
                </a:extLst>
              </a:tr>
              <a:tr h="381000">
                <a:tc>
                  <a:txBody>
                    <a:bodyPr/>
                    <a:lstStyle/>
                    <a:p>
                      <a:pPr algn="ctr"/>
                      <a:r>
                        <a:rPr lang="en-US" sz="1800" b="1" u="sng" dirty="0">
                          <a:solidFill>
                            <a:schemeClr val="bg1"/>
                          </a:solidFill>
                        </a:rPr>
                        <a:t>Intro</a:t>
                      </a:r>
                      <a:r>
                        <a:rPr lang="en-US" sz="1800" dirty="0">
                          <a:solidFill>
                            <a:schemeClr val="bg1"/>
                          </a:solidFill>
                        </a:rPr>
                        <a:t>: Fixing Our Eyes on Jesus</a:t>
                      </a:r>
                    </a:p>
                  </a:txBody>
                  <a:tcPr>
                    <a:lnT w="12700" cap="flat" cmpd="sng" algn="ctr">
                      <a:solidFill>
                        <a:schemeClr val="bg1"/>
                      </a:solidFill>
                      <a:prstDash val="solid"/>
                      <a:round/>
                      <a:headEnd type="none" w="med" len="med"/>
                      <a:tailEnd type="none" w="med" len="med"/>
                    </a:lnT>
                    <a:noFill/>
                  </a:tcPr>
                </a:tc>
                <a:tc>
                  <a:txBody>
                    <a:bodyPr/>
                    <a:lstStyle/>
                    <a:p>
                      <a:pPr algn="ctr"/>
                      <a:r>
                        <a:rPr lang="en-US" sz="1800" dirty="0">
                          <a:solidFill>
                            <a:schemeClr val="bg1"/>
                          </a:solidFill>
                        </a:rPr>
                        <a:t>September 17, 2023</a:t>
                      </a:r>
                    </a:p>
                  </a:txBody>
                  <a:tcP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4107295688"/>
                  </a:ext>
                </a:extLst>
              </a:tr>
              <a:tr h="381000">
                <a:tc gridSpan="2">
                  <a:txBody>
                    <a:bodyPr/>
                    <a:lstStyle/>
                    <a:p>
                      <a:pPr algn="ctr"/>
                      <a:r>
                        <a:rPr lang="en-US" sz="1800" b="1" u="sng" dirty="0">
                          <a:solidFill>
                            <a:schemeClr val="accent4">
                              <a:lumMod val="40000"/>
                              <a:lumOff val="60000"/>
                            </a:schemeClr>
                          </a:solidFill>
                        </a:rPr>
                        <a:t>Focusing Our Eyes on Jesus:</a:t>
                      </a:r>
                    </a:p>
                  </a:txBody>
                  <a:tcPr>
                    <a:lnB w="38100" cap="flat" cmpd="sng" algn="ctr">
                      <a:solidFill>
                        <a:srgbClr val="FFFF00"/>
                      </a:solidFill>
                      <a:prstDash val="solid"/>
                      <a:round/>
                      <a:headEnd type="none" w="med" len="med"/>
                      <a:tailEnd type="none" w="med" len="med"/>
                    </a:lnB>
                    <a:noFill/>
                  </a:tcPr>
                </a:tc>
                <a:tc hMerge="1">
                  <a:txBody>
                    <a:bodyPr/>
                    <a:lstStyle/>
                    <a:p>
                      <a:endParaRPr lang="en-US" dirty="0"/>
                    </a:p>
                  </a:txBody>
                  <a:tcPr>
                    <a:noFill/>
                  </a:tcPr>
                </a:tc>
                <a:extLst>
                  <a:ext uri="{0D108BD9-81ED-4DB2-BD59-A6C34878D82A}">
                    <a16:rowId xmlns:a16="http://schemas.microsoft.com/office/drawing/2014/main" val="3965009678"/>
                  </a:ext>
                </a:extLst>
              </a:tr>
              <a:tr h="381000">
                <a:tc>
                  <a:txBody>
                    <a:bodyPr/>
                    <a:lstStyle/>
                    <a:p>
                      <a:pPr algn="ctr"/>
                      <a:r>
                        <a:rPr lang="en-US" sz="1800" dirty="0">
                          <a:solidFill>
                            <a:schemeClr val="bg1"/>
                          </a:solidFill>
                        </a:rPr>
                        <a:t>The Author and Perfector of Faith</a:t>
                      </a:r>
                    </a:p>
                  </a:txBody>
                  <a:tcPr>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1800" dirty="0">
                          <a:solidFill>
                            <a:schemeClr val="bg1"/>
                          </a:solidFill>
                        </a:rPr>
                        <a:t>October 15, 2023</a:t>
                      </a:r>
                    </a:p>
                  </a:txBody>
                  <a:tcPr>
                    <a:lnL w="38100" cap="flat" cmpd="sng" algn="ctr">
                      <a:solidFill>
                        <a:srgbClr val="FFFF00"/>
                      </a:solidFill>
                      <a:prstDash val="solid"/>
                      <a:round/>
                      <a:headEnd type="none" w="med" len="med"/>
                      <a:tailEnd type="none" w="med" len="med"/>
                    </a:lnL>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3597438457"/>
                  </a:ext>
                </a:extLst>
              </a:tr>
              <a:tr h="381000">
                <a:tc>
                  <a:txBody>
                    <a:bodyPr/>
                    <a:lstStyle/>
                    <a:p>
                      <a:pPr algn="ctr"/>
                      <a:r>
                        <a:rPr lang="en-US" sz="1800" dirty="0">
                          <a:solidFill>
                            <a:schemeClr val="bg1"/>
                          </a:solidFill>
                        </a:rPr>
                        <a:t>The Joy Set Before Him</a:t>
                      </a:r>
                    </a:p>
                  </a:txBody>
                  <a:tcPr>
                    <a:lnT w="38100" cap="flat" cmpd="sng" algn="ctr">
                      <a:solidFill>
                        <a:srgbClr val="FFFF00"/>
                      </a:solidFill>
                      <a:prstDash val="solid"/>
                      <a:round/>
                      <a:headEnd type="none" w="med" len="med"/>
                      <a:tailEnd type="none" w="med" len="med"/>
                    </a:lnT>
                    <a:noFill/>
                  </a:tcPr>
                </a:tc>
                <a:tc>
                  <a:txBody>
                    <a:bodyPr/>
                    <a:lstStyle/>
                    <a:p>
                      <a:pPr algn="ctr"/>
                      <a:r>
                        <a:rPr lang="en-US" sz="1800" dirty="0">
                          <a:solidFill>
                            <a:schemeClr val="bg1"/>
                          </a:solidFill>
                        </a:rPr>
                        <a:t>November 19, 2023</a:t>
                      </a:r>
                    </a:p>
                  </a:txBody>
                  <a:tcPr>
                    <a:lnT w="38100" cap="flat" cmpd="sng" algn="ctr">
                      <a:solidFill>
                        <a:srgbClr val="FFFF00"/>
                      </a:solidFill>
                      <a:prstDash val="solid"/>
                      <a:round/>
                      <a:headEnd type="none" w="med" len="med"/>
                      <a:tailEnd type="none" w="med" len="med"/>
                    </a:lnT>
                    <a:noFill/>
                  </a:tcPr>
                </a:tc>
                <a:extLst>
                  <a:ext uri="{0D108BD9-81ED-4DB2-BD59-A6C34878D82A}">
                    <a16:rowId xmlns:a16="http://schemas.microsoft.com/office/drawing/2014/main" val="4245869295"/>
                  </a:ext>
                </a:extLst>
              </a:tr>
              <a:tr h="381000">
                <a:tc>
                  <a:txBody>
                    <a:bodyPr/>
                    <a:lstStyle/>
                    <a:p>
                      <a:pPr algn="ctr"/>
                      <a:r>
                        <a:rPr lang="en-US" sz="1800" dirty="0">
                          <a:solidFill>
                            <a:schemeClr val="bg1"/>
                          </a:solidFill>
                        </a:rPr>
                        <a:t>Enduring the Cross, Despising the Shame</a:t>
                      </a:r>
                    </a:p>
                  </a:txBody>
                  <a:tcPr>
                    <a:noFill/>
                  </a:tcPr>
                </a:tc>
                <a:tc>
                  <a:txBody>
                    <a:bodyPr/>
                    <a:lstStyle/>
                    <a:p>
                      <a:pPr algn="ctr"/>
                      <a:r>
                        <a:rPr lang="en-US" sz="1800" dirty="0">
                          <a:solidFill>
                            <a:schemeClr val="bg1"/>
                          </a:solidFill>
                        </a:rPr>
                        <a:t>December 17, 2023</a:t>
                      </a:r>
                    </a:p>
                  </a:txBody>
                  <a:tcPr>
                    <a:noFill/>
                  </a:tcPr>
                </a:tc>
                <a:extLst>
                  <a:ext uri="{0D108BD9-81ED-4DB2-BD59-A6C34878D82A}">
                    <a16:rowId xmlns:a16="http://schemas.microsoft.com/office/drawing/2014/main" val="529759731"/>
                  </a:ext>
                </a:extLst>
              </a:tr>
              <a:tr h="381000">
                <a:tc>
                  <a:txBody>
                    <a:bodyPr/>
                    <a:lstStyle/>
                    <a:p>
                      <a:pPr algn="ctr"/>
                      <a:r>
                        <a:rPr lang="en-US" sz="1800" dirty="0">
                          <a:solidFill>
                            <a:schemeClr val="bg1"/>
                          </a:solidFill>
                        </a:rPr>
                        <a:t>Sitting at the Right Hand of God’s Throne</a:t>
                      </a:r>
                    </a:p>
                  </a:txBody>
                  <a:tcPr>
                    <a:noFill/>
                  </a:tcPr>
                </a:tc>
                <a:tc>
                  <a:txBody>
                    <a:bodyPr/>
                    <a:lstStyle/>
                    <a:p>
                      <a:pPr algn="ctr"/>
                      <a:r>
                        <a:rPr lang="en-US" sz="1800" dirty="0">
                          <a:solidFill>
                            <a:schemeClr val="bg1"/>
                          </a:solidFill>
                        </a:rPr>
                        <a:t>January 21, 2024</a:t>
                      </a:r>
                    </a:p>
                  </a:txBody>
                  <a:tcPr>
                    <a:noFill/>
                  </a:tcPr>
                </a:tc>
                <a:extLst>
                  <a:ext uri="{0D108BD9-81ED-4DB2-BD59-A6C34878D82A}">
                    <a16:rowId xmlns:a16="http://schemas.microsoft.com/office/drawing/2014/main" val="662890795"/>
                  </a:ext>
                </a:extLst>
              </a:tr>
              <a:tr h="381000">
                <a:tc>
                  <a:txBody>
                    <a:bodyPr/>
                    <a:lstStyle/>
                    <a:p>
                      <a:pPr algn="ctr"/>
                      <a:r>
                        <a:rPr lang="en-US" sz="1800" dirty="0">
                          <a:solidFill>
                            <a:schemeClr val="bg1"/>
                          </a:solidFill>
                        </a:rPr>
                        <a:t>The Same Yesterday, Today, and Tomorrow</a:t>
                      </a:r>
                    </a:p>
                  </a:txBody>
                  <a:tcPr>
                    <a:noFill/>
                  </a:tcPr>
                </a:tc>
                <a:tc>
                  <a:txBody>
                    <a:bodyPr/>
                    <a:lstStyle/>
                    <a:p>
                      <a:pPr algn="ctr"/>
                      <a:r>
                        <a:rPr lang="en-US" sz="1800" dirty="0">
                          <a:solidFill>
                            <a:schemeClr val="bg1"/>
                          </a:solidFill>
                        </a:rPr>
                        <a:t>February 18, 2024</a:t>
                      </a:r>
                    </a:p>
                  </a:txBody>
                  <a:tcPr>
                    <a:noFill/>
                  </a:tcPr>
                </a:tc>
                <a:extLst>
                  <a:ext uri="{0D108BD9-81ED-4DB2-BD59-A6C34878D82A}">
                    <a16:rowId xmlns:a16="http://schemas.microsoft.com/office/drawing/2014/main" val="2688654677"/>
                  </a:ext>
                </a:extLst>
              </a:tr>
              <a:tr h="381000">
                <a:tc gridSpan="2">
                  <a:txBody>
                    <a:bodyPr/>
                    <a:lstStyle/>
                    <a:p>
                      <a:pPr algn="ctr"/>
                      <a:r>
                        <a:rPr lang="en-US" sz="1800" b="1" u="sng" dirty="0">
                          <a:solidFill>
                            <a:schemeClr val="accent4">
                              <a:lumMod val="40000"/>
                              <a:lumOff val="60000"/>
                            </a:schemeClr>
                          </a:solidFill>
                        </a:rPr>
                        <a:t>Living Like Jesus:</a:t>
                      </a:r>
                    </a:p>
                  </a:txBody>
                  <a:tcPr>
                    <a:noFill/>
                  </a:tcPr>
                </a:tc>
                <a:tc hMerge="1">
                  <a:txBody>
                    <a:bodyPr/>
                    <a:lstStyle/>
                    <a:p>
                      <a:endParaRPr lang="en-US" dirty="0"/>
                    </a:p>
                  </a:txBody>
                  <a:tcPr>
                    <a:noFill/>
                  </a:tcPr>
                </a:tc>
                <a:extLst>
                  <a:ext uri="{0D108BD9-81ED-4DB2-BD59-A6C34878D82A}">
                    <a16:rowId xmlns:a16="http://schemas.microsoft.com/office/drawing/2014/main" val="3213753728"/>
                  </a:ext>
                </a:extLst>
              </a:tr>
              <a:tr h="381000">
                <a:tc>
                  <a:txBody>
                    <a:bodyPr/>
                    <a:lstStyle/>
                    <a:p>
                      <a:pPr algn="ctr"/>
                      <a:r>
                        <a:rPr lang="en-US" sz="1800" dirty="0">
                          <a:solidFill>
                            <a:schemeClr val="bg1"/>
                          </a:solidFill>
                        </a:rPr>
                        <a:t>Laying Aside Every Weight and Sin </a:t>
                      </a:r>
                    </a:p>
                  </a:txBody>
                  <a:tcPr>
                    <a:noFill/>
                  </a:tcPr>
                </a:tc>
                <a:tc>
                  <a:txBody>
                    <a:bodyPr/>
                    <a:lstStyle/>
                    <a:p>
                      <a:pPr algn="ctr"/>
                      <a:r>
                        <a:rPr lang="en-US" sz="1800" dirty="0">
                          <a:solidFill>
                            <a:schemeClr val="bg1"/>
                          </a:solidFill>
                        </a:rPr>
                        <a:t>March 17, 2024</a:t>
                      </a:r>
                    </a:p>
                  </a:txBody>
                  <a:tcPr>
                    <a:noFill/>
                  </a:tcPr>
                </a:tc>
                <a:extLst>
                  <a:ext uri="{0D108BD9-81ED-4DB2-BD59-A6C34878D82A}">
                    <a16:rowId xmlns:a16="http://schemas.microsoft.com/office/drawing/2014/main" val="3666213309"/>
                  </a:ext>
                </a:extLst>
              </a:tr>
              <a:tr h="381000">
                <a:tc>
                  <a:txBody>
                    <a:bodyPr/>
                    <a:lstStyle/>
                    <a:p>
                      <a:pPr algn="ctr"/>
                      <a:r>
                        <a:rPr lang="en-US" sz="1800" dirty="0">
                          <a:solidFill>
                            <a:schemeClr val="bg1"/>
                          </a:solidFill>
                        </a:rPr>
                        <a:t>Sharing in His Holiness</a:t>
                      </a:r>
                    </a:p>
                  </a:txBody>
                  <a:tcPr>
                    <a:noFill/>
                  </a:tcPr>
                </a:tc>
                <a:tc>
                  <a:txBody>
                    <a:bodyPr/>
                    <a:lstStyle/>
                    <a:p>
                      <a:pPr algn="ctr"/>
                      <a:r>
                        <a:rPr lang="en-US" sz="1800" dirty="0">
                          <a:solidFill>
                            <a:schemeClr val="bg1"/>
                          </a:solidFill>
                        </a:rPr>
                        <a:t>April 21, 2024</a:t>
                      </a:r>
                    </a:p>
                  </a:txBody>
                  <a:tcPr>
                    <a:noFill/>
                  </a:tcPr>
                </a:tc>
                <a:extLst>
                  <a:ext uri="{0D108BD9-81ED-4DB2-BD59-A6C34878D82A}">
                    <a16:rowId xmlns:a16="http://schemas.microsoft.com/office/drawing/2014/main" val="4078269313"/>
                  </a:ext>
                </a:extLst>
              </a:tr>
              <a:tr h="381000">
                <a:tc>
                  <a:txBody>
                    <a:bodyPr/>
                    <a:lstStyle/>
                    <a:p>
                      <a:pPr algn="ctr"/>
                      <a:r>
                        <a:rPr lang="en-US" sz="1800" dirty="0">
                          <a:solidFill>
                            <a:schemeClr val="bg1"/>
                          </a:solidFill>
                        </a:rPr>
                        <a:t>Seeking the City to Come</a:t>
                      </a:r>
                    </a:p>
                  </a:txBody>
                  <a:tcPr>
                    <a:noFill/>
                  </a:tcPr>
                </a:tc>
                <a:tc>
                  <a:txBody>
                    <a:bodyPr/>
                    <a:lstStyle/>
                    <a:p>
                      <a:pPr algn="ctr"/>
                      <a:r>
                        <a:rPr lang="en-US" sz="1800" dirty="0">
                          <a:solidFill>
                            <a:schemeClr val="bg1"/>
                          </a:solidFill>
                        </a:rPr>
                        <a:t>May 19, 2024</a:t>
                      </a:r>
                    </a:p>
                  </a:txBody>
                  <a:tcPr>
                    <a:noFill/>
                  </a:tcPr>
                </a:tc>
                <a:extLst>
                  <a:ext uri="{0D108BD9-81ED-4DB2-BD59-A6C34878D82A}">
                    <a16:rowId xmlns:a16="http://schemas.microsoft.com/office/drawing/2014/main" val="1430173303"/>
                  </a:ext>
                </a:extLst>
              </a:tr>
              <a:tr h="381000">
                <a:tc>
                  <a:txBody>
                    <a:bodyPr/>
                    <a:lstStyle/>
                    <a:p>
                      <a:pPr algn="ctr"/>
                      <a:r>
                        <a:rPr lang="en-US" sz="1800" dirty="0">
                          <a:solidFill>
                            <a:schemeClr val="bg1"/>
                          </a:solidFill>
                        </a:rPr>
                        <a:t>Loving Sacrificially </a:t>
                      </a:r>
                    </a:p>
                  </a:txBody>
                  <a:tcPr>
                    <a:noFill/>
                  </a:tcPr>
                </a:tc>
                <a:tc>
                  <a:txBody>
                    <a:bodyPr/>
                    <a:lstStyle/>
                    <a:p>
                      <a:pPr algn="ctr"/>
                      <a:r>
                        <a:rPr lang="en-US" sz="1800" dirty="0">
                          <a:solidFill>
                            <a:schemeClr val="bg1"/>
                          </a:solidFill>
                        </a:rPr>
                        <a:t>June 16, 2024</a:t>
                      </a:r>
                    </a:p>
                  </a:txBody>
                  <a:tcPr>
                    <a:noFill/>
                  </a:tcPr>
                </a:tc>
                <a:extLst>
                  <a:ext uri="{0D108BD9-81ED-4DB2-BD59-A6C34878D82A}">
                    <a16:rowId xmlns:a16="http://schemas.microsoft.com/office/drawing/2014/main" val="1142941206"/>
                  </a:ext>
                </a:extLst>
              </a:tr>
              <a:tr h="381000">
                <a:tc>
                  <a:txBody>
                    <a:bodyPr/>
                    <a:lstStyle/>
                    <a:p>
                      <a:pPr algn="ctr"/>
                      <a:r>
                        <a:rPr lang="en-US" sz="1800" dirty="0">
                          <a:solidFill>
                            <a:schemeClr val="bg1"/>
                          </a:solidFill>
                        </a:rPr>
                        <a:t>Rejecting Strange Teaching</a:t>
                      </a:r>
                    </a:p>
                  </a:txBody>
                  <a:tcPr>
                    <a:noFill/>
                  </a:tcPr>
                </a:tc>
                <a:tc>
                  <a:txBody>
                    <a:bodyPr/>
                    <a:lstStyle/>
                    <a:p>
                      <a:pPr algn="ctr"/>
                      <a:r>
                        <a:rPr lang="en-US" sz="1800" dirty="0">
                          <a:solidFill>
                            <a:schemeClr val="bg1"/>
                          </a:solidFill>
                        </a:rPr>
                        <a:t>July 21, 2024</a:t>
                      </a:r>
                    </a:p>
                  </a:txBody>
                  <a:tcPr>
                    <a:noFill/>
                  </a:tcPr>
                </a:tc>
                <a:extLst>
                  <a:ext uri="{0D108BD9-81ED-4DB2-BD59-A6C34878D82A}">
                    <a16:rowId xmlns:a16="http://schemas.microsoft.com/office/drawing/2014/main" val="1117750636"/>
                  </a:ext>
                </a:extLst>
              </a:tr>
              <a:tr h="381000">
                <a:tc>
                  <a:txBody>
                    <a:bodyPr/>
                    <a:lstStyle/>
                    <a:p>
                      <a:pPr algn="ctr"/>
                      <a:r>
                        <a:rPr lang="en-US" sz="1800" dirty="0">
                          <a:solidFill>
                            <a:schemeClr val="bg1"/>
                          </a:solidFill>
                        </a:rPr>
                        <a:t>Jesus Working in Us</a:t>
                      </a:r>
                    </a:p>
                  </a:txBody>
                  <a:tcPr>
                    <a:noFill/>
                  </a:tcPr>
                </a:tc>
                <a:tc>
                  <a:txBody>
                    <a:bodyPr/>
                    <a:lstStyle/>
                    <a:p>
                      <a:pPr algn="ctr"/>
                      <a:r>
                        <a:rPr lang="en-US" sz="1800" dirty="0">
                          <a:solidFill>
                            <a:schemeClr val="bg1"/>
                          </a:solidFill>
                        </a:rPr>
                        <a:t>August 18, 2024</a:t>
                      </a:r>
                    </a:p>
                  </a:txBody>
                  <a:tcPr>
                    <a:noFill/>
                  </a:tcPr>
                </a:tc>
                <a:extLst>
                  <a:ext uri="{0D108BD9-81ED-4DB2-BD59-A6C34878D82A}">
                    <a16:rowId xmlns:a16="http://schemas.microsoft.com/office/drawing/2014/main" val="3944031369"/>
                  </a:ext>
                </a:extLst>
              </a:tr>
            </a:tbl>
          </a:graphicData>
        </a:graphic>
      </p:graphicFrame>
    </p:spTree>
    <p:extLst>
      <p:ext uri="{BB962C8B-B14F-4D97-AF65-F5344CB8AC3E}">
        <p14:creationId xmlns:p14="http://schemas.microsoft.com/office/powerpoint/2010/main" val="3122059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a:t>Jesus, the Faithful</a:t>
            </a:r>
          </a:p>
        </p:txBody>
      </p:sp>
      <p:sp>
        <p:nvSpPr>
          <p:cNvPr id="4" name="Content Placeholder 3">
            <a:extLst>
              <a:ext uri="{FF2B5EF4-FFF2-40B4-BE49-F238E27FC236}">
                <a16:creationId xmlns:a16="http://schemas.microsoft.com/office/drawing/2014/main" id="{316576D0-CA83-31CD-3283-6C7A445787E8}"/>
              </a:ext>
            </a:extLst>
          </p:cNvPr>
          <p:cNvSpPr>
            <a:spLocks noGrp="1"/>
          </p:cNvSpPr>
          <p:nvPr>
            <p:ph idx="1"/>
          </p:nvPr>
        </p:nvSpPr>
        <p:spPr>
          <a:xfrm>
            <a:off x="628650" y="1044442"/>
            <a:ext cx="7886700" cy="3626115"/>
          </a:xfrm>
        </p:spPr>
        <p:txBody>
          <a:bodyPr>
            <a:normAutofit/>
          </a:bodyPr>
          <a:lstStyle/>
          <a:p>
            <a:pPr marL="0" indent="0" algn="ctr">
              <a:buNone/>
            </a:pPr>
            <a:r>
              <a:rPr lang="en-US" sz="3600" dirty="0"/>
              <a:t>“Faith is the conviction of the truth          of anything.”</a:t>
            </a:r>
          </a:p>
        </p:txBody>
      </p:sp>
      <p:sp>
        <p:nvSpPr>
          <p:cNvPr id="5" name="TextBox 4">
            <a:extLst>
              <a:ext uri="{FF2B5EF4-FFF2-40B4-BE49-F238E27FC236}">
                <a16:creationId xmlns:a16="http://schemas.microsoft.com/office/drawing/2014/main" id="{EC4F7D79-DC23-F176-34A4-964B916E7118}"/>
              </a:ext>
            </a:extLst>
          </p:cNvPr>
          <p:cNvSpPr txBox="1"/>
          <p:nvPr/>
        </p:nvSpPr>
        <p:spPr>
          <a:xfrm>
            <a:off x="798022" y="2149078"/>
            <a:ext cx="7464829" cy="3355486"/>
          </a:xfrm>
          <a:prstGeom prst="rect">
            <a:avLst/>
          </a:prstGeom>
          <a:noFill/>
          <a:ln w="38100">
            <a:solidFill>
              <a:schemeClr val="accent1">
                <a:lumMod val="75000"/>
              </a:schemeClr>
            </a:solidFill>
          </a:ln>
        </p:spPr>
        <p:txBody>
          <a:bodyPr wrap="square" rtlCol="0" anchor="ctr">
            <a:normAutofit lnSpcReduction="10000"/>
          </a:bodyPr>
          <a:lstStyle/>
          <a:p>
            <a:pPr algn="ctr"/>
            <a:r>
              <a:rPr lang="en-US" sz="3200" b="0" i="0" u="none" strike="noStrike" dirty="0">
                <a:solidFill>
                  <a:schemeClr val="bg1"/>
                </a:solidFill>
                <a:effectLst/>
                <a:latin typeface="Calibri" panose="020F0502020204030204" pitchFamily="34" charset="0"/>
                <a:cs typeface="Calibri" panose="020F0502020204030204" pitchFamily="34" charset="0"/>
              </a:rPr>
              <a:t>[Heb 11:1, 6 NASB95] 1 Now faith is the assurance of [things] hoped for, the conviction of things not seen. ... 6 And without faith it is impossible to please [Him,] for he who comes to God must believe that He is and [that] He is a rewarder of those who seek Him.</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580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E5862C3-7E62-C544-B1AC-4FFB425987A7}">
  <we:reference id="wa200006046" version="1.0.0.0" store="en-US" storeType="OMEX"/>
  <we:alternateReferences>
    <we:reference id="wa200006046"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 2013 - 2022</Template>
  <TotalTime>190</TotalTime>
  <Words>1567</Words>
  <Application>Microsoft Macintosh PowerPoint</Application>
  <PresentationFormat>On-screen Show (16:10)</PresentationFormat>
  <Paragraphs>115</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-webkit-standard</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Activities with Our Theme</vt:lpstr>
      <vt:lpstr>PowerPoint Presentation</vt:lpstr>
      <vt:lpstr>PowerPoint Presentation</vt:lpstr>
      <vt:lpstr>PowerPoint Presentation</vt:lpstr>
      <vt:lpstr>Jesus, the Faithful</vt:lpstr>
      <vt:lpstr>Jesus, the Faithful</vt:lpstr>
      <vt:lpstr>Jesus, the Faithful</vt:lpstr>
      <vt:lpstr>The convictions of Jesus of Nazareth</vt:lpstr>
      <vt:lpstr>The convictions of Jesus of Nazareth</vt:lpstr>
      <vt:lpstr>Jesus of Nazareth was  convicted and convinced of…</vt:lpstr>
      <vt:lpstr>Seeing the faith of God the Son</vt:lpstr>
      <vt:lpstr>Seeing the faith of God the Son</vt:lpstr>
      <vt:lpstr>Seeing the faith of God the Son</vt:lpstr>
      <vt:lpstr>Fixing our eyes on Jesus’ faith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Shumake</dc:creator>
  <cp:lastModifiedBy>Bill Sanchez</cp:lastModifiedBy>
  <cp:revision>8</cp:revision>
  <dcterms:created xsi:type="dcterms:W3CDTF">2023-08-14T14:45:23Z</dcterms:created>
  <dcterms:modified xsi:type="dcterms:W3CDTF">2023-10-15T20:15:35Z</dcterms:modified>
</cp:coreProperties>
</file>