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309" r:id="rId3"/>
    <p:sldId id="299" r:id="rId4"/>
    <p:sldId id="304" r:id="rId5"/>
    <p:sldId id="322" r:id="rId6"/>
    <p:sldId id="300" r:id="rId7"/>
    <p:sldId id="262" r:id="rId8"/>
    <p:sldId id="305" r:id="rId9"/>
    <p:sldId id="264" r:id="rId10"/>
    <p:sldId id="315" r:id="rId11"/>
    <p:sldId id="313" r:id="rId12"/>
    <p:sldId id="318" r:id="rId13"/>
    <p:sldId id="319" r:id="rId14"/>
    <p:sldId id="321" r:id="rId15"/>
    <p:sldId id="316" r:id="rId16"/>
    <p:sldId id="320" r:id="rId17"/>
    <p:sldId id="323" r:id="rId18"/>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063"/>
    <a:srgbClr val="007082"/>
    <a:srgbClr val="00718B"/>
    <a:srgbClr val="097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72"/>
    <p:restoredTop sz="83333"/>
  </p:normalViewPr>
  <p:slideViewPr>
    <p:cSldViewPr snapToGrid="0">
      <p:cViewPr varScale="1">
        <p:scale>
          <a:sx n="117" d="100"/>
          <a:sy n="117" d="100"/>
        </p:scale>
        <p:origin x="113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04AE8-F6CD-4846-93BD-8A08B102593B}" type="datetimeFigureOut">
              <a:rPr lang="en-US" smtClean="0"/>
              <a:t>10/7/2023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A956C1-2C3B-584A-9E6B-BC578D355EDF}" type="slidenum">
              <a:rPr lang="en-US" smtClean="0"/>
              <a:t>‹#›</a:t>
            </a:fld>
            <a:endParaRPr lang="en-US"/>
          </a:p>
        </p:txBody>
      </p:sp>
    </p:spTree>
    <p:extLst>
      <p:ext uri="{BB962C8B-B14F-4D97-AF65-F5344CB8AC3E}">
        <p14:creationId xmlns:p14="http://schemas.microsoft.com/office/powerpoint/2010/main" val="610325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Subjectivity_and_objectivity_(philosophy)#cite_note-19" TargetMode="External"/><Relationship Id="rId13" Type="http://schemas.openxmlformats.org/officeDocument/2006/relationships/hyperlink" Target="https://en.wikipedia.org/wiki/Ethical_egoism" TargetMode="External"/><Relationship Id="rId3" Type="http://schemas.openxmlformats.org/officeDocument/2006/relationships/hyperlink" Target="https://en.wikipedia.org/w/index.php?title=Subjectivity_and_objectivity_(philosophy)&amp;action=edit&amp;section=6" TargetMode="External"/><Relationship Id="rId7" Type="http://schemas.openxmlformats.org/officeDocument/2006/relationships/hyperlink" Target="https://en.wikipedia.org/wiki/Subjectivity_and_objectivity_(philosophy)#cite_note-18" TargetMode="External"/><Relationship Id="rId12" Type="http://schemas.openxmlformats.org/officeDocument/2006/relationships/hyperlink" Target="https://en.wikipedia.org/wiki/William_James" TargetMode="External"/><Relationship Id="rId2" Type="http://schemas.openxmlformats.org/officeDocument/2006/relationships/slide" Target="../slides/slide12.xml"/><Relationship Id="rId16" Type="http://schemas.openxmlformats.org/officeDocument/2006/relationships/hyperlink" Target="https://en.wikipedia.org/wiki/Subjectivity_and_objectivity_(philosophy)#cite_note-22" TargetMode="External"/><Relationship Id="rId1" Type="http://schemas.openxmlformats.org/officeDocument/2006/relationships/notesMaster" Target="../notesMasters/notesMaster1.xml"/><Relationship Id="rId6" Type="http://schemas.openxmlformats.org/officeDocument/2006/relationships/hyperlink" Target="https://en.wikipedia.org/wiki/Subjectivism" TargetMode="External"/><Relationship Id="rId11" Type="http://schemas.openxmlformats.org/officeDocument/2006/relationships/hyperlink" Target="https://en.wikipedia.org/wiki/Subjectivity_and_objectivity_(philosophy)#cite_note-20" TargetMode="External"/><Relationship Id="rId5" Type="http://schemas.openxmlformats.org/officeDocument/2006/relationships/hyperlink" Target="https://en.wikipedia.org/wiki/Non-cognitivism" TargetMode="External"/><Relationship Id="rId15" Type="http://schemas.openxmlformats.org/officeDocument/2006/relationships/hyperlink" Target="https://en.wikipedia.org/wiki/A._J._Ayer" TargetMode="External"/><Relationship Id="rId10" Type="http://schemas.openxmlformats.org/officeDocument/2006/relationships/hyperlink" Target="https://en.wikipedia.org/wiki/Ideal_observer_theory" TargetMode="External"/><Relationship Id="rId4" Type="http://schemas.openxmlformats.org/officeDocument/2006/relationships/hyperlink" Target="https://en.wikipedia.org/wiki/David_Hume" TargetMode="External"/><Relationship Id="rId9" Type="http://schemas.openxmlformats.org/officeDocument/2006/relationships/hyperlink" Target="https://en.wikipedia.org/wiki/Roderick_Firth" TargetMode="External"/><Relationship Id="rId14" Type="http://schemas.openxmlformats.org/officeDocument/2006/relationships/hyperlink" Target="https://en.wikipedia.org/wiki/Subjectivity_and_objectivity_(philosophy)#cite_note-21"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Subjectivity_and_objectivity_(philosophy)#cite_note-19" TargetMode="External"/><Relationship Id="rId13" Type="http://schemas.openxmlformats.org/officeDocument/2006/relationships/hyperlink" Target="https://en.wikipedia.org/wiki/Ethical_egoism" TargetMode="External"/><Relationship Id="rId3" Type="http://schemas.openxmlformats.org/officeDocument/2006/relationships/hyperlink" Target="https://en.wikipedia.org/w/index.php?title=Subjectivity_and_objectivity_(philosophy)&amp;action=edit&amp;section=6" TargetMode="External"/><Relationship Id="rId7" Type="http://schemas.openxmlformats.org/officeDocument/2006/relationships/hyperlink" Target="https://en.wikipedia.org/wiki/Subjectivity_and_objectivity_(philosophy)#cite_note-18" TargetMode="External"/><Relationship Id="rId12" Type="http://schemas.openxmlformats.org/officeDocument/2006/relationships/hyperlink" Target="https://en.wikipedia.org/wiki/William_James" TargetMode="External"/><Relationship Id="rId2" Type="http://schemas.openxmlformats.org/officeDocument/2006/relationships/slide" Target="../slides/slide13.xml"/><Relationship Id="rId16" Type="http://schemas.openxmlformats.org/officeDocument/2006/relationships/hyperlink" Target="https://en.wikipedia.org/wiki/Subjectivity_and_objectivity_(philosophy)#cite_note-22" TargetMode="External"/><Relationship Id="rId1" Type="http://schemas.openxmlformats.org/officeDocument/2006/relationships/notesMaster" Target="../notesMasters/notesMaster1.xml"/><Relationship Id="rId6" Type="http://schemas.openxmlformats.org/officeDocument/2006/relationships/hyperlink" Target="https://en.wikipedia.org/wiki/Subjectivism" TargetMode="External"/><Relationship Id="rId11" Type="http://schemas.openxmlformats.org/officeDocument/2006/relationships/hyperlink" Target="https://en.wikipedia.org/wiki/Subjectivity_and_objectivity_(philosophy)#cite_note-20" TargetMode="External"/><Relationship Id="rId5" Type="http://schemas.openxmlformats.org/officeDocument/2006/relationships/hyperlink" Target="https://en.wikipedia.org/wiki/Non-cognitivism" TargetMode="External"/><Relationship Id="rId15" Type="http://schemas.openxmlformats.org/officeDocument/2006/relationships/hyperlink" Target="https://en.wikipedia.org/wiki/A._J._Ayer" TargetMode="External"/><Relationship Id="rId10" Type="http://schemas.openxmlformats.org/officeDocument/2006/relationships/hyperlink" Target="https://en.wikipedia.org/wiki/Ideal_observer_theory" TargetMode="External"/><Relationship Id="rId4" Type="http://schemas.openxmlformats.org/officeDocument/2006/relationships/hyperlink" Target="https://en.wikipedia.org/wiki/David_Hume" TargetMode="External"/><Relationship Id="rId9" Type="http://schemas.openxmlformats.org/officeDocument/2006/relationships/hyperlink" Target="https://en.wikipedia.org/wiki/Roderick_Firth" TargetMode="External"/><Relationship Id="rId14" Type="http://schemas.openxmlformats.org/officeDocument/2006/relationships/hyperlink" Target="https://en.wikipedia.org/wiki/Subjectivity_and_objectivity_(philosophy)#cite_note-21"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biblegateway.com/passage/?search=acts+26&amp;version=NASB1995#fen-NASB1995-27851u" TargetMode="External"/><Relationship Id="rId3" Type="http://schemas.openxmlformats.org/officeDocument/2006/relationships/hyperlink" Target="https://www.biblegateway.com/passage/?search=acts+26&amp;version=NASB1995#fen-NASB1995-27848p" TargetMode="External"/><Relationship Id="rId7" Type="http://schemas.openxmlformats.org/officeDocument/2006/relationships/hyperlink" Target="https://www.biblegateway.com/passage/?search=acts+26&amp;version=NASB1995#fen-NASB1995-27850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biblegateway.com/passage/?search=acts+26&amp;version=NASB1995#fen-NASB1995-27850s" TargetMode="External"/><Relationship Id="rId5" Type="http://schemas.openxmlformats.org/officeDocument/2006/relationships/hyperlink" Target="https://www.biblegateway.com/passage/?search=acts+26&amp;version=NASB1995#fen-NASB1995-27849r" TargetMode="External"/><Relationship Id="rId4" Type="http://schemas.openxmlformats.org/officeDocument/2006/relationships/hyperlink" Target="https://www.biblegateway.com/passage/?search=acts+26&amp;version=NASB1995#fen-NASB1995-27848q"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biblegateway.com/passage/?search=acts+26&amp;version=NASB1995#fen-NASB1995-27851u" TargetMode="External"/><Relationship Id="rId3" Type="http://schemas.openxmlformats.org/officeDocument/2006/relationships/hyperlink" Target="https://www.biblegateway.com/passage/?search=acts+26&amp;version=NASB1995#fen-NASB1995-27848p" TargetMode="External"/><Relationship Id="rId7" Type="http://schemas.openxmlformats.org/officeDocument/2006/relationships/hyperlink" Target="https://www.biblegateway.com/passage/?search=acts+26&amp;version=NASB1995#fen-NASB1995-27850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biblegateway.com/passage/?search=acts+26&amp;version=NASB1995#fen-NASB1995-27850s" TargetMode="External"/><Relationship Id="rId5" Type="http://schemas.openxmlformats.org/officeDocument/2006/relationships/hyperlink" Target="https://www.biblegateway.com/passage/?search=acts+26&amp;version=NASB1995#fen-NASB1995-27849r" TargetMode="External"/><Relationship Id="rId4" Type="http://schemas.openxmlformats.org/officeDocument/2006/relationships/hyperlink" Target="https://www.biblegateway.com/passage/?search=acts+26&amp;version=NASB1995#fen-NASB1995-27848q"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Phillip: explica cómo esto es útil y práctico.</a:t>
            </a:r>
          </a:p>
          <a:p>
            <a:pPr algn="l" rtl="0"/>
            <a:endParaRPr lang="en-US" dirty="0"/>
          </a:p>
          <a:p>
            <a:pPr algn="l" rtl="0"/>
            <a:endParaRPr lang="en-US" dirty="0"/>
          </a:p>
          <a:p>
            <a:pPr algn="l" rtl="0"/>
            <a:endParaRPr lang="en-US" dirty="0"/>
          </a:p>
          <a:p>
            <a:pPr algn="l" rtl="0"/>
            <a:r>
              <a:rPr lang="en-US" dirty="0"/>
              <a:t>&gt; No quiero que te sientas confundido o sobrecargado. Voy a utilizar algunos términos que pueden ser nuevos para usted; todo lo que estoy haciendo es explicar la lógica detrás de lo que a menudo damos por sentado: que verdad es todo lo que es VERDADERO.</a:t>
            </a:r>
          </a:p>
          <a:p>
            <a:pPr algn="l" rtl="0"/>
            <a:endParaRPr lang="en-US" dirty="0"/>
          </a:p>
          <a:p>
            <a:pPr algn="l" rtl="0"/>
            <a:endParaRPr lang="en-US" dirty="0"/>
          </a:p>
          <a:p>
            <a:pPr algn="l" rtl="0"/>
            <a:endParaRPr lang="en-US" dirty="0"/>
          </a:p>
          <a:p>
            <a:pPr algn="l" rtl="0"/>
            <a:r>
              <a:rPr lang="en-US" dirty="0"/>
              <a:t>De principio a fin, la Biblia está llena de la idea de que el pueblo de Dios CAMINARÁ EN LA VERDAD.</a:t>
            </a:r>
          </a:p>
          <a:p>
            <a:pPr algn="l" rtl="0"/>
            <a:endParaRPr lang="en-US" dirty="0"/>
          </a:p>
          <a:p>
            <a:pPr algn="l" rtl="0"/>
            <a:r>
              <a:rPr lang="en-US" dirty="0"/>
              <a:t>Hablamos de la verdad constantemente e incluso la damos por sentado en muchas discusiones, pero necesitamos este estudio para ayudarnos a establecer un concepto sólido de la Verdad. Especialmente que LA VERDAD proviene de la palabra de Dios.</a:t>
            </a:r>
          </a:p>
          <a:p>
            <a:pPr algn="l"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Hoy en Estados Unidos tenemos una crisis de VERDAD. La verdad se malinterpreta y se distorsiona intencionalmente.</a:t>
            </a:r>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1</a:t>
            </a:fld>
            <a:endParaRPr lang="en-US"/>
          </a:p>
        </p:txBody>
      </p:sp>
    </p:spTree>
    <p:extLst>
      <p:ext uri="{BB962C8B-B14F-4D97-AF65-F5344CB8AC3E}">
        <p14:creationId xmlns:p14="http://schemas.microsoft.com/office/powerpoint/2010/main" val="3083618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La cuestión aquí es que las afirmaciones opuestas o contradictorias no pueden ser ambas correctas.</a:t>
            </a:r>
          </a:p>
          <a:p>
            <a:pPr algn="l" rtl="0"/>
            <a:endParaRPr lang="en-US" dirty="0"/>
          </a:p>
          <a:p>
            <a:pPr algn="l" rtl="0"/>
            <a:r>
              <a:rPr lang="en-US" dirty="0"/>
              <a:t>El mundo es redondo. El mundo es plano. ¡Solo una de ellas es cierta! ¡Es redondo!</a:t>
            </a:r>
          </a:p>
          <a:p>
            <a:pPr algn="l" rtl="0"/>
            <a:endParaRPr lang="en-US" dirty="0"/>
          </a:p>
          <a:p>
            <a:pPr algn="l" rtl="0"/>
            <a:r>
              <a:rPr lang="en-US" dirty="0"/>
              <a:t>Cuando la verdad se afirma proposicionalmente, se descartan otras posibilidades... Marcos 16:16 coloca a las personas en dos categorías. Los salvos y los perdidos.</a:t>
            </a:r>
          </a:p>
          <a:p>
            <a:pPr algn="l" rtl="0"/>
            <a:endParaRPr lang="en-US" dirty="0"/>
          </a:p>
          <a:p>
            <a:pPr algn="l" rtl="0"/>
            <a:r>
              <a:rPr lang="en-US" dirty="0"/>
              <a:t>Jesús habla proposicionalmente TODO EL TIEMPO.</a:t>
            </a:r>
          </a:p>
          <a:p>
            <a:pPr algn="l" rtl="0"/>
            <a:r>
              <a:rPr lang="en-US" dirty="0"/>
              <a:t>&gt; Ningún hombre puede tener dos amos… amar a uno y odiar al otro… no se puede servir a Dios y a las riquezas.</a:t>
            </a:r>
          </a:p>
          <a:p>
            <a:pPr algn="l" rtl="0"/>
            <a:endParaRPr lang="en-US" dirty="0"/>
          </a:p>
          <a:p>
            <a:pPr algn="l" rtl="0"/>
            <a:endParaRPr lang="en-US" dirty="0"/>
          </a:p>
          <a:p>
            <a:pPr algn="l" rtl="0"/>
            <a:endParaRPr lang="en-US" dirty="0"/>
          </a:p>
          <a:p>
            <a:pPr algn="l" rtl="0"/>
            <a:endParaRPr lang="en-US" dirty="0"/>
          </a:p>
          <a:p>
            <a:pPr algn="l" rtl="0"/>
            <a:r>
              <a:rPr lang="en-US" dirty="0"/>
              <a:t>La verdad no es una opinión ni un sentimiento. La verdad es una descripción de CÓMO SON REALMENTE LAS COSAS.</a:t>
            </a:r>
          </a:p>
          <a:p>
            <a:pPr algn="l" rtl="0"/>
            <a:endParaRPr lang="en-US" dirty="0"/>
          </a:p>
          <a:p>
            <a:pPr algn="l" rtl="0"/>
            <a:r>
              <a:rPr lang="en-US" dirty="0"/>
              <a:t>Realmente somos creados a imagen de Dios.</a:t>
            </a:r>
          </a:p>
          <a:p>
            <a:pPr algn="l" rtl="0"/>
            <a:r>
              <a:rPr lang="en-US" dirty="0"/>
              <a:t>Realmente hubo cientos de testigos de los milagros de Jesús.</a:t>
            </a:r>
          </a:p>
          <a:p>
            <a:pPr algn="l" rtl="0"/>
            <a:r>
              <a:rPr lang="en-US" dirty="0"/>
              <a:t>Las profecías del Antiguo Testamento en realidad se registraron cientos de años antes de que JESÚS las cumpliera.</a:t>
            </a:r>
          </a:p>
          <a:p>
            <a:pPr algn="l" rtl="0"/>
            <a:endParaRPr lang="en-US" dirty="0"/>
          </a:p>
          <a:p>
            <a:pPr algn="l" rtl="0"/>
            <a:endParaRPr lang="en-US" dirty="0"/>
          </a:p>
          <a:p>
            <a:pPr algn="l" rtl="0"/>
            <a:endParaRPr lang="en-US" dirty="0"/>
          </a:p>
          <a:p>
            <a:pPr algn="l" rtl="0"/>
            <a:r>
              <a:rPr lang="en-US" dirty="0"/>
              <a:t>Luke: es rico, educado y ha viajado mucho. Un estudiante serio y exige pruebas.</a:t>
            </a:r>
          </a:p>
          <a:p>
            <a:pPr algn="l"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latin typeface="+mj-lt"/>
              </a:rPr>
              <a:t>La verdad puede ser investigada y conocida.</a:t>
            </a:r>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11</a:t>
            </a:fld>
            <a:endParaRPr lang="en-US"/>
          </a:p>
        </p:txBody>
      </p:sp>
    </p:spTree>
    <p:extLst>
      <p:ext uri="{BB962C8B-B14F-4D97-AF65-F5344CB8AC3E}">
        <p14:creationId xmlns:p14="http://schemas.microsoft.com/office/powerpoint/2010/main" val="3110370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Esta determinado por…</a:t>
            </a:r>
          </a:p>
          <a:p>
            <a:pPr algn="l" rtl="0"/>
            <a:endParaRPr lang="en-US" dirty="0"/>
          </a:p>
          <a:p>
            <a:pPr algn="l" rtl="0"/>
            <a:r>
              <a:rPr lang="en-US" dirty="0"/>
              <a:t>Viene de…</a:t>
            </a:r>
          </a:p>
          <a:p>
            <a:pPr algn="l" rtl="0"/>
            <a:endParaRPr lang="en-US" dirty="0"/>
          </a:p>
          <a:p>
            <a:pPr algn="l" rtl="0"/>
            <a:r>
              <a:rPr lang="en-US" dirty="0"/>
              <a:t>Dios es la fuente de la verdad….</a:t>
            </a:r>
          </a:p>
          <a:p>
            <a:pPr algn="l" rtl="0"/>
            <a:endParaRPr lang="en-US" dirty="0"/>
          </a:p>
          <a:p>
            <a:pPr algn="l" rtl="0"/>
            <a:endParaRPr lang="en-US" dirty="0"/>
          </a:p>
          <a:p>
            <a:pPr algn="l" rtl="0"/>
            <a:r>
              <a:rPr lang="en-US" dirty="0"/>
              <a:t>No como</a:t>
            </a:r>
          </a:p>
          <a:p>
            <a:pPr algn="l" rtl="0"/>
            <a:endParaRPr lang="en-US" dirty="0"/>
          </a:p>
          <a:p>
            <a:pPr algn="l" rtl="0"/>
            <a:r>
              <a:rPr lang="en-US" dirty="0"/>
              <a:t>La verdad no es una opinión ni un sentimiento. La verdad es una descripción de CÓMO SON REALMENTE LAS COSAS.</a:t>
            </a:r>
          </a:p>
          <a:p>
            <a:pPr algn="l" rtl="0"/>
            <a:endParaRPr lang="en-US" dirty="0"/>
          </a:p>
          <a:p>
            <a:pPr algn="l" rtl="0"/>
            <a:r>
              <a:rPr lang="en-US" dirty="0"/>
              <a:t>Realmente somos creados a imagen de Dios.</a:t>
            </a:r>
          </a:p>
          <a:p>
            <a:pPr algn="l" rtl="0"/>
            <a:r>
              <a:rPr lang="en-US" dirty="0"/>
              <a:t>Realmente hubo cientos de testigos de los milagros de Jesús.</a:t>
            </a:r>
          </a:p>
          <a:p>
            <a:pPr algn="l" rtl="0"/>
            <a:r>
              <a:rPr lang="en-US" dirty="0"/>
              <a:t>Las profecías del Antiguo Testamento en realidad se registraron cientos de años antes de que JESÚS las cumpliera.</a:t>
            </a:r>
          </a:p>
          <a:p>
            <a:pPr algn="l" rtl="0"/>
            <a:endParaRPr lang="en-US" dirty="0"/>
          </a:p>
          <a:p>
            <a:pPr algn="l" rtl="0"/>
            <a:r>
              <a:rPr lang="en-US" b="1" i="0" dirty="0">
                <a:solidFill>
                  <a:srgbClr val="000000"/>
                </a:solidFill>
                <a:effectLst/>
                <a:latin typeface="Arial" panose="020B0604020202020204" pitchFamily="34" charset="0"/>
              </a:rPr>
              <a:t>Subjetivismo ético</a:t>
            </a:r>
            <a:r>
              <a:rPr lang="en-US" b="0" i="0" dirty="0">
                <a:solidFill>
                  <a:srgbClr val="54595D"/>
                </a:solidFill>
                <a:effectLst/>
                <a:latin typeface="Arial" panose="020B0604020202020204" pitchFamily="34" charset="0"/>
              </a:rPr>
              <a:t>[</a:t>
            </a:r>
            <a:r>
              <a:rPr lang="en-US" b="0" i="0" u="none" strike="noStrike" dirty="0">
                <a:solidFill>
                  <a:srgbClr val="3366CC"/>
                </a:solidFill>
                <a:effectLst/>
                <a:latin typeface="Arial" panose="020B0604020202020204" pitchFamily="34" charset="0"/>
                <a:hlinkClick r:id="rId3" tooltip="Edit section: Ethical subjectivism"/>
              </a:rPr>
              <a:t>editar</a:t>
            </a:r>
            <a:r>
              <a:rPr lang="en-US" b="0" i="0" dirty="0">
                <a:solidFill>
                  <a:srgbClr val="54595D"/>
                </a:solidFill>
                <a:effectLst/>
                <a:latin typeface="Arial" panose="020B0604020202020204" pitchFamily="34" charset="0"/>
              </a:rPr>
              <a:t>]</a:t>
            </a:r>
            <a:endParaRPr lang="en-US" b="1" i="0" dirty="0">
              <a:solidFill>
                <a:srgbClr val="000000"/>
              </a:solidFill>
              <a:effectLst/>
              <a:latin typeface="Arial" panose="020B0604020202020204" pitchFamily="34" charset="0"/>
            </a:endParaRPr>
          </a:p>
          <a:p>
            <a:pPr algn="l" rtl="0"/>
            <a:r>
              <a:rPr lang="en-US" b="0" i="1" dirty="0">
                <a:solidFill>
                  <a:srgbClr val="202122"/>
                </a:solidFill>
                <a:effectLst/>
                <a:latin typeface="Arial" panose="020B0604020202020204" pitchFamily="34" charset="0"/>
              </a:rPr>
              <a:t>Ver también:</a:t>
            </a:r>
            <a:r>
              <a:rPr lang="en-US" b="0" i="1" u="none" strike="noStrike" dirty="0">
                <a:solidFill>
                  <a:srgbClr val="3366CC"/>
                </a:solidFill>
                <a:effectLst/>
                <a:latin typeface="Arial" panose="020B0604020202020204" pitchFamily="34" charset="0"/>
                <a:hlinkClick r:id="rId4" tooltip="David Hume"/>
              </a:rPr>
              <a:t>David Hume</a:t>
            </a:r>
            <a:r>
              <a:rPr lang="en-US" b="0" i="1" dirty="0">
                <a:solidFill>
                  <a:srgbClr val="202122"/>
                </a:solidFill>
                <a:effectLst/>
                <a:latin typeface="Arial" panose="020B0604020202020204" pitchFamily="34" charset="0"/>
              </a:rPr>
              <a:t>,</a:t>
            </a:r>
            <a:r>
              <a:rPr lang="en-US" b="0" i="1" u="none" strike="noStrike" dirty="0">
                <a:solidFill>
                  <a:srgbClr val="3366CC"/>
                </a:solidFill>
                <a:effectLst/>
                <a:latin typeface="Arial" panose="020B0604020202020204" pitchFamily="34" charset="0"/>
                <a:hlinkClick r:id="rId5" tooltip="Non-cognitivism"/>
              </a:rPr>
              <a:t>No cognitivismo</a:t>
            </a:r>
            <a:r>
              <a:rPr lang="en-US" b="0" i="1" dirty="0">
                <a:solidFill>
                  <a:srgbClr val="202122"/>
                </a:solidFill>
                <a:effectLst/>
                <a:latin typeface="Arial" panose="020B0604020202020204" pitchFamily="34" charset="0"/>
              </a:rPr>
              <a:t>, y</a:t>
            </a:r>
            <a:r>
              <a:rPr lang="en-US" b="0" i="1" u="none" strike="noStrike" dirty="0">
                <a:solidFill>
                  <a:srgbClr val="3366CC"/>
                </a:solidFill>
                <a:effectLst/>
                <a:latin typeface="Arial" panose="020B0604020202020204" pitchFamily="34" charset="0"/>
                <a:hlinkClick r:id="rId6" tooltip="Subjectivism"/>
              </a:rPr>
              <a:t>Subjetivismo</a:t>
            </a:r>
            <a:endParaRPr lang="en-US" b="0" i="1" dirty="0">
              <a:solidFill>
                <a:srgbClr val="202122"/>
              </a:solidFill>
              <a:effectLst/>
              <a:latin typeface="Arial" panose="020B0604020202020204" pitchFamily="34" charset="0"/>
            </a:endParaRPr>
          </a:p>
          <a:p>
            <a:pPr algn="l" rtl="0"/>
            <a:r>
              <a:rPr lang="en-US" b="0" i="0" dirty="0">
                <a:solidFill>
                  <a:srgbClr val="202122"/>
                </a:solidFill>
                <a:effectLst/>
                <a:latin typeface="Arial" panose="020B0604020202020204" pitchFamily="34" charset="0"/>
              </a:rPr>
              <a:t>El término "subjetivismo ético" cubre dos teorías distintas en ética. Según las versiones cognitivas del subjetivismo ético, la verdad de las declaraciones morales depende de los valores, actitudes, sentimientos o creencias de las personas. Algunas formas de subjetivismo ético cognitivista pueden considerarse formas de realismo, otras son formas de antirrealismo.</a:t>
            </a:r>
            <a:r>
              <a:rPr lang="en-US" b="0" i="0" u="none" strike="noStrike" baseline="30000" dirty="0">
                <a:solidFill>
                  <a:srgbClr val="3366CC"/>
                </a:solidFill>
                <a:effectLst/>
                <a:latin typeface="Arial" panose="020B0604020202020204" pitchFamily="34" charset="0"/>
                <a:hlinkClick r:id="rId7"/>
              </a:rPr>
              <a:t>[18]</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David Hume"/>
              </a:rPr>
              <a:t>David Hume</a:t>
            </a:r>
            <a:r>
              <a:rPr lang="en-US" b="0" i="0" dirty="0">
                <a:solidFill>
                  <a:srgbClr val="202122"/>
                </a:solidFill>
                <a:effectLst/>
                <a:latin typeface="Arial" panose="020B0604020202020204" pitchFamily="34" charset="0"/>
              </a:rPr>
              <a:t>es una figura fundamental del subjetivismo ético cognitivo. Según una interpretación estándar de su teoría, un rasgo de carácter cuenta como virtud moral cuando evoca un sentimiento de aprobación en un observador humano comprensivo, informado y racional.</a:t>
            </a:r>
            <a:r>
              <a:rPr lang="en-US" b="0" i="0" u="none" strike="noStrike" baseline="30000" dirty="0">
                <a:solidFill>
                  <a:srgbClr val="3366CC"/>
                </a:solidFill>
                <a:effectLst/>
                <a:latin typeface="Arial" panose="020B0604020202020204" pitchFamily="34" charset="0"/>
                <a:hlinkClick r:id="rId8"/>
              </a:rPr>
              <a:t>[19]</a:t>
            </a:r>
            <a:r>
              <a:rPr lang="en-US" b="0" i="0" dirty="0">
                <a:solidFill>
                  <a:srgbClr val="202122"/>
                </a:solidFill>
                <a:effectLst/>
                <a:latin typeface="Arial" panose="020B0604020202020204" pitchFamily="34" charset="0"/>
              </a:rPr>
              <a:t>Similarmente,</a:t>
            </a:r>
            <a:r>
              <a:rPr lang="en-US" b="0" i="0" u="none" strike="noStrike" dirty="0">
                <a:solidFill>
                  <a:srgbClr val="3366CC"/>
                </a:solidFill>
                <a:effectLst/>
                <a:latin typeface="Arial" panose="020B0604020202020204" pitchFamily="34" charset="0"/>
                <a:hlinkClick r:id="rId9" tooltip="Roderick Firth"/>
              </a:rPr>
              <a:t>Roderick Firth</a:t>
            </a:r>
            <a:r>
              <a:rPr lang="en-US" b="0" i="0" dirty="0">
                <a:solidFill>
                  <a:srgbClr val="202122"/>
                </a:solidFill>
                <a:effectLst/>
                <a:latin typeface="Arial" panose="020B0604020202020204" pitchFamily="34" charset="0"/>
              </a:rPr>
              <a:t>'s</a:t>
            </a:r>
            <a:r>
              <a:rPr lang="en-US" b="0" i="0" u="none" strike="noStrike" dirty="0">
                <a:solidFill>
                  <a:srgbClr val="3366CC"/>
                </a:solidFill>
                <a:effectLst/>
                <a:latin typeface="Arial" panose="020B0604020202020204" pitchFamily="34" charset="0"/>
                <a:hlinkClick r:id="rId10" tooltip="Ideal observer theory"/>
              </a:rPr>
              <a:t>teoría del observador ideal</a:t>
            </a:r>
            <a:r>
              <a:rPr lang="en-US" b="0" i="0" dirty="0">
                <a:solidFill>
                  <a:srgbClr val="202122"/>
                </a:solidFill>
                <a:effectLst/>
                <a:latin typeface="Arial" panose="020B0604020202020204" pitchFamily="34" charset="0"/>
              </a:rPr>
              <a:t>Sostuvo que los actos correctos son aquellos que un observador imparcial y racional aprobaría.</a:t>
            </a:r>
            <a:r>
              <a:rPr lang="en-US" b="0" i="0" u="none" strike="noStrike" baseline="30000" dirty="0">
                <a:solidFill>
                  <a:srgbClr val="3366CC"/>
                </a:solidFill>
                <a:effectLst/>
                <a:latin typeface="Arial" panose="020B0604020202020204" pitchFamily="34" charset="0"/>
                <a:hlinkClick r:id="rId11"/>
              </a:rPr>
              <a:t>[20]</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12" tooltip="William James"/>
              </a:rPr>
              <a:t>Guillermo James</a:t>
            </a:r>
            <a:r>
              <a:rPr lang="en-US" b="0" i="0" dirty="0">
                <a:solidFill>
                  <a:srgbClr val="202122"/>
                </a:solidFill>
                <a:effectLst/>
                <a:latin typeface="Arial" panose="020B0604020202020204" pitchFamily="34" charset="0"/>
              </a:rPr>
              <a:t>, otro subjetivista ético, sostuvo que un fin es bueno (para o para una persona) sólo en el caso de que esa persona lo desee (ver también</a:t>
            </a:r>
            <a:r>
              <a:rPr lang="en-US" b="0" i="0" u="none" strike="noStrike" dirty="0">
                <a:solidFill>
                  <a:srgbClr val="3366CC"/>
                </a:solidFill>
                <a:effectLst/>
                <a:latin typeface="Arial" panose="020B0604020202020204" pitchFamily="34" charset="0"/>
                <a:hlinkClick r:id="rId13" tooltip="Ethical egoism"/>
              </a:rPr>
              <a:t>egoísmo ético</a:t>
            </a:r>
            <a:r>
              <a:rPr lang="en-US" b="0" i="0" dirty="0">
                <a:solidFill>
                  <a:srgbClr val="202122"/>
                </a:solidFill>
                <a:effectLst/>
                <a:latin typeface="Arial" panose="020B0604020202020204" pitchFamily="34" charset="0"/>
              </a:rPr>
              <a:t>). Según versiones no cognitivas del subjetivismo ético, como el emotivismo, el prescriptivismo y el</a:t>
            </a:r>
            <a:r>
              <a:rPr lang="en-US" b="0" i="0" dirty="0" err="1">
                <a:solidFill>
                  <a:srgbClr val="202122"/>
                </a:solidFill>
                <a:effectLst/>
                <a:latin typeface="Arial" panose="020B0604020202020204" pitchFamily="34" charset="0"/>
              </a:rPr>
              <a:t>expresivismo</a:t>
            </a:r>
            <a:r>
              <a:rPr lang="en-US" b="0" i="0" dirty="0">
                <a:solidFill>
                  <a:srgbClr val="202122"/>
                </a:solidFill>
                <a:effectLst/>
                <a:latin typeface="Arial" panose="020B0604020202020204" pitchFamily="34" charset="0"/>
              </a:rPr>
              <a:t>, las declaraciones éticas no pueden ser verdaderas o falsas en absoluto: más bien, son expresiones de sentimientos u órdenes personales.</a:t>
            </a:r>
            <a:r>
              <a:rPr lang="en-US" b="0" i="0" u="none" strike="noStrike" baseline="30000" dirty="0">
                <a:solidFill>
                  <a:srgbClr val="3366CC"/>
                </a:solidFill>
                <a:effectLst/>
                <a:latin typeface="Arial" panose="020B0604020202020204" pitchFamily="34" charset="0"/>
                <a:hlinkClick r:id="rId14"/>
              </a:rPr>
              <a:t>[21]</a:t>
            </a:r>
            <a:r>
              <a:rPr lang="en-US" b="0" i="0" dirty="0">
                <a:solidFill>
                  <a:srgbClr val="202122"/>
                </a:solidFill>
                <a:effectLst/>
                <a:latin typeface="Arial" panose="020B0604020202020204" pitchFamily="34" charset="0"/>
              </a:rPr>
              <a:t>Por ejemplo, en</a:t>
            </a:r>
            <a:r>
              <a:rPr lang="en-US" b="0" i="0" u="none" strike="noStrike" dirty="0">
                <a:solidFill>
                  <a:srgbClr val="3366CC"/>
                </a:solidFill>
                <a:effectLst/>
                <a:latin typeface="Arial" panose="020B0604020202020204" pitchFamily="34" charset="0"/>
                <a:hlinkClick r:id="rId15" tooltip="A. J. Ayer"/>
              </a:rPr>
              <a:t>AJ Ayer</a:t>
            </a:r>
            <a:r>
              <a:rPr lang="en-US" b="0" i="0" dirty="0">
                <a:solidFill>
                  <a:srgbClr val="202122"/>
                </a:solidFill>
                <a:effectLst/>
                <a:latin typeface="Arial" panose="020B0604020202020204" pitchFamily="34" charset="0"/>
              </a:rPr>
              <a:t>Como emotivismo, la afirmación "El asesinato está mal" tiene un significado equivalente al emotivo "¡Asesinato, Boo!"</a:t>
            </a:r>
            <a:r>
              <a:rPr lang="en-US" b="0" i="0" u="none" strike="noStrike" baseline="30000" dirty="0">
                <a:solidFill>
                  <a:srgbClr val="3366CC"/>
                </a:solidFill>
                <a:effectLst/>
                <a:latin typeface="Arial" panose="020B0604020202020204" pitchFamily="34" charset="0"/>
                <a:hlinkClick r:id="rId16"/>
              </a:rPr>
              <a:t>[22]</a:t>
            </a:r>
            <a:endParaRPr lang="en-US" b="0" i="0" dirty="0">
              <a:solidFill>
                <a:srgbClr val="202122"/>
              </a:solidFill>
              <a:effectLst/>
              <a:latin typeface="Arial" panose="020B0604020202020204" pitchFamily="34" charset="0"/>
            </a:endParaRPr>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12</a:t>
            </a:fld>
            <a:endParaRPr lang="en-US"/>
          </a:p>
        </p:txBody>
      </p:sp>
    </p:spTree>
    <p:extLst>
      <p:ext uri="{BB962C8B-B14F-4D97-AF65-F5344CB8AC3E}">
        <p14:creationId xmlns:p14="http://schemas.microsoft.com/office/powerpoint/2010/main" val="2324410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Francis Shaffer – en este libro, el Dios que está ahí… da el ejemplo…</a:t>
            </a:r>
          </a:p>
          <a:p>
            <a:pPr algn="l" rtl="0"/>
            <a:endParaRPr lang="en-US" dirty="0"/>
          </a:p>
          <a:p>
            <a:pPr algn="l" rtl="0"/>
            <a:endParaRPr lang="en-US" dirty="0"/>
          </a:p>
          <a:p>
            <a:pPr algn="l" rtl="0"/>
            <a:r>
              <a:rPr lang="en-US" dirty="0"/>
              <a:t>Esta determinado por…</a:t>
            </a:r>
          </a:p>
          <a:p>
            <a:pPr algn="l" rtl="0"/>
            <a:endParaRPr lang="en-US" dirty="0"/>
          </a:p>
          <a:p>
            <a:pPr algn="l" rtl="0"/>
            <a:r>
              <a:rPr lang="en-US" dirty="0"/>
              <a:t>Viene de…</a:t>
            </a:r>
          </a:p>
          <a:p>
            <a:pPr algn="l" rtl="0"/>
            <a:endParaRPr lang="en-US" dirty="0"/>
          </a:p>
          <a:p>
            <a:pPr algn="l" rtl="0"/>
            <a:r>
              <a:rPr lang="en-US" dirty="0"/>
              <a:t>Dios es la fuente de la verdad….</a:t>
            </a:r>
          </a:p>
          <a:p>
            <a:pPr algn="l" rtl="0"/>
            <a:endParaRPr lang="en-US" dirty="0"/>
          </a:p>
          <a:p>
            <a:pPr algn="l" rtl="0"/>
            <a:endParaRPr lang="en-US" dirty="0"/>
          </a:p>
          <a:p>
            <a:pPr algn="l" rtl="0"/>
            <a:r>
              <a:rPr lang="en-US" dirty="0"/>
              <a:t>No como</a:t>
            </a:r>
          </a:p>
          <a:p>
            <a:pPr algn="l" rtl="0"/>
            <a:endParaRPr lang="en-US" dirty="0"/>
          </a:p>
          <a:p>
            <a:pPr algn="l" rtl="0"/>
            <a:r>
              <a:rPr lang="en-US" dirty="0"/>
              <a:t>La verdad no es una opinión ni un sentimiento. La verdad es una descripción de CÓMO SON REALMENTE LAS COSAS.</a:t>
            </a:r>
          </a:p>
          <a:p>
            <a:pPr algn="l" rtl="0"/>
            <a:endParaRPr lang="en-US" dirty="0"/>
          </a:p>
          <a:p>
            <a:pPr algn="l" rtl="0"/>
            <a:r>
              <a:rPr lang="en-US" dirty="0"/>
              <a:t>Realmente somos creados a imagen de Dios.</a:t>
            </a:r>
          </a:p>
          <a:p>
            <a:pPr algn="l" rtl="0"/>
            <a:r>
              <a:rPr lang="en-US" dirty="0"/>
              <a:t>Realmente hubo cientos de testigos de los milagros de Jesús.</a:t>
            </a:r>
          </a:p>
          <a:p>
            <a:pPr algn="l" rtl="0"/>
            <a:r>
              <a:rPr lang="en-US" dirty="0"/>
              <a:t>Las profecías del Antiguo Testamento en realidad se registraron cientos de años antes de que JESÚS las cumpliera.</a:t>
            </a:r>
          </a:p>
          <a:p>
            <a:pPr algn="l" rtl="0"/>
            <a:endParaRPr lang="en-US" dirty="0"/>
          </a:p>
          <a:p>
            <a:pPr algn="l" rtl="0"/>
            <a:r>
              <a:rPr lang="en-US" b="1" i="0" dirty="0">
                <a:solidFill>
                  <a:srgbClr val="000000"/>
                </a:solidFill>
                <a:effectLst/>
                <a:latin typeface="Arial" panose="020B0604020202020204" pitchFamily="34" charset="0"/>
              </a:rPr>
              <a:t>Subjetivismo ético</a:t>
            </a:r>
            <a:r>
              <a:rPr lang="en-US" b="0" i="0" dirty="0">
                <a:solidFill>
                  <a:srgbClr val="54595D"/>
                </a:solidFill>
                <a:effectLst/>
                <a:latin typeface="Arial" panose="020B0604020202020204" pitchFamily="34" charset="0"/>
              </a:rPr>
              <a:t>[</a:t>
            </a:r>
            <a:r>
              <a:rPr lang="en-US" b="0" i="0" u="none" strike="noStrike" dirty="0">
                <a:solidFill>
                  <a:srgbClr val="3366CC"/>
                </a:solidFill>
                <a:effectLst/>
                <a:latin typeface="Arial" panose="020B0604020202020204" pitchFamily="34" charset="0"/>
                <a:hlinkClick r:id="rId3" tooltip="Edit section: Ethical subjectivism"/>
              </a:rPr>
              <a:t>editar</a:t>
            </a:r>
            <a:r>
              <a:rPr lang="en-US" b="0" i="0" dirty="0">
                <a:solidFill>
                  <a:srgbClr val="54595D"/>
                </a:solidFill>
                <a:effectLst/>
                <a:latin typeface="Arial" panose="020B0604020202020204" pitchFamily="34" charset="0"/>
              </a:rPr>
              <a:t>]</a:t>
            </a:r>
            <a:endParaRPr lang="en-US" b="1" i="0" dirty="0">
              <a:solidFill>
                <a:srgbClr val="000000"/>
              </a:solidFill>
              <a:effectLst/>
              <a:latin typeface="Arial" panose="020B0604020202020204" pitchFamily="34" charset="0"/>
            </a:endParaRPr>
          </a:p>
          <a:p>
            <a:pPr algn="l" rtl="0"/>
            <a:r>
              <a:rPr lang="en-US" b="0" i="1" dirty="0">
                <a:solidFill>
                  <a:srgbClr val="202122"/>
                </a:solidFill>
                <a:effectLst/>
                <a:latin typeface="Arial" panose="020B0604020202020204" pitchFamily="34" charset="0"/>
              </a:rPr>
              <a:t>Ver también:</a:t>
            </a:r>
            <a:r>
              <a:rPr lang="en-US" b="0" i="1" u="none" strike="noStrike" dirty="0">
                <a:solidFill>
                  <a:srgbClr val="3366CC"/>
                </a:solidFill>
                <a:effectLst/>
                <a:latin typeface="Arial" panose="020B0604020202020204" pitchFamily="34" charset="0"/>
                <a:hlinkClick r:id="rId4" tooltip="David Hume"/>
              </a:rPr>
              <a:t>David Hume</a:t>
            </a:r>
            <a:r>
              <a:rPr lang="en-US" b="0" i="1" dirty="0">
                <a:solidFill>
                  <a:srgbClr val="202122"/>
                </a:solidFill>
                <a:effectLst/>
                <a:latin typeface="Arial" panose="020B0604020202020204" pitchFamily="34" charset="0"/>
              </a:rPr>
              <a:t>,</a:t>
            </a:r>
            <a:r>
              <a:rPr lang="en-US" b="0" i="1" u="none" strike="noStrike" dirty="0">
                <a:solidFill>
                  <a:srgbClr val="3366CC"/>
                </a:solidFill>
                <a:effectLst/>
                <a:latin typeface="Arial" panose="020B0604020202020204" pitchFamily="34" charset="0"/>
                <a:hlinkClick r:id="rId5" tooltip="Non-cognitivism"/>
              </a:rPr>
              <a:t>No cognitivismo</a:t>
            </a:r>
            <a:r>
              <a:rPr lang="en-US" b="0" i="1" dirty="0">
                <a:solidFill>
                  <a:srgbClr val="202122"/>
                </a:solidFill>
                <a:effectLst/>
                <a:latin typeface="Arial" panose="020B0604020202020204" pitchFamily="34" charset="0"/>
              </a:rPr>
              <a:t>, y</a:t>
            </a:r>
            <a:r>
              <a:rPr lang="en-US" b="0" i="1" u="none" strike="noStrike" dirty="0">
                <a:solidFill>
                  <a:srgbClr val="3366CC"/>
                </a:solidFill>
                <a:effectLst/>
                <a:latin typeface="Arial" panose="020B0604020202020204" pitchFamily="34" charset="0"/>
                <a:hlinkClick r:id="rId6" tooltip="Subjectivism"/>
              </a:rPr>
              <a:t>Subjetivismo</a:t>
            </a:r>
            <a:endParaRPr lang="en-US" b="0" i="1" dirty="0">
              <a:solidFill>
                <a:srgbClr val="202122"/>
              </a:solidFill>
              <a:effectLst/>
              <a:latin typeface="Arial" panose="020B0604020202020204" pitchFamily="34" charset="0"/>
            </a:endParaRPr>
          </a:p>
          <a:p>
            <a:pPr algn="l" rtl="0"/>
            <a:r>
              <a:rPr lang="en-US" b="0" i="0" dirty="0">
                <a:solidFill>
                  <a:srgbClr val="202122"/>
                </a:solidFill>
                <a:effectLst/>
                <a:latin typeface="Arial" panose="020B0604020202020204" pitchFamily="34" charset="0"/>
              </a:rPr>
              <a:t>El término "subjetivismo ético" cubre dos teorías distintas en ética. Según las versiones cognitivas del subjetivismo ético, la verdad de las declaraciones morales depende de los valores, actitudes, sentimientos o creencias de las personas. Algunas formas de subjetivismo ético cognitivista pueden considerarse formas de realismo, otras son formas de antirrealismo.</a:t>
            </a:r>
            <a:r>
              <a:rPr lang="en-US" b="0" i="0" u="none" strike="noStrike" baseline="30000" dirty="0">
                <a:solidFill>
                  <a:srgbClr val="3366CC"/>
                </a:solidFill>
                <a:effectLst/>
                <a:latin typeface="Arial" panose="020B0604020202020204" pitchFamily="34" charset="0"/>
                <a:hlinkClick r:id="rId7"/>
              </a:rPr>
              <a:t>[18]</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David Hume"/>
              </a:rPr>
              <a:t>David Hume</a:t>
            </a:r>
            <a:r>
              <a:rPr lang="en-US" b="0" i="0" dirty="0">
                <a:solidFill>
                  <a:srgbClr val="202122"/>
                </a:solidFill>
                <a:effectLst/>
                <a:latin typeface="Arial" panose="020B0604020202020204" pitchFamily="34" charset="0"/>
              </a:rPr>
              <a:t>es una figura fundamental del subjetivismo ético cognitivo. Según una interpretación estándar de su teoría, un rasgo de carácter cuenta como virtud moral cuando evoca un sentimiento de aprobación en un observador humano comprensivo, informado y racional.</a:t>
            </a:r>
            <a:r>
              <a:rPr lang="en-US" b="0" i="0" u="none" strike="noStrike" baseline="30000" dirty="0">
                <a:solidFill>
                  <a:srgbClr val="3366CC"/>
                </a:solidFill>
                <a:effectLst/>
                <a:latin typeface="Arial" panose="020B0604020202020204" pitchFamily="34" charset="0"/>
                <a:hlinkClick r:id="rId8"/>
              </a:rPr>
              <a:t>[19]</a:t>
            </a:r>
            <a:r>
              <a:rPr lang="en-US" b="0" i="0" dirty="0">
                <a:solidFill>
                  <a:srgbClr val="202122"/>
                </a:solidFill>
                <a:effectLst/>
                <a:latin typeface="Arial" panose="020B0604020202020204" pitchFamily="34" charset="0"/>
              </a:rPr>
              <a:t>Similarmente,</a:t>
            </a:r>
            <a:r>
              <a:rPr lang="en-US" b="0" i="0" u="none" strike="noStrike" dirty="0">
                <a:solidFill>
                  <a:srgbClr val="3366CC"/>
                </a:solidFill>
                <a:effectLst/>
                <a:latin typeface="Arial" panose="020B0604020202020204" pitchFamily="34" charset="0"/>
                <a:hlinkClick r:id="rId9" tooltip="Roderick Firth"/>
              </a:rPr>
              <a:t>Roderick Firth</a:t>
            </a:r>
            <a:r>
              <a:rPr lang="en-US" b="0" i="0" dirty="0">
                <a:solidFill>
                  <a:srgbClr val="202122"/>
                </a:solidFill>
                <a:effectLst/>
                <a:latin typeface="Arial" panose="020B0604020202020204" pitchFamily="34" charset="0"/>
              </a:rPr>
              <a:t>'s</a:t>
            </a:r>
            <a:r>
              <a:rPr lang="en-US" b="0" i="0" u="none" strike="noStrike" dirty="0">
                <a:solidFill>
                  <a:srgbClr val="3366CC"/>
                </a:solidFill>
                <a:effectLst/>
                <a:latin typeface="Arial" panose="020B0604020202020204" pitchFamily="34" charset="0"/>
                <a:hlinkClick r:id="rId10" tooltip="Ideal observer theory"/>
              </a:rPr>
              <a:t>teoría del observador ideal</a:t>
            </a:r>
            <a:r>
              <a:rPr lang="en-US" b="0" i="0" dirty="0">
                <a:solidFill>
                  <a:srgbClr val="202122"/>
                </a:solidFill>
                <a:effectLst/>
                <a:latin typeface="Arial" panose="020B0604020202020204" pitchFamily="34" charset="0"/>
              </a:rPr>
              <a:t>Sostuvo que los actos correctos son aquellos que un observador imparcial y racional aprobaría.</a:t>
            </a:r>
            <a:r>
              <a:rPr lang="en-US" b="0" i="0" u="none" strike="noStrike" baseline="30000" dirty="0">
                <a:solidFill>
                  <a:srgbClr val="3366CC"/>
                </a:solidFill>
                <a:effectLst/>
                <a:latin typeface="Arial" panose="020B0604020202020204" pitchFamily="34" charset="0"/>
                <a:hlinkClick r:id="rId11"/>
              </a:rPr>
              <a:t>[20]</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12" tooltip="William James"/>
              </a:rPr>
              <a:t>Guillermo James</a:t>
            </a:r>
            <a:r>
              <a:rPr lang="en-US" b="0" i="0" dirty="0">
                <a:solidFill>
                  <a:srgbClr val="202122"/>
                </a:solidFill>
                <a:effectLst/>
                <a:latin typeface="Arial" panose="020B0604020202020204" pitchFamily="34" charset="0"/>
              </a:rPr>
              <a:t>, otro subjetivista ético, sostuvo que un fin es bueno (para o para una persona) sólo en el caso de que esa persona lo desee (ver también</a:t>
            </a:r>
            <a:r>
              <a:rPr lang="en-US" b="0" i="0" u="none" strike="noStrike" dirty="0">
                <a:solidFill>
                  <a:srgbClr val="3366CC"/>
                </a:solidFill>
                <a:effectLst/>
                <a:latin typeface="Arial" panose="020B0604020202020204" pitchFamily="34" charset="0"/>
                <a:hlinkClick r:id="rId13" tooltip="Ethical egoism"/>
              </a:rPr>
              <a:t>egoísmo ético</a:t>
            </a:r>
            <a:r>
              <a:rPr lang="en-US" b="0" i="0" dirty="0">
                <a:solidFill>
                  <a:srgbClr val="202122"/>
                </a:solidFill>
                <a:effectLst/>
                <a:latin typeface="Arial" panose="020B0604020202020204" pitchFamily="34" charset="0"/>
              </a:rPr>
              <a:t>). Según versiones no cognitivas del subjetivismo ético, como el emotivismo, el prescriptivismo y el</a:t>
            </a:r>
            <a:r>
              <a:rPr lang="en-US" b="0" i="0" dirty="0" err="1">
                <a:solidFill>
                  <a:srgbClr val="202122"/>
                </a:solidFill>
                <a:effectLst/>
                <a:latin typeface="Arial" panose="020B0604020202020204" pitchFamily="34" charset="0"/>
              </a:rPr>
              <a:t>expresivismo</a:t>
            </a:r>
            <a:r>
              <a:rPr lang="en-US" b="0" i="0" dirty="0">
                <a:solidFill>
                  <a:srgbClr val="202122"/>
                </a:solidFill>
                <a:effectLst/>
                <a:latin typeface="Arial" panose="020B0604020202020204" pitchFamily="34" charset="0"/>
              </a:rPr>
              <a:t>, las declaraciones éticas no pueden ser verdaderas o falsas en absoluto: más bien, son expresiones de sentimientos u órdenes personales.</a:t>
            </a:r>
            <a:r>
              <a:rPr lang="en-US" b="0" i="0" u="none" strike="noStrike" baseline="30000" dirty="0">
                <a:solidFill>
                  <a:srgbClr val="3366CC"/>
                </a:solidFill>
                <a:effectLst/>
                <a:latin typeface="Arial" panose="020B0604020202020204" pitchFamily="34" charset="0"/>
                <a:hlinkClick r:id="rId14"/>
              </a:rPr>
              <a:t>[21]</a:t>
            </a:r>
            <a:r>
              <a:rPr lang="en-US" b="0" i="0" dirty="0">
                <a:solidFill>
                  <a:srgbClr val="202122"/>
                </a:solidFill>
                <a:effectLst/>
                <a:latin typeface="Arial" panose="020B0604020202020204" pitchFamily="34" charset="0"/>
              </a:rPr>
              <a:t>Por ejemplo, en</a:t>
            </a:r>
            <a:r>
              <a:rPr lang="en-US" b="0" i="0" u="none" strike="noStrike" dirty="0">
                <a:solidFill>
                  <a:srgbClr val="3366CC"/>
                </a:solidFill>
                <a:effectLst/>
                <a:latin typeface="Arial" panose="020B0604020202020204" pitchFamily="34" charset="0"/>
                <a:hlinkClick r:id="rId15" tooltip="A. J. Ayer"/>
              </a:rPr>
              <a:t>AJ Ayer</a:t>
            </a:r>
            <a:r>
              <a:rPr lang="en-US" b="0" i="0" dirty="0">
                <a:solidFill>
                  <a:srgbClr val="202122"/>
                </a:solidFill>
                <a:effectLst/>
                <a:latin typeface="Arial" panose="020B0604020202020204" pitchFamily="34" charset="0"/>
              </a:rPr>
              <a:t>Como emotivismo, la afirmación "El asesinato está mal" tiene un significado equivalente al emotivo "¡Asesinato, Boo!"</a:t>
            </a:r>
            <a:r>
              <a:rPr lang="en-US" b="0" i="0" u="none" strike="noStrike" baseline="30000" dirty="0">
                <a:solidFill>
                  <a:srgbClr val="3366CC"/>
                </a:solidFill>
                <a:effectLst/>
                <a:latin typeface="Arial" panose="020B0604020202020204" pitchFamily="34" charset="0"/>
                <a:hlinkClick r:id="rId16"/>
              </a:rPr>
              <a:t>[22]</a:t>
            </a:r>
            <a:endParaRPr lang="en-US" b="0" i="0" dirty="0">
              <a:solidFill>
                <a:srgbClr val="202122"/>
              </a:solidFill>
              <a:effectLst/>
              <a:latin typeface="Arial" panose="020B0604020202020204" pitchFamily="34" charset="0"/>
            </a:endParaRPr>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13</a:t>
            </a:fld>
            <a:endParaRPr lang="en-US"/>
          </a:p>
        </p:txBody>
      </p:sp>
    </p:spTree>
    <p:extLst>
      <p:ext uri="{BB962C8B-B14F-4D97-AF65-F5344CB8AC3E}">
        <p14:creationId xmlns:p14="http://schemas.microsoft.com/office/powerpoint/2010/main" val="4235542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solidFill>
                  <a:srgbClr val="000000"/>
                </a:solidFill>
                <a:effectLst/>
                <a:latin typeface="system-ui"/>
              </a:rPr>
              <a:t>Satanás va a trabajar duro para rodearnos de oscuridad, ¡pero Juan quiere que caminemos en la verdad! Juan quiere que tengamos una fe personal fuerte en Dios que no sea sólo un deseo vago y esperanzador. Juan quiere que conozcamos los HECHOS acerca de JESÚS y que sepamos que DIOS ES digno de confianza y fiel. Que Él siempre cumple sus promesas. Para que la Fe esté BASADA en la BONDAD Y EL PODER de Dios.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baseline="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baseline="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baseline="30000" dirty="0">
              <a:solidFill>
                <a:srgbClr val="000000"/>
              </a:solidFill>
              <a:effectLs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24</a:t>
            </a:r>
            <a:r>
              <a:rPr lang="en-US" b="0" i="0" dirty="0">
                <a:solidFill>
                  <a:srgbClr val="000000"/>
                </a:solidFill>
                <a:effectLst/>
                <a:latin typeface="system-ui"/>
              </a:rPr>
              <a:t>Mientras</a:t>
            </a:r>
            <a:r>
              <a:rPr lang="en-US" b="0" i="1" dirty="0">
                <a:solidFill>
                  <a:srgbClr val="000000"/>
                </a:solidFill>
                <a:effectLst/>
                <a:latin typeface="system-ui"/>
              </a:rPr>
              <a:t>Pablo</a:t>
            </a:r>
            <a:r>
              <a:rPr lang="en-US" b="0" i="0" dirty="0">
                <a:solidFill>
                  <a:srgbClr val="000000"/>
                </a:solidFill>
                <a:effectLst/>
                <a:latin typeface="system-ui"/>
              </a:rPr>
              <a:t>Mientras decía esto en su defensa, Festo* dijo en alta voz: “¡Pablo, estás loco!</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p"/>
              </a:rPr>
              <a:t>pag</a:t>
            </a:r>
            <a:r>
              <a:rPr lang="en-US" b="0" i="0" baseline="30000" dirty="0">
                <a:solidFill>
                  <a:srgbClr val="000000"/>
                </a:solidFill>
                <a:effectLst/>
                <a:latin typeface="system-ui"/>
              </a:rPr>
              <a:t>]</a:t>
            </a:r>
            <a:r>
              <a:rPr lang="en-US" b="0" i="1" dirty="0">
                <a:solidFill>
                  <a:srgbClr val="000000"/>
                </a:solidFill>
                <a:effectLst/>
                <a:latin typeface="system-ui"/>
              </a:rPr>
              <a:t>Su</a:t>
            </a:r>
            <a:r>
              <a:rPr lang="en-US" b="0" i="0" dirty="0">
                <a:solidFill>
                  <a:srgbClr val="000000"/>
                </a:solidFill>
                <a:effectLst/>
                <a:latin typeface="system-ui"/>
              </a:rPr>
              <a:t>gran aprendizaje es</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q"/>
              </a:rPr>
              <a:t>q</a:t>
            </a:r>
            <a:r>
              <a:rPr lang="en-US" b="0" i="0" baseline="30000" dirty="0">
                <a:solidFill>
                  <a:srgbClr val="000000"/>
                </a:solidFill>
                <a:effectLst/>
                <a:latin typeface="system-ui"/>
              </a:rPr>
              <a:t>]</a:t>
            </a:r>
            <a:r>
              <a:rPr lang="en-US" b="0" i="0" dirty="0">
                <a:solidFill>
                  <a:srgbClr val="000000"/>
                </a:solidFill>
                <a:effectLst/>
                <a:latin typeface="system-ui"/>
              </a:rPr>
              <a:t>volviéndote loco”.</a:t>
            </a:r>
            <a:r>
              <a:rPr lang="en-US" b="1" i="0" baseline="30000" dirty="0">
                <a:solidFill>
                  <a:srgbClr val="000000"/>
                </a:solidFill>
                <a:effectLst/>
                <a:latin typeface="system-ui"/>
              </a:rPr>
              <a:t>25</a:t>
            </a:r>
            <a:r>
              <a:rPr lang="en-US" b="0" i="0" dirty="0">
                <a:solidFill>
                  <a:srgbClr val="000000"/>
                </a:solidFill>
                <a:effectLst/>
                <a:latin typeface="system-ui"/>
              </a:rPr>
              <a:t>Pero Pablo *dijo: No estoy loco, excelentísimo Festo, sino que pronuncio palabras</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r"/>
              </a:rPr>
              <a:t>r</a:t>
            </a:r>
            <a:r>
              <a:rPr lang="en-US" b="0" i="0" baseline="30000" dirty="0">
                <a:solidFill>
                  <a:srgbClr val="000000"/>
                </a:solidFill>
                <a:effectLst/>
                <a:latin typeface="system-ui"/>
              </a:rPr>
              <a:t>]</a:t>
            </a:r>
            <a:r>
              <a:rPr lang="en-US" b="0" i="0" dirty="0">
                <a:solidFill>
                  <a:srgbClr val="000000"/>
                </a:solidFill>
                <a:effectLst/>
                <a:latin typeface="system-ui"/>
              </a:rPr>
              <a:t>de verdad sobria.</a:t>
            </a:r>
            <a:r>
              <a:rPr lang="en-US" b="1" i="0" baseline="30000" dirty="0">
                <a:solidFill>
                  <a:srgbClr val="000000"/>
                </a:solidFill>
                <a:effectLst/>
                <a:latin typeface="system-ui"/>
              </a:rPr>
              <a:t>26</a:t>
            </a:r>
            <a:r>
              <a:rPr lang="en-US" b="0" i="0" dirty="0">
                <a:solidFill>
                  <a:srgbClr val="000000"/>
                </a:solidFill>
                <a:effectLst/>
                <a:latin typeface="system-ui"/>
              </a:rPr>
              <a:t>Para el rey</a:t>
            </a:r>
            <a:r>
              <a:rPr lang="en-US" b="0" i="0" baseline="30000" dirty="0">
                <a:solidFill>
                  <a:srgbClr val="000000"/>
                </a:solidFill>
                <a:effectLst/>
                <a:latin typeface="system-ui"/>
              </a:rPr>
              <a:t>[</a:t>
            </a:r>
            <a:r>
              <a:rPr lang="en-US" b="0" i="0" baseline="30000" dirty="0">
                <a:solidFill>
                  <a:srgbClr val="4A4A4A"/>
                </a:solidFill>
                <a:effectLst/>
                <a:latin typeface="system-ui"/>
                <a:hlinkClick r:id="rId6" tooltip="See footnote s"/>
              </a:rPr>
              <a:t>s</a:t>
            </a:r>
            <a:r>
              <a:rPr lang="en-US" b="0" i="0" baseline="30000" dirty="0">
                <a:solidFill>
                  <a:srgbClr val="000000"/>
                </a:solidFill>
                <a:effectLst/>
                <a:latin typeface="system-ui"/>
              </a:rPr>
              <a:t>]</a:t>
            </a:r>
            <a:r>
              <a:rPr lang="en-US" b="0" i="0" dirty="0">
                <a:solidFill>
                  <a:srgbClr val="000000"/>
                </a:solidFill>
                <a:effectLst/>
                <a:latin typeface="system-ui"/>
              </a:rPr>
              <a:t>sabe de estas cosas, y le hablo también con confianza, ya que estoy persuadido de que ninguna de estas cosas escapa a su conocimiento; porque esto no se ha hecho en un</a:t>
            </a:r>
            <a:r>
              <a:rPr lang="en-US" b="0" i="0" baseline="30000" dirty="0">
                <a:solidFill>
                  <a:srgbClr val="000000"/>
                </a:solidFill>
                <a:effectLst/>
                <a:latin typeface="system-ui"/>
              </a:rPr>
              <a:t>[</a:t>
            </a:r>
            <a:r>
              <a:rPr lang="en-US" b="0" i="0" baseline="30000" dirty="0">
                <a:solidFill>
                  <a:srgbClr val="4A4A4A"/>
                </a:solidFill>
                <a:effectLst/>
                <a:latin typeface="system-ui"/>
                <a:hlinkClick r:id="rId7" tooltip="See footnote t"/>
              </a:rPr>
              <a:t>t</a:t>
            </a:r>
            <a:r>
              <a:rPr lang="en-US" b="0" i="0" baseline="30000" dirty="0">
                <a:solidFill>
                  <a:srgbClr val="000000"/>
                </a:solidFill>
                <a:effectLst/>
                <a:latin typeface="system-ui"/>
              </a:rPr>
              <a:t>]</a:t>
            </a:r>
            <a:r>
              <a:rPr lang="en-US" b="0" i="0" dirty="0">
                <a:solidFill>
                  <a:srgbClr val="000000"/>
                </a:solidFill>
                <a:effectLst/>
                <a:latin typeface="system-ui"/>
              </a:rPr>
              <a:t>esquina.</a:t>
            </a:r>
            <a:r>
              <a:rPr lang="en-US" b="1" i="0" baseline="30000" dirty="0">
                <a:solidFill>
                  <a:srgbClr val="000000"/>
                </a:solidFill>
                <a:effectLst/>
                <a:latin typeface="system-ui"/>
              </a:rPr>
              <a:t>27</a:t>
            </a:r>
            <a:r>
              <a:rPr lang="en-US" b="0" i="0" dirty="0">
                <a:solidFill>
                  <a:srgbClr val="000000"/>
                </a:solidFill>
                <a:effectLst/>
                <a:latin typeface="system-ui"/>
              </a:rPr>
              <a:t>Rey Agripa, ¿crees a los profetas? se que tu</a:t>
            </a:r>
            <a:r>
              <a:rPr lang="en-US" b="0" i="0" baseline="30000" dirty="0">
                <a:solidFill>
                  <a:srgbClr val="000000"/>
                </a:solidFill>
                <a:effectLst/>
                <a:latin typeface="system-ui"/>
              </a:rPr>
              <a:t>[</a:t>
            </a:r>
            <a:r>
              <a:rPr lang="en-US" b="0" i="0" baseline="30000" dirty="0">
                <a:solidFill>
                  <a:srgbClr val="4A4A4A"/>
                </a:solidFill>
                <a:effectLst/>
                <a:latin typeface="system-ui"/>
                <a:hlinkClick r:id="rId8" tooltip="See footnote u"/>
              </a:rPr>
              <a:t>tu</a:t>
            </a:r>
            <a:r>
              <a:rPr lang="en-US" b="0" i="0" baseline="30000" dirty="0">
                <a:solidFill>
                  <a:srgbClr val="000000"/>
                </a:solidFill>
                <a:effectLst/>
                <a:latin typeface="system-ui"/>
              </a:rPr>
              <a:t>]</a:t>
            </a:r>
            <a:r>
              <a:rPr lang="en-US" b="0" i="0" dirty="0">
                <a:solidFill>
                  <a:srgbClr val="000000"/>
                </a:solidFill>
                <a:effectLst/>
                <a:latin typeface="system-ui"/>
              </a:rPr>
              <a:t>hacer."</a:t>
            </a:r>
            <a:endParaRPr lang="en-US" dirty="0"/>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15</a:t>
            </a:fld>
            <a:endParaRPr lang="en-US"/>
          </a:p>
        </p:txBody>
      </p:sp>
    </p:spTree>
    <p:extLst>
      <p:ext uri="{BB962C8B-B14F-4D97-AF65-F5344CB8AC3E}">
        <p14:creationId xmlns:p14="http://schemas.microsoft.com/office/powerpoint/2010/main" val="4235167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30000" dirty="0">
                <a:solidFill>
                  <a:srgbClr val="000000"/>
                </a:solidFill>
                <a:effectLst/>
                <a:latin typeface="system-ui"/>
              </a:rPr>
              <a:t>24</a:t>
            </a:r>
            <a:r>
              <a:rPr lang="en-US" b="0" i="0" dirty="0">
                <a:solidFill>
                  <a:srgbClr val="000000"/>
                </a:solidFill>
                <a:effectLst/>
                <a:latin typeface="system-ui"/>
              </a:rPr>
              <a:t>Mientras</a:t>
            </a:r>
            <a:r>
              <a:rPr lang="en-US" b="0" i="1" dirty="0">
                <a:solidFill>
                  <a:srgbClr val="000000"/>
                </a:solidFill>
                <a:effectLst/>
                <a:latin typeface="system-ui"/>
              </a:rPr>
              <a:t>Pablo</a:t>
            </a:r>
            <a:r>
              <a:rPr lang="en-US" b="0" i="0" dirty="0">
                <a:solidFill>
                  <a:srgbClr val="000000"/>
                </a:solidFill>
                <a:effectLst/>
                <a:latin typeface="system-ui"/>
              </a:rPr>
              <a:t>Mientras decía esto en su defensa, Festo* dijo en alta voz: “¡Pablo, estás loco!</a:t>
            </a:r>
            <a:r>
              <a:rPr lang="en-US" b="0" i="0" baseline="30000" dirty="0">
                <a:solidFill>
                  <a:srgbClr val="000000"/>
                </a:solidFill>
                <a:effectLst/>
                <a:latin typeface="system-ui"/>
              </a:rPr>
              <a:t>[</a:t>
            </a:r>
            <a:r>
              <a:rPr lang="en-US" b="0" i="0" baseline="30000" dirty="0">
                <a:solidFill>
                  <a:srgbClr val="4A4A4A"/>
                </a:solidFill>
                <a:effectLst/>
                <a:latin typeface="system-ui"/>
                <a:hlinkClick r:id="rId3" tooltip="See footnote p"/>
              </a:rPr>
              <a:t>pag</a:t>
            </a:r>
            <a:r>
              <a:rPr lang="en-US" b="0" i="0" baseline="30000" dirty="0">
                <a:solidFill>
                  <a:srgbClr val="000000"/>
                </a:solidFill>
                <a:effectLst/>
                <a:latin typeface="system-ui"/>
              </a:rPr>
              <a:t>]</a:t>
            </a:r>
            <a:r>
              <a:rPr lang="en-US" b="0" i="1" dirty="0">
                <a:solidFill>
                  <a:srgbClr val="000000"/>
                </a:solidFill>
                <a:effectLst/>
                <a:latin typeface="system-ui"/>
              </a:rPr>
              <a:t>Su</a:t>
            </a:r>
            <a:r>
              <a:rPr lang="en-US" b="0" i="0" dirty="0">
                <a:solidFill>
                  <a:srgbClr val="000000"/>
                </a:solidFill>
                <a:effectLst/>
                <a:latin typeface="system-ui"/>
              </a:rPr>
              <a:t>gran aprendizaje es</a:t>
            </a:r>
            <a:r>
              <a:rPr lang="en-US" b="0" i="0" baseline="30000" dirty="0">
                <a:solidFill>
                  <a:srgbClr val="000000"/>
                </a:solidFill>
                <a:effectLst/>
                <a:latin typeface="system-ui"/>
              </a:rPr>
              <a:t>[</a:t>
            </a:r>
            <a:r>
              <a:rPr lang="en-US" b="0" i="0" baseline="30000" dirty="0">
                <a:solidFill>
                  <a:srgbClr val="4A4A4A"/>
                </a:solidFill>
                <a:effectLst/>
                <a:latin typeface="system-ui"/>
                <a:hlinkClick r:id="rId4" tooltip="See footnote q"/>
              </a:rPr>
              <a:t>q</a:t>
            </a:r>
            <a:r>
              <a:rPr lang="en-US" b="0" i="0" baseline="30000" dirty="0">
                <a:solidFill>
                  <a:srgbClr val="000000"/>
                </a:solidFill>
                <a:effectLst/>
                <a:latin typeface="system-ui"/>
              </a:rPr>
              <a:t>]</a:t>
            </a:r>
            <a:r>
              <a:rPr lang="en-US" b="0" i="0" dirty="0">
                <a:solidFill>
                  <a:srgbClr val="000000"/>
                </a:solidFill>
                <a:effectLst/>
                <a:latin typeface="system-ui"/>
              </a:rPr>
              <a:t>volviéndote loco”.</a:t>
            </a:r>
            <a:r>
              <a:rPr lang="en-US" b="1" i="0" baseline="30000" dirty="0">
                <a:solidFill>
                  <a:srgbClr val="000000"/>
                </a:solidFill>
                <a:effectLst/>
                <a:latin typeface="system-ui"/>
              </a:rPr>
              <a:t>25</a:t>
            </a:r>
            <a:r>
              <a:rPr lang="en-US" b="0" i="0" dirty="0">
                <a:solidFill>
                  <a:srgbClr val="000000"/>
                </a:solidFill>
                <a:effectLst/>
                <a:latin typeface="system-ui"/>
              </a:rPr>
              <a:t>Pero Pablo *dijo: No estoy loco, excelentísimo Festo, sino que pronuncio palabras</a:t>
            </a:r>
            <a:r>
              <a:rPr lang="en-US" b="0" i="0" baseline="30000" dirty="0">
                <a:solidFill>
                  <a:srgbClr val="000000"/>
                </a:solidFill>
                <a:effectLst/>
                <a:latin typeface="system-ui"/>
              </a:rPr>
              <a:t>[</a:t>
            </a:r>
            <a:r>
              <a:rPr lang="en-US" b="0" i="0" baseline="30000" dirty="0">
                <a:solidFill>
                  <a:srgbClr val="4A4A4A"/>
                </a:solidFill>
                <a:effectLst/>
                <a:latin typeface="system-ui"/>
                <a:hlinkClick r:id="rId5" tooltip="See footnote r"/>
              </a:rPr>
              <a:t>r</a:t>
            </a:r>
            <a:r>
              <a:rPr lang="en-US" b="0" i="0" baseline="30000" dirty="0">
                <a:solidFill>
                  <a:srgbClr val="000000"/>
                </a:solidFill>
                <a:effectLst/>
                <a:latin typeface="system-ui"/>
              </a:rPr>
              <a:t>]</a:t>
            </a:r>
            <a:r>
              <a:rPr lang="en-US" b="0" i="0" dirty="0">
                <a:solidFill>
                  <a:srgbClr val="000000"/>
                </a:solidFill>
                <a:effectLst/>
                <a:latin typeface="system-ui"/>
              </a:rPr>
              <a:t>de verdad sobria.</a:t>
            </a:r>
            <a:r>
              <a:rPr lang="en-US" b="1" i="0" baseline="30000" dirty="0">
                <a:solidFill>
                  <a:srgbClr val="000000"/>
                </a:solidFill>
                <a:effectLst/>
                <a:latin typeface="system-ui"/>
              </a:rPr>
              <a:t>26</a:t>
            </a:r>
            <a:r>
              <a:rPr lang="en-US" b="0" i="0" dirty="0">
                <a:solidFill>
                  <a:srgbClr val="000000"/>
                </a:solidFill>
                <a:effectLst/>
                <a:latin typeface="system-ui"/>
              </a:rPr>
              <a:t>Para el rey</a:t>
            </a:r>
            <a:r>
              <a:rPr lang="en-US" b="0" i="0" baseline="30000" dirty="0">
                <a:solidFill>
                  <a:srgbClr val="000000"/>
                </a:solidFill>
                <a:effectLst/>
                <a:latin typeface="system-ui"/>
              </a:rPr>
              <a:t>[</a:t>
            </a:r>
            <a:r>
              <a:rPr lang="en-US" b="0" i="0" baseline="30000" dirty="0">
                <a:solidFill>
                  <a:srgbClr val="4A4A4A"/>
                </a:solidFill>
                <a:effectLst/>
                <a:latin typeface="system-ui"/>
                <a:hlinkClick r:id="rId6" tooltip="See footnote s"/>
              </a:rPr>
              <a:t>s</a:t>
            </a:r>
            <a:r>
              <a:rPr lang="en-US" b="0" i="0" baseline="30000" dirty="0">
                <a:solidFill>
                  <a:srgbClr val="000000"/>
                </a:solidFill>
                <a:effectLst/>
                <a:latin typeface="system-ui"/>
              </a:rPr>
              <a:t>]</a:t>
            </a:r>
            <a:r>
              <a:rPr lang="en-US" b="0" i="0" dirty="0">
                <a:solidFill>
                  <a:srgbClr val="000000"/>
                </a:solidFill>
                <a:effectLst/>
                <a:latin typeface="system-ui"/>
              </a:rPr>
              <a:t>sabe de estas cosas, y le hablo también con confianza, ya que estoy persuadido de que ninguna de estas cosas escapa a su conocimiento; porque esto no se ha hecho en un</a:t>
            </a:r>
            <a:r>
              <a:rPr lang="en-US" b="0" i="0" baseline="30000" dirty="0">
                <a:solidFill>
                  <a:srgbClr val="000000"/>
                </a:solidFill>
                <a:effectLst/>
                <a:latin typeface="system-ui"/>
              </a:rPr>
              <a:t>[</a:t>
            </a:r>
            <a:r>
              <a:rPr lang="en-US" b="0" i="0" baseline="30000" dirty="0">
                <a:solidFill>
                  <a:srgbClr val="4A4A4A"/>
                </a:solidFill>
                <a:effectLst/>
                <a:latin typeface="system-ui"/>
                <a:hlinkClick r:id="rId7" tooltip="See footnote t"/>
              </a:rPr>
              <a:t>t</a:t>
            </a:r>
            <a:r>
              <a:rPr lang="en-US" b="0" i="0" baseline="30000" dirty="0">
                <a:solidFill>
                  <a:srgbClr val="000000"/>
                </a:solidFill>
                <a:effectLst/>
                <a:latin typeface="system-ui"/>
              </a:rPr>
              <a:t>]</a:t>
            </a:r>
            <a:r>
              <a:rPr lang="en-US" b="0" i="0" dirty="0">
                <a:solidFill>
                  <a:srgbClr val="000000"/>
                </a:solidFill>
                <a:effectLst/>
                <a:latin typeface="system-ui"/>
              </a:rPr>
              <a:t>esquina.</a:t>
            </a:r>
            <a:r>
              <a:rPr lang="en-US" b="1" i="0" baseline="30000" dirty="0">
                <a:solidFill>
                  <a:srgbClr val="000000"/>
                </a:solidFill>
                <a:effectLst/>
                <a:latin typeface="system-ui"/>
              </a:rPr>
              <a:t>27</a:t>
            </a:r>
            <a:r>
              <a:rPr lang="en-US" b="0" i="0" dirty="0">
                <a:solidFill>
                  <a:srgbClr val="000000"/>
                </a:solidFill>
                <a:effectLst/>
                <a:latin typeface="system-ui"/>
              </a:rPr>
              <a:t>Rey Agripa, ¿crees a los profetas? se que tu</a:t>
            </a:r>
            <a:r>
              <a:rPr lang="en-US" b="0" i="0" baseline="30000" dirty="0">
                <a:solidFill>
                  <a:srgbClr val="000000"/>
                </a:solidFill>
                <a:effectLst/>
                <a:latin typeface="system-ui"/>
              </a:rPr>
              <a:t>[</a:t>
            </a:r>
            <a:r>
              <a:rPr lang="en-US" b="0" i="0" baseline="30000" dirty="0">
                <a:solidFill>
                  <a:srgbClr val="4A4A4A"/>
                </a:solidFill>
                <a:effectLst/>
                <a:latin typeface="system-ui"/>
                <a:hlinkClick r:id="rId8" tooltip="See footnote u"/>
              </a:rPr>
              <a:t>tu</a:t>
            </a:r>
            <a:r>
              <a:rPr lang="en-US" b="0" i="0" baseline="30000" dirty="0">
                <a:solidFill>
                  <a:srgbClr val="000000"/>
                </a:solidFill>
                <a:effectLst/>
                <a:latin typeface="system-ui"/>
              </a:rPr>
              <a:t>]</a:t>
            </a:r>
            <a:r>
              <a:rPr lang="en-US" b="0" i="0" dirty="0">
                <a:solidFill>
                  <a:srgbClr val="000000"/>
                </a:solidFill>
                <a:effectLst/>
                <a:latin typeface="system-ui"/>
              </a:rPr>
              <a:t>hacer."</a:t>
            </a:r>
            <a:endParaRPr lang="en-US" dirty="0"/>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16</a:t>
            </a:fld>
            <a:endParaRPr lang="en-US"/>
          </a:p>
        </p:txBody>
      </p:sp>
    </p:spTree>
    <p:extLst>
      <p:ext uri="{BB962C8B-B14F-4D97-AF65-F5344CB8AC3E}">
        <p14:creationId xmlns:p14="http://schemas.microsoft.com/office/powerpoint/2010/main" val="3502169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Phillip: explica cómo esto es útil y práctico.</a:t>
            </a:r>
          </a:p>
          <a:p>
            <a:pPr algn="l" rtl="0"/>
            <a:endParaRPr lang="en-US" dirty="0"/>
          </a:p>
          <a:p>
            <a:pPr algn="l" rtl="0"/>
            <a:endParaRPr lang="en-US" dirty="0"/>
          </a:p>
          <a:p>
            <a:pPr algn="l" rtl="0"/>
            <a:endParaRPr lang="en-US" dirty="0"/>
          </a:p>
          <a:p>
            <a:pPr algn="l" rtl="0"/>
            <a:r>
              <a:rPr lang="en-US" dirty="0"/>
              <a:t>&gt; No quiero que te sientas confundido o sobrecargado. Voy a utilizar algunos términos que pueden ser nuevos para usted; todo lo que estoy haciendo es explicar la lógica detrás de lo que a menudo damos por sentado: que verdad es todo lo que es VERDADERO.</a:t>
            </a:r>
          </a:p>
          <a:p>
            <a:pPr algn="l" rtl="0"/>
            <a:endParaRPr lang="en-US" dirty="0"/>
          </a:p>
          <a:p>
            <a:pPr algn="l" rtl="0"/>
            <a:endParaRPr lang="en-US" dirty="0"/>
          </a:p>
          <a:p>
            <a:pPr algn="l" rtl="0"/>
            <a:endParaRPr lang="en-US" dirty="0"/>
          </a:p>
          <a:p>
            <a:pPr algn="l" rtl="0"/>
            <a:r>
              <a:rPr lang="en-US" dirty="0"/>
              <a:t>De principio a fin, la Biblia está llena de la idea de que el pueblo de Dios CAMINARÁ EN LA VERDAD.</a:t>
            </a:r>
          </a:p>
          <a:p>
            <a:pPr algn="l" rtl="0"/>
            <a:endParaRPr lang="en-US" dirty="0"/>
          </a:p>
          <a:p>
            <a:pPr algn="l" rtl="0"/>
            <a:r>
              <a:rPr lang="en-US" dirty="0"/>
              <a:t>Hablamos de la verdad constantemente e incluso la damos por sentado en muchas discusiones, pero necesitamos este estudio para ayudarnos a establecer un concepto sólido de la Verdad. Especialmente que LA VERDAD proviene de la palabra de Dios.</a:t>
            </a:r>
          </a:p>
          <a:p>
            <a:pPr algn="l"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Hoy en Estados Unidos tenemos una crisis de VERDAD. La verdad se malinterpreta y se distorsiona intencionalmente.</a:t>
            </a:r>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17</a:t>
            </a:fld>
            <a:endParaRPr lang="en-US"/>
          </a:p>
        </p:txBody>
      </p:sp>
    </p:spTree>
    <p:extLst>
      <p:ext uri="{BB962C8B-B14F-4D97-AF65-F5344CB8AC3E}">
        <p14:creationId xmlns:p14="http://schemas.microsoft.com/office/powerpoint/2010/main" val="903939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La verdad es una de las cosas más valiosas que podemos poseer.</a:t>
            </a:r>
          </a:p>
          <a:p>
            <a:pPr algn="l" rtl="0"/>
            <a:endParaRPr lang="en-US" dirty="0"/>
          </a:p>
          <a:p>
            <a:pPr algn="l" rtl="0"/>
            <a:endParaRPr lang="en-US" dirty="0"/>
          </a:p>
          <a:p>
            <a:pPr algn="l" rtl="0"/>
            <a:r>
              <a:rPr lang="en-US" dirty="0"/>
              <a:t>La verdad puede ayudarte a decir lo CORRECTO en el MOMENTO CORRECTO.</a:t>
            </a:r>
          </a:p>
          <a:p>
            <a:pPr algn="l" rtl="0"/>
            <a:r>
              <a:rPr lang="en-US" dirty="0"/>
              <a:t>La verdad puede darte una ESPERANZA PODEROSA incluso cuando las cosas son realmente difíciles.</a:t>
            </a:r>
          </a:p>
          <a:p>
            <a:pPr algn="l" rtl="0"/>
            <a:r>
              <a:rPr lang="en-US" dirty="0"/>
              <a:t>La verdad puede protegerte de tomar una decisión TERRIBLE.</a:t>
            </a:r>
          </a:p>
          <a:p>
            <a:pPr algn="l" rtl="0"/>
            <a:endParaRPr lang="en-US" dirty="0"/>
          </a:p>
          <a:p>
            <a:pPr algn="l" rtl="0"/>
            <a:r>
              <a:rPr lang="en-US" dirty="0"/>
              <a:t>Es casi imposible exagerar la importancia y el valor de la VERDAD.</a:t>
            </a:r>
          </a:p>
          <a:p>
            <a:pPr algn="l" rtl="0"/>
            <a:endParaRPr lang="en-US" dirty="0"/>
          </a:p>
          <a:p>
            <a:pPr algn="l" rtl="0"/>
            <a:r>
              <a:rPr lang="en-US" dirty="0"/>
              <a:t>Proverbios nos está diciendo a todos: que lo entendamos. Aferrate a ello. No dejes que nadie te lo quite.</a:t>
            </a:r>
          </a:p>
          <a:p>
            <a:pPr algn="l" rtl="0"/>
            <a:endParaRPr lang="en-US" dirty="0"/>
          </a:p>
          <a:p>
            <a:pPr algn="l" rtl="0"/>
            <a:r>
              <a:rPr lang="en-US" dirty="0"/>
              <a:t>Así que durante las próximas dos semanas vamos a estudiar la verdad.</a:t>
            </a:r>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2</a:t>
            </a:fld>
            <a:endParaRPr lang="en-US"/>
          </a:p>
        </p:txBody>
      </p:sp>
    </p:spTree>
    <p:extLst>
      <p:ext uri="{BB962C8B-B14F-4D97-AF65-F5344CB8AC3E}">
        <p14:creationId xmlns:p14="http://schemas.microsoft.com/office/powerpoint/2010/main" val="244996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effectLst/>
                <a:latin typeface="Calibri" panose="020F0502020204030204" pitchFamily="34" charset="0"/>
                <a:cs typeface="Calibri" panose="020F0502020204030204" pitchFamily="34" charset="0"/>
              </a:rPr>
              <a:t>En 2016, Steve</a:t>
            </a:r>
            <a:r>
              <a:rPr lang="en-US" sz="1200" b="0" i="1" dirty="0" err="1">
                <a:effectLst/>
                <a:latin typeface="Calibri" panose="020F0502020204030204" pitchFamily="34" charset="0"/>
                <a:cs typeface="Calibri" panose="020F0502020204030204" pitchFamily="34" charset="0"/>
              </a:rPr>
              <a:t>maraboli</a:t>
            </a:r>
            <a:r>
              <a:rPr lang="en-US" sz="1200" b="0" i="1" dirty="0">
                <a:effectLst/>
                <a:latin typeface="Calibri" panose="020F0502020204030204" pitchFamily="34" charset="0"/>
                <a:cs typeface="Calibri" panose="020F0502020204030204" pitchFamily="34" charset="0"/>
              </a:rPr>
              <a:t>fue seleccionado por la revista Inc. como "líder superior a seguir", y lo calificó como "el hombre vivo más citado" (2016).</a:t>
            </a:r>
            <a:endParaRPr lang="en-US" sz="1200" i="1" dirty="0">
              <a:latin typeface="Calibri" panose="020F0502020204030204" pitchFamily="34" charset="0"/>
              <a:cs typeface="Calibri" panose="020F0502020204030204" pitchFamily="34" charset="0"/>
            </a:endParaRPr>
          </a:p>
          <a:p>
            <a:pPr algn="l" rtl="0"/>
            <a:endParaRPr lang="en-US" dirty="0"/>
          </a:p>
          <a:p>
            <a:pPr algn="l" rtl="0"/>
            <a:endParaRPr lang="en-US" dirty="0"/>
          </a:p>
          <a:p>
            <a:pPr algn="l" rtl="0"/>
            <a:r>
              <a:rPr lang="en-US" dirty="0"/>
              <a:t>¿Ves cómo citas como esta sugieren que la “verdad” se define tan personalmente como emociones como el amor o el entusiasmo?</a:t>
            </a:r>
          </a:p>
          <a:p>
            <a:pPr algn="l" rtl="0"/>
            <a:r>
              <a:rPr lang="en-US" dirty="0"/>
              <a:t>Esa verdad es tan subjetiva como tus sueños profesionales o tus gustos musicales.</a:t>
            </a:r>
          </a:p>
          <a:p>
            <a:pPr algn="l" rtl="0"/>
            <a:endParaRPr lang="en-US" dirty="0"/>
          </a:p>
          <a:p>
            <a:pPr algn="l" rtl="0"/>
            <a:r>
              <a:rPr lang="en-US" dirty="0"/>
              <a:t>2016 fue un ENORME año para popularizar la verdad subjetiva.</a:t>
            </a:r>
          </a:p>
          <a:p>
            <a:pPr algn="l" rtl="0"/>
            <a:endParaRPr lang="en-US" dirty="0"/>
          </a:p>
          <a:p>
            <a:pPr algn="l" rtl="0"/>
            <a:r>
              <a:rPr lang="en-US" dirty="0"/>
              <a:t>El Diccionario Oxford nombró a “Posverdad” la palabra del año.</a:t>
            </a:r>
          </a:p>
          <a:p>
            <a:pPr algn="l" rtl="0"/>
            <a:endParaRPr lang="en-US" dirty="0"/>
          </a:p>
          <a:p>
            <a:pPr algn="l" rtl="0"/>
            <a:r>
              <a:rPr lang="en-US" dirty="0"/>
              <a:t>No son sólo las redes sociales... lo son</a:t>
            </a:r>
            <a:r>
              <a:rPr lang="en-US" dirty="0" err="1"/>
              <a:t>athiest</a:t>
            </a:r>
            <a:r>
              <a:rPr lang="en-US" dirty="0"/>
              <a:t>como "Michael Ruse" que dijo...</a:t>
            </a:r>
          </a:p>
          <a:p>
            <a:pPr algn="l" rtl="0"/>
            <a:r>
              <a:rPr lang="en-US" dirty="0"/>
              <a:t>Y es un científico como Richard Dawkins quien dijo…</a:t>
            </a:r>
          </a:p>
          <a:p>
            <a:pPr algn="l" rtl="0"/>
            <a:endParaRPr lang="en-US" dirty="0"/>
          </a:p>
          <a:p>
            <a:pPr algn="l" rtl="0"/>
            <a:endParaRPr lang="en-US" dirty="0"/>
          </a:p>
          <a:p>
            <a:pPr algn="l" rtl="0"/>
            <a:endParaRPr lang="en-US" dirty="0"/>
          </a:p>
          <a:p>
            <a:pPr algn="l" rtl="0" fontAlgn="base"/>
            <a:r>
              <a:rPr lang="en-US" b="0" i="0" dirty="0">
                <a:effectLst/>
                <a:latin typeface="Roboto" panose="02000000000000000000" pitchFamily="2" charset="0"/>
              </a:rPr>
              <a:t>esteban</a:t>
            </a:r>
            <a:r>
              <a:rPr lang="en-US" b="0" i="0" dirty="0" err="1">
                <a:effectLst/>
                <a:latin typeface="Roboto" panose="02000000000000000000" pitchFamily="2" charset="0"/>
              </a:rPr>
              <a:t>maraboli</a:t>
            </a:r>
            <a:r>
              <a:rPr lang="en-US" b="0" i="0" dirty="0">
                <a:effectLst/>
                <a:latin typeface="Roboto" panose="02000000000000000000" pitchFamily="2" charset="0"/>
              </a:rPr>
              <a:t>ha electrizado, inspirado y entretenido a una amplia gama de audiencias en más de 30 países con su estilo único de unir ciencias del comportamiento de vanguardia, metodologías comerciales comprobadas, humor, historias INOLVIDABLES e ideas sociales.</a:t>
            </a:r>
            <a:br>
              <a:rPr lang="en-US" b="0" i="0" dirty="0">
                <a:effectLst/>
                <a:latin typeface="Roboto" panose="02000000000000000000" pitchFamily="2" charset="0"/>
              </a:rPr>
            </a:br>
            <a:r>
              <a:rPr lang="en-US" b="0" i="0" dirty="0">
                <a:effectLst/>
                <a:latin typeface="Roboto" panose="02000000000000000000" pitchFamily="2" charset="0"/>
              </a:rPr>
              <a:t/>
            </a:r>
            <a:br>
              <a:rPr lang="en-US" b="0" i="0" dirty="0">
                <a:effectLst/>
                <a:latin typeface="Roboto" panose="02000000000000000000" pitchFamily="2" charset="0"/>
              </a:rPr>
            </a:br>
            <a:r>
              <a:rPr lang="en-US" b="0" i="0" dirty="0">
                <a:effectLst/>
                <a:latin typeface="Roboto" panose="02000000000000000000" pitchFamily="2" charset="0"/>
              </a:rPr>
              <a:t>Al prestar su voz popular a diversos temas, los libros, citas, videos y memes de Steve se han convertido en una sensación en las redes sociales; siendo compartido por millones de personas en todo el mundo en más de 25 idiomas. Un veterano militar condecorado y filántropo, Steve</a:t>
            </a:r>
            <a:r>
              <a:rPr lang="en-US" b="0" i="0" dirty="0" err="1">
                <a:effectLst/>
                <a:latin typeface="Roboto" panose="02000000000000000000" pitchFamily="2" charset="0"/>
              </a:rPr>
              <a:t>maraboli</a:t>
            </a:r>
            <a:r>
              <a:rPr lang="en-US" b="0" i="0" dirty="0">
                <a:effectLst/>
                <a:latin typeface="Roboto" panose="02000000000000000000" pitchFamily="2" charset="0"/>
              </a:rPr>
              <a:t>ha creado, contribuido e impactado programas humanitarios, educativos y de empoderamiento en 40 países. Steve recibió el prestigioso Premio de las Naciones Unidas a la Filantropía y continúa apoyando la alfabetización y la educación globales.</a:t>
            </a:r>
            <a:br>
              <a:rPr lang="en-US" b="0" i="0" dirty="0">
                <a:effectLst/>
                <a:latin typeface="Roboto" panose="02000000000000000000" pitchFamily="2" charset="0"/>
              </a:rPr>
            </a:br>
            <a:r>
              <a:rPr lang="en-US" b="0" i="0" dirty="0">
                <a:effectLst/>
                <a:latin typeface="Roboto" panose="02000000000000000000" pitchFamily="2" charset="0"/>
              </a:rPr>
              <a:t/>
            </a:r>
            <a:br>
              <a:rPr lang="en-US" b="0" i="0" dirty="0">
                <a:effectLst/>
                <a:latin typeface="Roboto" panose="02000000000000000000" pitchFamily="2" charset="0"/>
              </a:rPr>
            </a:br>
            <a:r>
              <a:rPr lang="en-US" b="0" i="0" dirty="0">
                <a:effectLst/>
                <a:latin typeface="Roboto" panose="02000000000000000000" pitchFamily="2" charset="0"/>
              </a:rPr>
              <a:t>En 2016, Steve</a:t>
            </a:r>
            <a:r>
              <a:rPr lang="en-US" b="0" i="0" dirty="0" err="1">
                <a:effectLst/>
                <a:latin typeface="Roboto" panose="02000000000000000000" pitchFamily="2" charset="0"/>
              </a:rPr>
              <a:t>maraboli</a:t>
            </a:r>
            <a:r>
              <a:rPr lang="en-US" b="0" i="0" dirty="0">
                <a:effectLst/>
                <a:latin typeface="Roboto" panose="02000000000000000000" pitchFamily="2" charset="0"/>
              </a:rPr>
              <a:t>fue seleccionado por la revista Inc. como "líder superior a seguir", y lo calificó como "el hombre vivo más citado" (2016). Un denominador común de muchas historias de éxito personal y profesional, Steve</a:t>
            </a:r>
            <a:r>
              <a:rPr lang="en-US" b="0" i="0" dirty="0" err="1">
                <a:effectLst/>
                <a:latin typeface="Roboto" panose="02000000000000000000" pitchFamily="2" charset="0"/>
              </a:rPr>
              <a:t>maraboli</a:t>
            </a:r>
            <a:r>
              <a:rPr lang="en-US" b="0" i="0" dirty="0">
                <a:effectLst/>
                <a:latin typeface="Roboto" panose="02000000000000000000" pitchFamily="2" charset="0"/>
              </a:rPr>
              <a:t>Ha pasado casi 20 años perfeccionando su metodología de Coaching/Consejería/Influencia.</a:t>
            </a:r>
          </a:p>
          <a:p>
            <a:pPr algn="l" rtl="0" fontAlgn="base"/>
            <a:r>
              <a:rPr lang="en-US" b="0" i="0" dirty="0">
                <a:effectLst/>
                <a:latin typeface="Roboto" panose="02000000000000000000" pitchFamily="2" charset="0"/>
              </a:rPr>
              <a:t>- Mini biografía de IMDb Por: Steve</a:t>
            </a:r>
            <a:r>
              <a:rPr lang="en-US" b="0" i="0" dirty="0" err="1">
                <a:effectLst/>
                <a:latin typeface="Roboto" panose="02000000000000000000" pitchFamily="2" charset="0"/>
              </a:rPr>
              <a:t>maraboli</a:t>
            </a:r>
            <a:endParaRPr lang="en-US" b="0" i="0" dirty="0">
              <a:effectLst/>
              <a:latin typeface="Roboto" panose="02000000000000000000" pitchFamily="2" charset="0"/>
            </a:endParaRPr>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4</a:t>
            </a:fld>
            <a:endParaRPr lang="en-US"/>
          </a:p>
        </p:txBody>
      </p:sp>
    </p:spTree>
    <p:extLst>
      <p:ext uri="{BB962C8B-B14F-4D97-AF65-F5344CB8AC3E}">
        <p14:creationId xmlns:p14="http://schemas.microsoft.com/office/powerpoint/2010/main" val="312918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La mayoría de las discusiones sobre el concepto de verdad se dividirán en 2 categorías...</a:t>
            </a:r>
          </a:p>
          <a:p>
            <a:pPr algn="l" rtl="0"/>
            <a:endParaRPr lang="en-US" dirty="0"/>
          </a:p>
          <a:p>
            <a:pPr algn="l" rtl="0"/>
            <a:r>
              <a:rPr lang="en-US" dirty="0"/>
              <a:t>Subjetivo… ¿La temperatura es agradable o incómoda? Eso es subjetivo. ¿La comida fue deliciosa o</a:t>
            </a:r>
            <a:r>
              <a:rPr lang="en-US" dirty="0" err="1"/>
              <a:t>médico</a:t>
            </a:r>
            <a:r>
              <a:rPr lang="en-US" dirty="0"/>
              <a:t>– eso es subjetivo. ¿La película fue maravillosa o aburrida? Eso es subjetivo.</a:t>
            </a:r>
          </a:p>
          <a:p>
            <a:pPr algn="l" rtl="0"/>
            <a:endParaRPr lang="en-US" dirty="0"/>
          </a:p>
          <a:p>
            <a:pPr algn="l" rtl="0"/>
            <a:r>
              <a:rPr lang="en-US" dirty="0"/>
              <a:t>Este es un concepto importante porque vivimos en una cultura que quiere tratar todas las ideas religiosas como totalmente subjetivas.</a:t>
            </a:r>
          </a:p>
          <a:p>
            <a:pPr algn="l" rtl="0"/>
            <a:endParaRPr lang="en-US" dirty="0"/>
          </a:p>
          <a:p>
            <a:pPr algn="l" rtl="0"/>
            <a:endParaRPr lang="en-US" dirty="0"/>
          </a:p>
          <a:p>
            <a:pPr algn="l" rtl="0"/>
            <a:endParaRPr lang="en-US" dirty="0"/>
          </a:p>
          <a:p>
            <a:pPr algn="l" rtl="0"/>
            <a:endParaRPr lang="en-US" dirty="0"/>
          </a:p>
          <a:p>
            <a:pPr algn="l" rtl="0"/>
            <a:endParaRPr lang="en-US" dirty="0"/>
          </a:p>
          <a:p>
            <a:pPr algn="l" rtl="0"/>
            <a:r>
              <a:rPr lang="en-US" dirty="0"/>
              <a:t>Hechos 17:11</a:t>
            </a:r>
          </a:p>
          <a:p>
            <a:pPr algn="l" rtl="0"/>
            <a:endParaRPr lang="en-US" dirty="0"/>
          </a:p>
          <a:p>
            <a:pPr algn="l" rtl="0"/>
            <a:endParaRPr lang="en-US" dirty="0"/>
          </a:p>
          <a:p>
            <a:pPr algn="l" rtl="0"/>
            <a:r>
              <a:rPr lang="en-US" dirty="0"/>
              <a:t>Verdad objetiva: esto es lo que los bereanos estaban buscando... probaron las Escrituras para ver si lo que Pablo enseñaba era realmente ASÍ. ¿Eran “verdaderas”?</a:t>
            </a:r>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endParaRPr lang="en-US" dirty="0"/>
          </a:p>
          <a:p>
            <a:pPr algn="l" rtl="0"/>
            <a:r>
              <a:rPr lang="en-US" dirty="0"/>
              <a:t>La discusión más fácil es el clima...</a:t>
            </a:r>
          </a:p>
          <a:p>
            <a:pPr algn="l" rtl="0"/>
            <a:endParaRPr lang="en-US" dirty="0"/>
          </a:p>
          <a:p>
            <a:pPr algn="l" rtl="0"/>
            <a:r>
              <a:rPr lang="en-US" dirty="0"/>
              <a:t>Digamos que afuera hace 77 grados y una persona dice: qué hermoso día cálido, pero otra persona dice: qué día tan caluroso e incómodo.</a:t>
            </a:r>
          </a:p>
          <a:p>
            <a:pPr algn="l" rtl="0"/>
            <a:endParaRPr lang="en-US" dirty="0"/>
          </a:p>
          <a:p>
            <a:pPr algn="l" rtl="0"/>
            <a:r>
              <a:rPr lang="en-US" dirty="0"/>
              <a:t>Objetivamente, podemos medir y son 77 grados.</a:t>
            </a:r>
          </a:p>
          <a:p>
            <a:pPr algn="l" rtl="0"/>
            <a:r>
              <a:rPr lang="en-US" dirty="0"/>
              <a:t>Subjetivamente: cada tema tiene un punto de vista diferente.</a:t>
            </a:r>
          </a:p>
          <a:p>
            <a:pPr algn="l" rtl="0"/>
            <a:endParaRPr lang="en-US" dirty="0"/>
          </a:p>
          <a:p>
            <a:pPr algn="l" rtl="0"/>
            <a:endParaRPr lang="en-US" dirty="0"/>
          </a:p>
          <a:p>
            <a:pPr algn="l" rtl="0"/>
            <a:r>
              <a:rPr lang="en-US" dirty="0"/>
              <a:t>NO es tan importante cuando tenemos opiniones contradictorias sobre el clima de la tarde.</a:t>
            </a:r>
          </a:p>
          <a:p>
            <a:pPr algn="l" rtl="0"/>
            <a:endParaRPr lang="en-US" dirty="0"/>
          </a:p>
          <a:p>
            <a:pPr algn="l" rtl="0"/>
            <a:r>
              <a:rPr lang="en-US" dirty="0"/>
              <a:t>Pero ¿qué pasa con el ASESINATO? ¿Qué pasa con el ROBO? ¿Qué pasa con eventos históricos como el HOLOCAUSTO?</a:t>
            </a:r>
          </a:p>
          <a:p>
            <a:pPr algn="l" rtl="0"/>
            <a:endParaRPr lang="en-US" dirty="0"/>
          </a:p>
          <a:p>
            <a:pPr algn="l" rtl="0"/>
            <a:r>
              <a:rPr lang="en-US" dirty="0"/>
              <a:t>MUY especialmente – ¿qué pasa con JESÚS?</a:t>
            </a:r>
          </a:p>
          <a:p>
            <a:pPr algn="l" rtl="0"/>
            <a:endParaRPr lang="en-US" dirty="0"/>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5</a:t>
            </a:fld>
            <a:endParaRPr lang="en-US"/>
          </a:p>
        </p:txBody>
      </p:sp>
    </p:spTree>
    <p:extLst>
      <p:ext uri="{BB962C8B-B14F-4D97-AF65-F5344CB8AC3E}">
        <p14:creationId xmlns:p14="http://schemas.microsoft.com/office/powerpoint/2010/main" val="197031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rPr>
              <a:t>La historia de los ciegos y el elefante es muy buena para ilustrar estas ideas porque, por un lado, demuestra perfectamente la idea de la verdad subjetiva, en la que cada hombre se aferra a sus propias observaciones y creencias. Pero también demuestra la verdad objetiva – que es un elefante – y estos ciegos NECESITAN hacer más que confiar en su propio juicio – ¡necesitan escuchar lo que se está REVELANDO y lo que realmente explica TODAS sus observaciones!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rPr>
              <a:t>Nada captura mejor el concepto moderno de verdad que la clásica historia de los ciegos y el elefante.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rPr>
              <a:t>Podemos ser humildes acerca de nuestros límites,</a:t>
            </a:r>
            <a:br>
              <a:rPr lang="en-US" sz="1200" i="1" dirty="0">
                <a:solidFill>
                  <a:schemeClr val="tx1"/>
                </a:solidFill>
              </a:rPr>
            </a:br>
            <a:r>
              <a:rPr lang="en-US" sz="1200" i="1" dirty="0">
                <a:solidFill>
                  <a:schemeClr val="tx1"/>
                </a:solidFill>
              </a:rPr>
              <a:t>pero recuerda que la verdad es: ¡Esto es un elefante!</a:t>
            </a:r>
          </a:p>
          <a:p>
            <a:pPr algn="l" rtl="0"/>
            <a:endParaRPr lang="en-US" dirty="0"/>
          </a:p>
          <a:p>
            <a:pPr algn="l" rtl="0"/>
            <a:endParaRPr lang="en-US" dirty="0"/>
          </a:p>
          <a:p>
            <a:pPr algn="l" rtl="0"/>
            <a:r>
              <a:rPr lang="en-US" dirty="0"/>
              <a:t>Como una pared...</a:t>
            </a:r>
          </a:p>
          <a:p>
            <a:pPr algn="l" rtl="0"/>
            <a:endParaRPr lang="en-US" dirty="0"/>
          </a:p>
          <a:p>
            <a:pPr algn="l" rtl="0"/>
            <a:r>
              <a:rPr lang="en-US" dirty="0"/>
              <a:t>Como una lanza...</a:t>
            </a:r>
          </a:p>
          <a:p>
            <a:pPr algn="l" rtl="0"/>
            <a:endParaRPr lang="en-US" dirty="0"/>
          </a:p>
          <a:p>
            <a:pPr algn="l" rtl="0"/>
            <a:r>
              <a:rPr lang="en-US" dirty="0"/>
              <a:t>Como una serpiente...</a:t>
            </a:r>
          </a:p>
          <a:p>
            <a:pPr algn="l" rtl="0"/>
            <a:endParaRPr lang="en-US" dirty="0"/>
          </a:p>
          <a:p>
            <a:pPr algn="l" rtl="0"/>
            <a:r>
              <a:rPr lang="en-US" dirty="0"/>
              <a:t>Como un árbol...</a:t>
            </a:r>
          </a:p>
          <a:p>
            <a:pPr algn="l" rtl="0"/>
            <a:endParaRPr lang="en-US" dirty="0"/>
          </a:p>
          <a:p>
            <a:pPr algn="l" rtl="0"/>
            <a:r>
              <a:rPr lang="en-US" dirty="0"/>
              <a:t>Como un fan...</a:t>
            </a:r>
          </a:p>
          <a:p>
            <a:pPr algn="l" rtl="0"/>
            <a:endParaRPr lang="en-US" dirty="0"/>
          </a:p>
          <a:p>
            <a:pPr algn="l" rtl="0"/>
            <a:r>
              <a:rPr lang="en-US" dirty="0"/>
              <a:t>Como una cuerda...</a:t>
            </a:r>
          </a:p>
          <a:p>
            <a:pPr algn="l" rtl="0"/>
            <a:endParaRPr lang="en-US" dirty="0"/>
          </a:p>
          <a:p>
            <a:pPr algn="l" rtl="0"/>
            <a:r>
              <a:rPr lang="en-US" dirty="0"/>
              <a:t>“La gente que tiene ojos a veces actúa como un tonto”</a:t>
            </a:r>
          </a:p>
          <a:p>
            <a:pPr algn="l" rtl="0"/>
            <a:endParaRPr lang="en-US" dirty="0"/>
          </a:p>
          <a:p>
            <a:pPr algn="l" rtl="0"/>
            <a:r>
              <a:rPr lang="en-US" dirty="0"/>
              <a:t>Puede que estén ciegos, pero no sordos – alguien grita – ¡ES un elefante y deben prestar atención!</a:t>
            </a:r>
          </a:p>
          <a:p>
            <a:pPr algn="l"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Nuestra sociedad está rebosante de relativismo y posmodernismo</a:t>
            </a:r>
            <a:br>
              <a:rPr lang="en-US" sz="1200" i="1" dirty="0">
                <a:solidFill>
                  <a:schemeClr val="bg1"/>
                </a:solidFill>
              </a:rPr>
            </a:br>
            <a:r>
              <a:rPr lang="en-US" sz="1200" i="1" dirty="0">
                <a:solidFill>
                  <a:schemeClr val="bg1"/>
                </a:solidFill>
              </a:rPr>
              <a:t>Que Quiere Ignorar La Verdad Objetiva: ¡Es Un Elefante!</a:t>
            </a:r>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6</a:t>
            </a:fld>
            <a:endParaRPr lang="en-US"/>
          </a:p>
        </p:txBody>
      </p:sp>
    </p:spTree>
    <p:extLst>
      <p:ext uri="{BB962C8B-B14F-4D97-AF65-F5344CB8AC3E}">
        <p14:creationId xmlns:p14="http://schemas.microsoft.com/office/powerpoint/2010/main" val="119121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Efesios 4:21</a:t>
            </a:r>
          </a:p>
          <a:p>
            <a:pPr algn="l" rtl="0"/>
            <a:endParaRPr lang="en-US" dirty="0"/>
          </a:p>
          <a:p>
            <a:pPr algn="l" rtl="0"/>
            <a:r>
              <a:rPr lang="en-US" dirty="0"/>
              <a:t>¡Tratar toda verdad como si fuera subjetiva es un DESASTRE absoluto!</a:t>
            </a:r>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7</a:t>
            </a:fld>
            <a:endParaRPr lang="en-US"/>
          </a:p>
        </p:txBody>
      </p:sp>
    </p:spTree>
    <p:extLst>
      <p:ext uri="{BB962C8B-B14F-4D97-AF65-F5344CB8AC3E}">
        <p14:creationId xmlns:p14="http://schemas.microsoft.com/office/powerpoint/2010/main" val="693342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La verdad no es una opinión ni un sentimiento. La verdad es una descripción de CÓMO SON REALMENTE LAS COSAS.</a:t>
            </a:r>
          </a:p>
          <a:p>
            <a:pPr algn="l" rtl="0"/>
            <a:endParaRPr lang="en-US" dirty="0"/>
          </a:p>
          <a:p>
            <a:pPr algn="l" rtl="0"/>
            <a:r>
              <a:rPr lang="en-US" dirty="0"/>
              <a:t>Realmente somos creados a imagen de Dios.</a:t>
            </a:r>
          </a:p>
          <a:p>
            <a:pPr algn="l" rtl="0"/>
            <a:r>
              <a:rPr lang="en-US" dirty="0"/>
              <a:t>Realmente hubo cientos de testigos de los milagros de Jesús.</a:t>
            </a:r>
          </a:p>
          <a:p>
            <a:pPr algn="l" rtl="0"/>
            <a:r>
              <a:rPr lang="en-US" dirty="0"/>
              <a:t>Las profecías del Antiguo Testamento en realidad se registraron cientos de años antes de que JESÚS las cumpliera.</a:t>
            </a:r>
          </a:p>
          <a:p>
            <a:pPr algn="l" rtl="0"/>
            <a:endParaRPr lang="en-US" dirty="0"/>
          </a:p>
          <a:p>
            <a:pPr algn="l" rtl="0"/>
            <a:endParaRPr lang="en-US" dirty="0"/>
          </a:p>
          <a:p>
            <a:pPr algn="l" rtl="0"/>
            <a:endParaRPr lang="en-US" dirty="0"/>
          </a:p>
          <a:p>
            <a:pPr algn="l" rtl="0"/>
            <a:r>
              <a:rPr lang="en-US" dirty="0"/>
              <a:t>Luke: es rico, educado y ha viajado mucho. Un estudiante serio y exige pruebas.</a:t>
            </a:r>
          </a:p>
          <a:p>
            <a:pPr algn="l"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latin typeface="+mj-lt"/>
              </a:rPr>
              <a:t>La verdad puede ser investigada y conocida.</a:t>
            </a:r>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8</a:t>
            </a:fld>
            <a:endParaRPr lang="en-US"/>
          </a:p>
        </p:txBody>
      </p:sp>
    </p:spTree>
    <p:extLst>
      <p:ext uri="{BB962C8B-B14F-4D97-AF65-F5344CB8AC3E}">
        <p14:creationId xmlns:p14="http://schemas.microsoft.com/office/powerpoint/2010/main" val="319927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¡Sabes que la verdad es aquella que se ajusta a la realidad si alguna vez te has quedado sin GAS! ¡No me importa si te quedaste sin gasolina en una cortadora de césped o en un Lexus! La realidad es que el motor no arranca porque no hay suficiente gasolina.</a:t>
            </a:r>
          </a:p>
          <a:p>
            <a:pPr algn="l" rtl="0"/>
            <a:endParaRPr lang="en-US" dirty="0"/>
          </a:p>
          <a:p>
            <a:pPr algn="l" rtl="0"/>
            <a:r>
              <a:rPr lang="en-US" dirty="0"/>
              <a:t>Pensé que tenía suficiente gasolina.</a:t>
            </a:r>
          </a:p>
          <a:p>
            <a:pPr algn="l" rtl="0"/>
            <a:r>
              <a:rPr lang="en-US" dirty="0"/>
              <a:t>Sentí que tenía suficiente gasolina.</a:t>
            </a:r>
          </a:p>
          <a:p>
            <a:pPr algn="l" rtl="0"/>
            <a:endParaRPr lang="en-US" dirty="0"/>
          </a:p>
          <a:p>
            <a:pPr algn="l" rtl="0"/>
            <a:r>
              <a:rPr lang="en-US" dirty="0"/>
              <a:t>Pero... me quedé sin gasolina. La verdad es que no tuve suficiente.</a:t>
            </a:r>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9</a:t>
            </a:fld>
            <a:endParaRPr lang="en-US"/>
          </a:p>
        </p:txBody>
      </p:sp>
    </p:spTree>
    <p:extLst>
      <p:ext uri="{BB962C8B-B14F-4D97-AF65-F5344CB8AC3E}">
        <p14:creationId xmlns:p14="http://schemas.microsoft.com/office/powerpoint/2010/main" val="93626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La verdad no es una opinión ni un sentimiento. La verdad es una descripción de CÓMO SON REALMENTE LAS COSAS.</a:t>
            </a:r>
          </a:p>
          <a:p>
            <a:pPr algn="l" rtl="0"/>
            <a:endParaRPr lang="en-US" dirty="0"/>
          </a:p>
          <a:p>
            <a:pPr algn="l" rtl="0"/>
            <a:r>
              <a:rPr lang="en-US" dirty="0"/>
              <a:t>Realmente somos creados a imagen de Dios.</a:t>
            </a:r>
          </a:p>
          <a:p>
            <a:pPr algn="l" rtl="0"/>
            <a:r>
              <a:rPr lang="en-US" dirty="0"/>
              <a:t>Realmente hubo cientos de testigos de los milagros de Jesús.</a:t>
            </a:r>
          </a:p>
          <a:p>
            <a:pPr algn="l" rtl="0"/>
            <a:r>
              <a:rPr lang="en-US" dirty="0"/>
              <a:t>Las profecías del Antiguo Testamento en realidad se registraron cientos de años antes de que JESÚS las cumpliera.</a:t>
            </a:r>
          </a:p>
          <a:p>
            <a:pPr algn="l" rtl="0"/>
            <a:endParaRPr lang="en-US" dirty="0"/>
          </a:p>
          <a:p>
            <a:pPr algn="l" rtl="0"/>
            <a:endParaRPr lang="en-US" dirty="0"/>
          </a:p>
          <a:p>
            <a:pPr algn="l" rtl="0"/>
            <a:endParaRPr lang="en-US" dirty="0"/>
          </a:p>
          <a:p>
            <a:pPr algn="l" rtl="0"/>
            <a:r>
              <a:rPr lang="en-US" dirty="0"/>
              <a:t>Luke: es rico, educado y ha viajado mucho. Un estudiante serio y exige pruebas.</a:t>
            </a:r>
          </a:p>
          <a:p>
            <a:pPr algn="l"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latin typeface="+mj-lt"/>
              </a:rPr>
              <a:t>La verdad puede ser investigada y conocida.</a:t>
            </a:r>
          </a:p>
          <a:p>
            <a:pPr algn="l" rtl="0"/>
            <a:endParaRPr lang="en-US" dirty="0"/>
          </a:p>
        </p:txBody>
      </p:sp>
      <p:sp>
        <p:nvSpPr>
          <p:cNvPr id="4" name="Slide Number Placeholder 3"/>
          <p:cNvSpPr>
            <a:spLocks noGrp="1"/>
          </p:cNvSpPr>
          <p:nvPr>
            <p:ph type="sldNum" sz="quarter" idx="5"/>
          </p:nvPr>
        </p:nvSpPr>
        <p:spPr/>
        <p:txBody>
          <a:bodyPr/>
          <a:lstStyle/>
          <a:p>
            <a:pPr algn="l" rtl="0"/>
            <a:fld id="{4AA956C1-2C3B-584A-9E6B-BC578D355EDF}" type="slidenum">
              <a:rPr lang="en-US" smtClean="0"/>
              <a:t>10</a:t>
            </a:fld>
            <a:endParaRPr lang="en-US"/>
          </a:p>
        </p:txBody>
      </p:sp>
    </p:spTree>
    <p:extLst>
      <p:ext uri="{BB962C8B-B14F-4D97-AF65-F5344CB8AC3E}">
        <p14:creationId xmlns:p14="http://schemas.microsoft.com/office/powerpoint/2010/main" val="1826220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17792E-83D9-0748-987E-7372A2F856DA}"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2200512544"/>
      </p:ext>
    </p:extLst>
  </p:cSld>
  <p:clrMapOvr>
    <a:masterClrMapping/>
  </p:clrMapOvr>
  <p:transition spd="med">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17792E-83D9-0748-987E-7372A2F856DA}"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3102565024"/>
      </p:ext>
    </p:extLst>
  </p:cSld>
  <p:clrMapOvr>
    <a:masterClrMapping/>
  </p:clrMapOvr>
  <p:transition spd="med">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17792E-83D9-0748-987E-7372A2F856DA}"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594574152"/>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solidFill>
                  <a:schemeClr val="bg1"/>
                </a:solidFill>
              </a:defRPr>
            </a:lvl1pPr>
            <a:lvl2pPr>
              <a:defRPr sz="20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17792E-83D9-0748-987E-7372A2F856DA}"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1274348833"/>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7792E-83D9-0748-987E-7372A2F856DA}" type="datetimeFigureOut">
              <a:rPr lang="en-US" smtClean="0"/>
              <a:t>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2993350370"/>
      </p:ext>
    </p:extLst>
  </p:cSld>
  <p:clrMapOvr>
    <a:masterClrMapping/>
  </p:clrMapOvr>
  <p:transition spd="med">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17792E-83D9-0748-987E-7372A2F856DA}"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4247839496"/>
      </p:ext>
    </p:extLst>
  </p:cSld>
  <p:clrMapOvr>
    <a:masterClrMapping/>
  </p:clrMapOvr>
  <p:transition spd="med">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17792E-83D9-0748-987E-7372A2F856DA}" type="datetimeFigureOut">
              <a:rPr lang="en-US" smtClean="0"/>
              <a:t>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3437036522"/>
      </p:ext>
    </p:extLst>
  </p:cSld>
  <p:clrMapOvr>
    <a:masterClrMapping/>
  </p:clrMapOvr>
  <p:transition spd="med">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17792E-83D9-0748-987E-7372A2F856DA}" type="datetimeFigureOut">
              <a:rPr lang="en-US" smtClean="0"/>
              <a:t>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1856866005"/>
      </p:ext>
    </p:extLst>
  </p:cSld>
  <p:clrMapOvr>
    <a:masterClrMapping/>
  </p:clrMapOvr>
  <p:transition spd="med">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7792E-83D9-0748-987E-7372A2F856DA}" type="datetimeFigureOut">
              <a:rPr lang="en-US" smtClean="0"/>
              <a:t>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1817546436"/>
      </p:ext>
    </p:extLst>
  </p:cSld>
  <p:clrMapOvr>
    <a:masterClrMapping/>
  </p:clrMapOvr>
  <p:transition spd="med">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17792E-83D9-0748-987E-7372A2F856DA}"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2172152849"/>
      </p:ext>
    </p:extLst>
  </p:cSld>
  <p:clrMapOvr>
    <a:masterClrMapping/>
  </p:clrMapOvr>
  <p:transition spd="med">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17792E-83D9-0748-987E-7372A2F856DA}" type="datetimeFigureOut">
              <a:rPr lang="en-US" smtClean="0"/>
              <a:t>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3CB99-1767-AD40-A0EE-610E8639BE63}" type="slidenum">
              <a:rPr lang="en-US" smtClean="0"/>
              <a:t>‹#›</a:t>
            </a:fld>
            <a:endParaRPr lang="en-US"/>
          </a:p>
        </p:txBody>
      </p:sp>
    </p:spTree>
    <p:extLst>
      <p:ext uri="{BB962C8B-B14F-4D97-AF65-F5344CB8AC3E}">
        <p14:creationId xmlns:p14="http://schemas.microsoft.com/office/powerpoint/2010/main" val="3530076424"/>
      </p:ext>
    </p:extLst>
  </p:cSld>
  <p:clrMapOvr>
    <a:masterClrMapping/>
  </p:clrMapOvr>
  <p:transition spd="med">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8E17792E-83D9-0748-987E-7372A2F856DA}" type="datetimeFigureOut">
              <a:rPr lang="en-US" smtClean="0"/>
              <a:t>10/7/2023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0013CB99-1767-AD40-A0EE-610E8639BE63}" type="slidenum">
              <a:rPr lang="en-US" smtClean="0"/>
              <a:t>‹#›</a:t>
            </a:fld>
            <a:endParaRPr lang="en-US"/>
          </a:p>
        </p:txBody>
      </p:sp>
    </p:spTree>
    <p:extLst>
      <p:ext uri="{BB962C8B-B14F-4D97-AF65-F5344CB8AC3E}">
        <p14:creationId xmlns:p14="http://schemas.microsoft.com/office/powerpoint/2010/main" val="1930361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ircl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86F0B-9ECE-B32D-CCA1-055EAF5C21A4}"/>
              </a:ext>
            </a:extLst>
          </p:cNvPr>
          <p:cNvSpPr>
            <a:spLocks noGrp="1"/>
          </p:cNvSpPr>
          <p:nvPr>
            <p:ph type="ctrTitle"/>
          </p:nvPr>
        </p:nvSpPr>
        <p:spPr/>
        <p:txBody>
          <a:bodyPr/>
          <a:lstStyle/>
          <a:p>
            <a:pPr algn="l" rtl="0"/>
            <a:r>
              <a:rPr lang="en-US" dirty="0"/>
              <a:t>Caminando en la verdad</a:t>
            </a:r>
          </a:p>
        </p:txBody>
      </p:sp>
      <p:sp>
        <p:nvSpPr>
          <p:cNvPr id="3" name="Subtitle 2">
            <a:extLst>
              <a:ext uri="{FF2B5EF4-FFF2-40B4-BE49-F238E27FC236}">
                <a16:creationId xmlns="" xmlns:a16="http://schemas.microsoft.com/office/drawing/2014/main" id="{B508FE23-F48F-02E5-2601-EB1A5BE60463}"/>
              </a:ext>
            </a:extLst>
          </p:cNvPr>
          <p:cNvSpPr>
            <a:spLocks noGrp="1"/>
          </p:cNvSpPr>
          <p:nvPr>
            <p:ph type="subTitle" idx="1"/>
          </p:nvPr>
        </p:nvSpPr>
        <p:spPr/>
        <p:txBody>
          <a:bodyPr/>
          <a:lstStyle/>
          <a:p>
            <a:pPr algn="l" rtl="0"/>
            <a:endParaRPr lang="en-US"/>
          </a:p>
        </p:txBody>
      </p:sp>
      <p:pic>
        <p:nvPicPr>
          <p:cNvPr id="5" name="Picture 4" descr="A beach with waves crashing on it  Description automatically generated">
            <a:extLst>
              <a:ext uri="{FF2B5EF4-FFF2-40B4-BE49-F238E27FC236}">
                <a16:creationId xmlns="" xmlns:a16="http://schemas.microsoft.com/office/drawing/2014/main" id="{8FD64CBA-7B30-0E12-1E2A-C8EBA215A695}"/>
              </a:ext>
            </a:extLst>
          </p:cNvPr>
          <p:cNvPicPr>
            <a:picLocks noChangeAspect="1"/>
          </p:cNvPicPr>
          <p:nvPr/>
        </p:nvPicPr>
        <p:blipFill>
          <a:blip r:embed="rId3"/>
          <a:stretch>
            <a:fillRect/>
          </a:stretch>
        </p:blipFill>
        <p:spPr>
          <a:xfrm>
            <a:off x="0" y="0"/>
            <a:ext cx="9144000" cy="5715000"/>
          </a:xfrm>
          <a:prstGeom prst="rect">
            <a:avLst/>
          </a:prstGeom>
        </p:spPr>
      </p:pic>
      <p:sp>
        <p:nvSpPr>
          <p:cNvPr id="7" name="TextBox 6"/>
          <p:cNvSpPr txBox="1"/>
          <p:nvPr/>
        </p:nvSpPr>
        <p:spPr>
          <a:xfrm>
            <a:off x="1528618" y="1495588"/>
            <a:ext cx="6086764" cy="2723823"/>
          </a:xfrm>
          <a:prstGeom prst="rect">
            <a:avLst/>
          </a:prstGeom>
          <a:solidFill>
            <a:srgbClr val="0B6063"/>
          </a:solidFill>
        </p:spPr>
        <p:txBody>
          <a:bodyPr wrap="square" rtlCol="0">
            <a:spAutoFit/>
          </a:bodyPr>
          <a:lstStyle/>
          <a:p>
            <a:r>
              <a:rPr lang="es-ES" sz="2800" dirty="0" smtClean="0">
                <a:solidFill>
                  <a:schemeClr val="bg1"/>
                </a:solidFill>
              </a:rPr>
              <a:t>ANDANDO EN LA </a:t>
            </a:r>
            <a:r>
              <a:rPr lang="es-ES" dirty="0" smtClean="0">
                <a:solidFill>
                  <a:schemeClr val="bg1"/>
                </a:solidFill>
              </a:rPr>
              <a:t/>
            </a:r>
            <a:br>
              <a:rPr lang="es-ES" dirty="0" smtClean="0">
                <a:solidFill>
                  <a:schemeClr val="bg1"/>
                </a:solidFill>
              </a:rPr>
            </a:br>
            <a:r>
              <a:rPr lang="es-ES" sz="11500" b="1" dirty="0" smtClean="0">
                <a:solidFill>
                  <a:schemeClr val="bg1"/>
                </a:solidFill>
              </a:rPr>
              <a:t>VERDAD</a:t>
            </a:r>
          </a:p>
          <a:p>
            <a:pPr algn="r"/>
            <a:r>
              <a:rPr lang="es-ES" sz="2800" dirty="0" smtClean="0">
                <a:solidFill>
                  <a:schemeClr val="bg1"/>
                </a:solidFill>
              </a:rPr>
              <a:t>3 JUAN 1:4</a:t>
            </a:r>
            <a:endParaRPr lang="en-US" sz="2800" dirty="0">
              <a:solidFill>
                <a:schemeClr val="bg1"/>
              </a:solidFill>
            </a:endParaRPr>
          </a:p>
        </p:txBody>
      </p:sp>
    </p:spTree>
    <p:extLst>
      <p:ext uri="{BB962C8B-B14F-4D97-AF65-F5344CB8AC3E}">
        <p14:creationId xmlns:p14="http://schemas.microsoft.com/office/powerpoint/2010/main" val="223744973"/>
      </p:ext>
    </p:extLst>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7AB4F5F-A441-CD86-D9FC-94736EE5AD75}"/>
              </a:ext>
            </a:extLst>
          </p:cNvPr>
          <p:cNvSpPr txBox="1"/>
          <p:nvPr/>
        </p:nvSpPr>
        <p:spPr>
          <a:xfrm>
            <a:off x="873914" y="2138218"/>
            <a:ext cx="7396172" cy="1446550"/>
          </a:xfrm>
          <a:prstGeom prst="rect">
            <a:avLst/>
          </a:prstGeom>
          <a:noFill/>
        </p:spPr>
        <p:txBody>
          <a:bodyPr wrap="square" rtlCol="0">
            <a:spAutoFit/>
          </a:bodyPr>
          <a:lstStyle/>
          <a:p>
            <a:pPr algn="ctr"/>
            <a:r>
              <a:rPr lang="en-US" sz="4400" i="1" u="sng" dirty="0">
                <a:solidFill>
                  <a:schemeClr val="bg1"/>
                </a:solidFill>
              </a:rPr>
              <a:t>La </a:t>
            </a:r>
            <a:r>
              <a:rPr lang="en-US" sz="4400" i="1" u="sng" dirty="0" err="1">
                <a:solidFill>
                  <a:schemeClr val="bg1"/>
                </a:solidFill>
              </a:rPr>
              <a:t>verdad</a:t>
            </a:r>
            <a:r>
              <a:rPr lang="en-US" sz="4400" i="1" dirty="0">
                <a:solidFill>
                  <a:schemeClr val="bg1"/>
                </a:solidFill>
              </a:rPr>
              <a:t> </a:t>
            </a:r>
            <a:r>
              <a:rPr lang="en-US" sz="4400" i="1" dirty="0" err="1">
                <a:solidFill>
                  <a:schemeClr val="bg1"/>
                </a:solidFill>
              </a:rPr>
              <a:t>es</a:t>
            </a:r>
            <a:r>
              <a:rPr lang="en-US" sz="4400" i="1" dirty="0">
                <a:solidFill>
                  <a:schemeClr val="bg1"/>
                </a:solidFill>
              </a:rPr>
              <a:t> </a:t>
            </a:r>
            <a:r>
              <a:rPr lang="en-US" sz="4400" i="1" dirty="0" err="1">
                <a:solidFill>
                  <a:schemeClr val="bg1"/>
                </a:solidFill>
              </a:rPr>
              <a:t>aquello</a:t>
            </a:r>
            <a:r>
              <a:rPr lang="en-US" sz="4400" i="1" dirty="0">
                <a:solidFill>
                  <a:schemeClr val="bg1"/>
                </a:solidFill>
              </a:rPr>
              <a:t> que</a:t>
            </a:r>
            <a:br>
              <a:rPr lang="en-US" sz="4400" i="1" dirty="0">
                <a:solidFill>
                  <a:schemeClr val="bg1"/>
                </a:solidFill>
              </a:rPr>
            </a:br>
            <a:r>
              <a:rPr lang="en-US" sz="4400" i="1" dirty="0" err="1">
                <a:solidFill>
                  <a:schemeClr val="bg1"/>
                </a:solidFill>
              </a:rPr>
              <a:t>corresponde</a:t>
            </a:r>
            <a:r>
              <a:rPr lang="en-US" sz="4400" i="1" dirty="0">
                <a:solidFill>
                  <a:schemeClr val="bg1"/>
                </a:solidFill>
              </a:rPr>
              <a:t> a la </a:t>
            </a:r>
            <a:r>
              <a:rPr lang="en-US" sz="4400" i="1" dirty="0" err="1">
                <a:solidFill>
                  <a:schemeClr val="bg1"/>
                </a:solidFill>
              </a:rPr>
              <a:t>realidad</a:t>
            </a:r>
            <a:r>
              <a:rPr lang="en-US" sz="4400" i="1" dirty="0">
                <a:solidFill>
                  <a:schemeClr val="bg1"/>
                </a:solidFill>
              </a:rPr>
              <a:t>.</a:t>
            </a:r>
          </a:p>
        </p:txBody>
      </p:sp>
      <p:grpSp>
        <p:nvGrpSpPr>
          <p:cNvPr id="10" name="Group 9">
            <a:extLst>
              <a:ext uri="{FF2B5EF4-FFF2-40B4-BE49-F238E27FC236}">
                <a16:creationId xmlns="" xmlns:a16="http://schemas.microsoft.com/office/drawing/2014/main" id="{35CE5FE2-7712-EFAC-6B5D-8958A169A6E0}"/>
              </a:ext>
            </a:extLst>
          </p:cNvPr>
          <p:cNvGrpSpPr/>
          <p:nvPr/>
        </p:nvGrpSpPr>
        <p:grpSpPr>
          <a:xfrm>
            <a:off x="579549" y="3966693"/>
            <a:ext cx="7972023" cy="1235010"/>
            <a:chOff x="579549" y="3966693"/>
            <a:chExt cx="7972023" cy="1235010"/>
          </a:xfrm>
        </p:grpSpPr>
        <p:sp>
          <p:nvSpPr>
            <p:cNvPr id="11" name="Rectangle 10">
              <a:extLst>
                <a:ext uri="{FF2B5EF4-FFF2-40B4-BE49-F238E27FC236}">
                  <a16:creationId xmlns="" xmlns:a16="http://schemas.microsoft.com/office/drawing/2014/main" id="{375117ED-C49B-68C1-76FE-9744D31BA453}"/>
                </a:ext>
              </a:extLst>
            </p:cNvPr>
            <p:cNvSpPr/>
            <p:nvPr/>
          </p:nvSpPr>
          <p:spPr>
            <a:xfrm>
              <a:off x="579549" y="3966693"/>
              <a:ext cx="7972023" cy="1235010"/>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TextBox 11">
              <a:extLst>
                <a:ext uri="{FF2B5EF4-FFF2-40B4-BE49-F238E27FC236}">
                  <a16:creationId xmlns="" xmlns:a16="http://schemas.microsoft.com/office/drawing/2014/main" id="{7465A3A2-F541-4137-4EB3-BDDC86CF89E2}"/>
                </a:ext>
              </a:extLst>
            </p:cNvPr>
            <p:cNvSpPr txBox="1"/>
            <p:nvPr/>
          </p:nvSpPr>
          <p:spPr>
            <a:xfrm>
              <a:off x="873914" y="4060978"/>
              <a:ext cx="7396172" cy="523220"/>
            </a:xfrm>
            <a:prstGeom prst="rect">
              <a:avLst/>
            </a:prstGeom>
            <a:noFill/>
          </p:spPr>
          <p:txBody>
            <a:bodyPr wrap="square" rtlCol="0">
              <a:spAutoFit/>
            </a:bodyPr>
            <a:lstStyle/>
            <a:p>
              <a:pPr algn="ctr" rtl="0"/>
              <a:r>
                <a:rPr lang="en-US" sz="2800" i="1" dirty="0">
                  <a:solidFill>
                    <a:schemeClr val="bg1"/>
                  </a:solidFill>
                  <a:effectLst/>
                  <a:latin typeface="+mj-lt"/>
                </a:rPr>
                <a:t>Por ejemplo: Juan 20:24-31 o Hechos 17:10-12</a:t>
              </a:r>
              <a:endParaRPr lang="en-US" sz="2800" i="1" dirty="0">
                <a:solidFill>
                  <a:schemeClr val="bg1"/>
                </a:solidFill>
                <a:latin typeface="+mj-lt"/>
              </a:endParaRPr>
            </a:p>
          </p:txBody>
        </p:sp>
      </p:grpSp>
      <p:sp>
        <p:nvSpPr>
          <p:cNvPr id="13" name="TextBox 12">
            <a:extLst>
              <a:ext uri="{FF2B5EF4-FFF2-40B4-BE49-F238E27FC236}">
                <a16:creationId xmlns="" xmlns:a16="http://schemas.microsoft.com/office/drawing/2014/main" id="{446204AB-2A6E-33DB-A05C-6D9950DE8CC0}"/>
              </a:ext>
            </a:extLst>
          </p:cNvPr>
          <p:cNvSpPr txBox="1"/>
          <p:nvPr/>
        </p:nvSpPr>
        <p:spPr>
          <a:xfrm>
            <a:off x="746976" y="4570398"/>
            <a:ext cx="7679506" cy="461665"/>
          </a:xfrm>
          <a:prstGeom prst="rect">
            <a:avLst/>
          </a:prstGeom>
          <a:noFill/>
        </p:spPr>
        <p:txBody>
          <a:bodyPr wrap="square" rtlCol="0">
            <a:spAutoFit/>
          </a:bodyPr>
          <a:lstStyle/>
          <a:p>
            <a:pPr algn="ctr" rtl="0"/>
            <a:r>
              <a:rPr lang="en-US" sz="2400" i="1" dirty="0">
                <a:solidFill>
                  <a:schemeClr val="bg1"/>
                </a:solidFill>
                <a:effectLst/>
                <a:latin typeface="+mj-lt"/>
              </a:rPr>
              <a:t>Tomás vio a Jesús, los bereanos estudiaron las Escrituras</a:t>
            </a:r>
            <a:endParaRPr lang="en-US" sz="2400" i="1" dirty="0">
              <a:solidFill>
                <a:schemeClr val="bg1"/>
              </a:solidFill>
              <a:latin typeface="+mj-lt"/>
            </a:endParaRPr>
          </a:p>
        </p:txBody>
      </p:sp>
      <p:grpSp>
        <p:nvGrpSpPr>
          <p:cNvPr id="14" name="Group 13">
            <a:extLst>
              <a:ext uri="{FF2B5EF4-FFF2-40B4-BE49-F238E27FC236}">
                <a16:creationId xmlns="" xmlns:a16="http://schemas.microsoft.com/office/drawing/2014/main" id="{C1007073-EEB7-1AA8-4F91-42BB3E7DE89D}"/>
              </a:ext>
            </a:extLst>
          </p:cNvPr>
          <p:cNvGrpSpPr/>
          <p:nvPr/>
        </p:nvGrpSpPr>
        <p:grpSpPr>
          <a:xfrm>
            <a:off x="2189285" y="626887"/>
            <a:ext cx="4765430" cy="1363729"/>
            <a:chOff x="2189284" y="1683857"/>
            <a:chExt cx="4765430" cy="1363729"/>
          </a:xfrm>
        </p:grpSpPr>
        <p:sp>
          <p:nvSpPr>
            <p:cNvPr id="15" name="TextBox 14">
              <a:extLst>
                <a:ext uri="{FF2B5EF4-FFF2-40B4-BE49-F238E27FC236}">
                  <a16:creationId xmlns="" xmlns:a16="http://schemas.microsoft.com/office/drawing/2014/main" id="{BFFECCBF-1911-2137-5CEE-E135F4181E55}"/>
                </a:ext>
              </a:extLst>
            </p:cNvPr>
            <p:cNvSpPr txBox="1"/>
            <p:nvPr/>
          </p:nvSpPr>
          <p:spPr>
            <a:xfrm>
              <a:off x="2857500" y="1683857"/>
              <a:ext cx="3429000" cy="461665"/>
            </a:xfrm>
            <a:prstGeom prst="rect">
              <a:avLst/>
            </a:prstGeom>
            <a:noFill/>
          </p:spPr>
          <p:txBody>
            <a:bodyPr wrap="square" rtlCol="0">
              <a:spAutoFit/>
            </a:bodyPr>
            <a:lstStyle/>
            <a:p>
              <a:pPr algn="ctr" rtl="0"/>
              <a:r>
                <a:rPr lang="en-US" sz="2400" dirty="0">
                  <a:solidFill>
                    <a:schemeClr val="bg1"/>
                  </a:solidFill>
                  <a:latin typeface="+mj-lt"/>
                </a:rPr>
                <a:t>La </a:t>
              </a:r>
              <a:r>
                <a:rPr lang="en-US" sz="2400" dirty="0" err="1">
                  <a:solidFill>
                    <a:schemeClr val="bg1"/>
                  </a:solidFill>
                  <a:latin typeface="+mj-lt"/>
                </a:rPr>
                <a:t>verdad</a:t>
              </a:r>
              <a:r>
                <a:rPr lang="en-US" sz="2400" dirty="0">
                  <a:solidFill>
                    <a:schemeClr val="bg1"/>
                  </a:solidFill>
                  <a:latin typeface="+mj-lt"/>
                </a:rPr>
                <a:t> </a:t>
              </a:r>
              <a:r>
                <a:rPr lang="en-US" sz="2400" dirty="0" err="1" smtClean="0">
                  <a:solidFill>
                    <a:schemeClr val="bg1"/>
                  </a:solidFill>
                  <a:latin typeface="+mj-lt"/>
                </a:rPr>
                <a:t>sobre</a:t>
              </a:r>
              <a:r>
                <a:rPr lang="en-US" sz="2400" dirty="0" smtClean="0">
                  <a:solidFill>
                    <a:schemeClr val="bg1"/>
                  </a:solidFill>
                  <a:latin typeface="+mj-lt"/>
                </a:rPr>
                <a:t> la</a:t>
              </a:r>
              <a:endParaRPr lang="en-US" sz="2400" dirty="0">
                <a:solidFill>
                  <a:schemeClr val="bg1"/>
                </a:solidFill>
                <a:latin typeface="+mj-lt"/>
              </a:endParaRPr>
            </a:p>
          </p:txBody>
        </p:sp>
        <p:sp>
          <p:nvSpPr>
            <p:cNvPr id="16" name="TextBox 15">
              <a:extLst>
                <a:ext uri="{FF2B5EF4-FFF2-40B4-BE49-F238E27FC236}">
                  <a16:creationId xmlns="" xmlns:a16="http://schemas.microsoft.com/office/drawing/2014/main" id="{EE69D05E-778A-5843-C0B1-DA1D3BB1C1E5}"/>
                </a:ext>
              </a:extLst>
            </p:cNvPr>
            <p:cNvSpPr txBox="1"/>
            <p:nvPr/>
          </p:nvSpPr>
          <p:spPr>
            <a:xfrm>
              <a:off x="2189284" y="1847257"/>
              <a:ext cx="4765430" cy="1200329"/>
            </a:xfrm>
            <a:prstGeom prst="rect">
              <a:avLst/>
            </a:prstGeom>
            <a:noFill/>
          </p:spPr>
          <p:txBody>
            <a:bodyPr wrap="square" rtlCol="0">
              <a:spAutoFit/>
            </a:bodyPr>
            <a:lstStyle/>
            <a:p>
              <a:pPr algn="ctr" rtl="0"/>
              <a:r>
                <a:rPr lang="en-US" sz="7200" b="1" dirty="0">
                  <a:solidFill>
                    <a:schemeClr val="bg1"/>
                  </a:solidFill>
                  <a:latin typeface="Arial" panose="020B0604020202020204" pitchFamily="34" charset="0"/>
                  <a:cs typeface="Arial" panose="020B0604020202020204" pitchFamily="34" charset="0"/>
                </a:rPr>
                <a:t>VERDAD</a:t>
              </a:r>
            </a:p>
          </p:txBody>
        </p:sp>
      </p:grpSp>
    </p:spTree>
    <p:extLst>
      <p:ext uri="{BB962C8B-B14F-4D97-AF65-F5344CB8AC3E}">
        <p14:creationId xmlns:p14="http://schemas.microsoft.com/office/powerpoint/2010/main" val="141375011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7AB4F5F-A441-CD86-D9FC-94736EE5AD75}"/>
              </a:ext>
            </a:extLst>
          </p:cNvPr>
          <p:cNvSpPr txBox="1"/>
          <p:nvPr/>
        </p:nvSpPr>
        <p:spPr>
          <a:xfrm>
            <a:off x="873914" y="2138218"/>
            <a:ext cx="7396172" cy="1446550"/>
          </a:xfrm>
          <a:prstGeom prst="rect">
            <a:avLst/>
          </a:prstGeom>
          <a:noFill/>
        </p:spPr>
        <p:txBody>
          <a:bodyPr wrap="square" rtlCol="0">
            <a:spAutoFit/>
          </a:bodyPr>
          <a:lstStyle/>
          <a:p>
            <a:pPr algn="ctr" rtl="0"/>
            <a:r>
              <a:rPr lang="en-US" sz="4400" i="1" u="sng" dirty="0" smtClean="0">
                <a:solidFill>
                  <a:schemeClr val="bg1"/>
                </a:solidFill>
                <a:latin typeface="+mj-lt"/>
              </a:rPr>
              <a:t>La </a:t>
            </a:r>
            <a:r>
              <a:rPr lang="en-US" sz="4400" i="1" u="sng" dirty="0" err="1" smtClean="0">
                <a:solidFill>
                  <a:schemeClr val="bg1"/>
                </a:solidFill>
                <a:latin typeface="+mj-lt"/>
              </a:rPr>
              <a:t>v</a:t>
            </a:r>
            <a:r>
              <a:rPr lang="en-US" sz="4400" i="1" u="sng" dirty="0" err="1" smtClean="0">
                <a:solidFill>
                  <a:schemeClr val="bg1"/>
                </a:solidFill>
                <a:effectLst/>
                <a:latin typeface="+mj-lt"/>
              </a:rPr>
              <a:t>erdad</a:t>
            </a:r>
            <a:r>
              <a:rPr lang="en-US" sz="4400" i="1" dirty="0" smtClean="0">
                <a:solidFill>
                  <a:schemeClr val="bg1"/>
                </a:solidFill>
                <a:effectLst/>
                <a:latin typeface="+mj-lt"/>
              </a:rPr>
              <a:t> se </a:t>
            </a:r>
            <a:r>
              <a:rPr lang="en-US" sz="4400" i="1" dirty="0">
                <a:solidFill>
                  <a:schemeClr val="bg1"/>
                </a:solidFill>
                <a:effectLst/>
                <a:latin typeface="+mj-lt"/>
              </a:rPr>
              <a:t>puede afirmar</a:t>
            </a:r>
          </a:p>
          <a:p>
            <a:pPr algn="ctr" rtl="0"/>
            <a:r>
              <a:rPr lang="en-US" sz="4400" i="1" dirty="0">
                <a:solidFill>
                  <a:schemeClr val="bg1"/>
                </a:solidFill>
                <a:latin typeface="+mj-lt"/>
              </a:rPr>
              <a:t>por silogismos</a:t>
            </a:r>
            <a:r>
              <a:rPr lang="en-US" sz="4400" i="1" dirty="0">
                <a:solidFill>
                  <a:schemeClr val="bg1"/>
                </a:solidFill>
                <a:effectLst/>
                <a:latin typeface="+mj-lt"/>
              </a:rPr>
              <a:t>.</a:t>
            </a:r>
            <a:endParaRPr lang="en-US" sz="4400" i="1" dirty="0">
              <a:solidFill>
                <a:schemeClr val="bg1"/>
              </a:solidFill>
              <a:latin typeface="+mj-lt"/>
            </a:endParaRPr>
          </a:p>
        </p:txBody>
      </p:sp>
      <p:grpSp>
        <p:nvGrpSpPr>
          <p:cNvPr id="9" name="Group 8">
            <a:extLst>
              <a:ext uri="{FF2B5EF4-FFF2-40B4-BE49-F238E27FC236}">
                <a16:creationId xmlns="" xmlns:a16="http://schemas.microsoft.com/office/drawing/2014/main" id="{13E7B80D-68F0-DCDE-0864-F0C4350F0B5D}"/>
              </a:ext>
            </a:extLst>
          </p:cNvPr>
          <p:cNvGrpSpPr/>
          <p:nvPr/>
        </p:nvGrpSpPr>
        <p:grpSpPr>
          <a:xfrm>
            <a:off x="579549" y="3966693"/>
            <a:ext cx="7972023" cy="1235010"/>
            <a:chOff x="579549" y="3966693"/>
            <a:chExt cx="7972023" cy="1235010"/>
          </a:xfrm>
        </p:grpSpPr>
        <p:sp>
          <p:nvSpPr>
            <p:cNvPr id="4" name="Rectangle 3">
              <a:extLst>
                <a:ext uri="{FF2B5EF4-FFF2-40B4-BE49-F238E27FC236}">
                  <a16:creationId xmlns="" xmlns:a16="http://schemas.microsoft.com/office/drawing/2014/main" id="{6CD87106-E987-90D0-070B-BC3FA27486C4}"/>
                </a:ext>
              </a:extLst>
            </p:cNvPr>
            <p:cNvSpPr/>
            <p:nvPr/>
          </p:nvSpPr>
          <p:spPr>
            <a:xfrm>
              <a:off x="579549" y="3966693"/>
              <a:ext cx="7972023" cy="1235010"/>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extBox 4">
              <a:extLst>
                <a:ext uri="{FF2B5EF4-FFF2-40B4-BE49-F238E27FC236}">
                  <a16:creationId xmlns="" xmlns:a16="http://schemas.microsoft.com/office/drawing/2014/main" id="{3DA8DF99-9764-1C05-27B4-656FBD928A86}"/>
                </a:ext>
              </a:extLst>
            </p:cNvPr>
            <p:cNvSpPr txBox="1"/>
            <p:nvPr/>
          </p:nvSpPr>
          <p:spPr>
            <a:xfrm>
              <a:off x="873914" y="4060978"/>
              <a:ext cx="7396172" cy="523220"/>
            </a:xfrm>
            <a:prstGeom prst="rect">
              <a:avLst/>
            </a:prstGeom>
            <a:noFill/>
          </p:spPr>
          <p:txBody>
            <a:bodyPr wrap="square" rtlCol="0">
              <a:spAutoFit/>
            </a:bodyPr>
            <a:lstStyle/>
            <a:p>
              <a:pPr algn="ctr" rtl="0"/>
              <a:r>
                <a:rPr lang="en-US" sz="2800" i="1" dirty="0">
                  <a:solidFill>
                    <a:schemeClr val="bg1"/>
                  </a:solidFill>
                  <a:effectLst/>
                  <a:latin typeface="+mj-lt"/>
                </a:rPr>
                <a:t>Por ejemplo: 1 Juan 2:21-22 o 1 Tim. 2:3-7</a:t>
              </a:r>
              <a:endParaRPr lang="en-US" sz="2800" i="1" dirty="0">
                <a:solidFill>
                  <a:schemeClr val="bg1"/>
                </a:solidFill>
                <a:latin typeface="+mj-lt"/>
              </a:endParaRPr>
            </a:p>
          </p:txBody>
        </p:sp>
      </p:grpSp>
      <p:sp>
        <p:nvSpPr>
          <p:cNvPr id="6" name="TextBox 5">
            <a:extLst>
              <a:ext uri="{FF2B5EF4-FFF2-40B4-BE49-F238E27FC236}">
                <a16:creationId xmlns="" xmlns:a16="http://schemas.microsoft.com/office/drawing/2014/main" id="{05F83252-917D-E755-69E0-7E826EF8FA4E}"/>
              </a:ext>
            </a:extLst>
          </p:cNvPr>
          <p:cNvSpPr txBox="1"/>
          <p:nvPr/>
        </p:nvSpPr>
        <p:spPr>
          <a:xfrm>
            <a:off x="746976" y="4550078"/>
            <a:ext cx="7679506" cy="584775"/>
          </a:xfrm>
          <a:prstGeom prst="rect">
            <a:avLst/>
          </a:prstGeom>
          <a:noFill/>
        </p:spPr>
        <p:txBody>
          <a:bodyPr wrap="square" rtlCol="0">
            <a:spAutoFit/>
          </a:bodyPr>
          <a:lstStyle/>
          <a:p>
            <a:pPr algn="ctr" rtl="0"/>
            <a:r>
              <a:rPr lang="en-US" sz="2400" i="1" dirty="0">
                <a:solidFill>
                  <a:schemeClr val="bg1"/>
                </a:solidFill>
                <a:effectLst/>
                <a:latin typeface="+mj-lt"/>
              </a:rPr>
              <a:t>“Jesús es el Hijo de Dios</a:t>
            </a:r>
            <a:r>
              <a:rPr lang="en-US" sz="2400" i="1" dirty="0" smtClean="0">
                <a:solidFill>
                  <a:schemeClr val="bg1"/>
                </a:solidFill>
                <a:effectLst/>
                <a:latin typeface="+mj-lt"/>
              </a:rPr>
              <a:t>” </a:t>
            </a:r>
            <a:r>
              <a:rPr lang="en-US" sz="3200" b="0" i="0" dirty="0" smtClean="0">
                <a:solidFill>
                  <a:schemeClr val="bg1"/>
                </a:solidFill>
                <a:effectLst/>
                <a:latin typeface="Google Sans"/>
              </a:rPr>
              <a:t>≠</a:t>
            </a:r>
            <a:r>
              <a:rPr lang="en-US" sz="2400" b="0" i="0" dirty="0" smtClean="0">
                <a:solidFill>
                  <a:schemeClr val="bg1"/>
                </a:solidFill>
                <a:effectLst/>
                <a:latin typeface="Google Sans"/>
              </a:rPr>
              <a:t> </a:t>
            </a:r>
            <a:r>
              <a:rPr lang="en-US" sz="2400" b="0" i="1" dirty="0">
                <a:solidFill>
                  <a:schemeClr val="bg1"/>
                </a:solidFill>
                <a:effectLst/>
                <a:latin typeface="+mj-lt"/>
              </a:rPr>
              <a:t>“Jesús NO es el Hijo de Dios”</a:t>
            </a:r>
            <a:r>
              <a:rPr lang="en-US" sz="2400" i="1" dirty="0">
                <a:solidFill>
                  <a:schemeClr val="bg1"/>
                </a:solidFill>
                <a:effectLst/>
                <a:latin typeface="+mj-lt"/>
              </a:rPr>
              <a:t> </a:t>
            </a:r>
            <a:endParaRPr lang="en-US" sz="2400" i="1" dirty="0">
              <a:solidFill>
                <a:schemeClr val="bg1"/>
              </a:solidFill>
              <a:latin typeface="+mj-lt"/>
            </a:endParaRPr>
          </a:p>
        </p:txBody>
      </p:sp>
      <p:grpSp>
        <p:nvGrpSpPr>
          <p:cNvPr id="13" name="Group 12">
            <a:extLst>
              <a:ext uri="{FF2B5EF4-FFF2-40B4-BE49-F238E27FC236}">
                <a16:creationId xmlns="" xmlns:a16="http://schemas.microsoft.com/office/drawing/2014/main" id="{C1007073-EEB7-1AA8-4F91-42BB3E7DE89D}"/>
              </a:ext>
            </a:extLst>
          </p:cNvPr>
          <p:cNvGrpSpPr/>
          <p:nvPr/>
        </p:nvGrpSpPr>
        <p:grpSpPr>
          <a:xfrm>
            <a:off x="2189285" y="626887"/>
            <a:ext cx="4765430" cy="1363729"/>
            <a:chOff x="2189284" y="1683857"/>
            <a:chExt cx="4765430" cy="1363729"/>
          </a:xfrm>
        </p:grpSpPr>
        <p:sp>
          <p:nvSpPr>
            <p:cNvPr id="14" name="TextBox 13">
              <a:extLst>
                <a:ext uri="{FF2B5EF4-FFF2-40B4-BE49-F238E27FC236}">
                  <a16:creationId xmlns="" xmlns:a16="http://schemas.microsoft.com/office/drawing/2014/main" id="{BFFECCBF-1911-2137-5CEE-E135F4181E55}"/>
                </a:ext>
              </a:extLst>
            </p:cNvPr>
            <p:cNvSpPr txBox="1"/>
            <p:nvPr/>
          </p:nvSpPr>
          <p:spPr>
            <a:xfrm>
              <a:off x="2857500" y="1683857"/>
              <a:ext cx="3429000" cy="461665"/>
            </a:xfrm>
            <a:prstGeom prst="rect">
              <a:avLst/>
            </a:prstGeom>
            <a:noFill/>
          </p:spPr>
          <p:txBody>
            <a:bodyPr wrap="square" rtlCol="0">
              <a:spAutoFit/>
            </a:bodyPr>
            <a:lstStyle/>
            <a:p>
              <a:pPr algn="ctr" rtl="0"/>
              <a:r>
                <a:rPr lang="en-US" sz="2400" dirty="0">
                  <a:solidFill>
                    <a:schemeClr val="bg1"/>
                  </a:solidFill>
                  <a:latin typeface="+mj-lt"/>
                </a:rPr>
                <a:t>La </a:t>
              </a:r>
              <a:r>
                <a:rPr lang="en-US" sz="2400" dirty="0" err="1">
                  <a:solidFill>
                    <a:schemeClr val="bg1"/>
                  </a:solidFill>
                  <a:latin typeface="+mj-lt"/>
                </a:rPr>
                <a:t>verdad</a:t>
              </a:r>
              <a:r>
                <a:rPr lang="en-US" sz="2400" dirty="0">
                  <a:solidFill>
                    <a:schemeClr val="bg1"/>
                  </a:solidFill>
                  <a:latin typeface="+mj-lt"/>
                </a:rPr>
                <a:t> </a:t>
              </a:r>
              <a:r>
                <a:rPr lang="en-US" sz="2400" dirty="0" err="1" smtClean="0">
                  <a:solidFill>
                    <a:schemeClr val="bg1"/>
                  </a:solidFill>
                  <a:latin typeface="+mj-lt"/>
                </a:rPr>
                <a:t>sobre</a:t>
              </a:r>
              <a:r>
                <a:rPr lang="en-US" sz="2400" dirty="0" smtClean="0">
                  <a:solidFill>
                    <a:schemeClr val="bg1"/>
                  </a:solidFill>
                  <a:latin typeface="+mj-lt"/>
                </a:rPr>
                <a:t> la</a:t>
              </a:r>
              <a:endParaRPr lang="en-US" sz="2400" dirty="0">
                <a:solidFill>
                  <a:schemeClr val="bg1"/>
                </a:solidFill>
                <a:latin typeface="+mj-lt"/>
              </a:endParaRPr>
            </a:p>
          </p:txBody>
        </p:sp>
        <p:sp>
          <p:nvSpPr>
            <p:cNvPr id="15" name="TextBox 14">
              <a:extLst>
                <a:ext uri="{FF2B5EF4-FFF2-40B4-BE49-F238E27FC236}">
                  <a16:creationId xmlns="" xmlns:a16="http://schemas.microsoft.com/office/drawing/2014/main" id="{EE69D05E-778A-5843-C0B1-DA1D3BB1C1E5}"/>
                </a:ext>
              </a:extLst>
            </p:cNvPr>
            <p:cNvSpPr txBox="1"/>
            <p:nvPr/>
          </p:nvSpPr>
          <p:spPr>
            <a:xfrm>
              <a:off x="2189284" y="1847257"/>
              <a:ext cx="4765430" cy="1200329"/>
            </a:xfrm>
            <a:prstGeom prst="rect">
              <a:avLst/>
            </a:prstGeom>
            <a:noFill/>
          </p:spPr>
          <p:txBody>
            <a:bodyPr wrap="square" rtlCol="0">
              <a:spAutoFit/>
            </a:bodyPr>
            <a:lstStyle/>
            <a:p>
              <a:pPr algn="ctr" rtl="0"/>
              <a:r>
                <a:rPr lang="en-US" sz="7200" b="1" dirty="0">
                  <a:solidFill>
                    <a:schemeClr val="bg1"/>
                  </a:solidFill>
                  <a:latin typeface="Arial" panose="020B0604020202020204" pitchFamily="34" charset="0"/>
                  <a:cs typeface="Arial" panose="020B0604020202020204" pitchFamily="34" charset="0"/>
                </a:rPr>
                <a:t>VERDAD</a:t>
              </a:r>
            </a:p>
          </p:txBody>
        </p:sp>
      </p:grpSp>
    </p:spTree>
    <p:extLst>
      <p:ext uri="{BB962C8B-B14F-4D97-AF65-F5344CB8AC3E}">
        <p14:creationId xmlns:p14="http://schemas.microsoft.com/office/powerpoint/2010/main" val="39449718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7AB4F5F-A441-CD86-D9FC-94736EE5AD75}"/>
              </a:ext>
            </a:extLst>
          </p:cNvPr>
          <p:cNvSpPr txBox="1"/>
          <p:nvPr/>
        </p:nvSpPr>
        <p:spPr>
          <a:xfrm>
            <a:off x="0" y="2138218"/>
            <a:ext cx="9056914" cy="1446550"/>
          </a:xfrm>
          <a:prstGeom prst="rect">
            <a:avLst/>
          </a:prstGeom>
          <a:noFill/>
        </p:spPr>
        <p:txBody>
          <a:bodyPr wrap="square" rtlCol="0">
            <a:spAutoFit/>
          </a:bodyPr>
          <a:lstStyle/>
          <a:p>
            <a:pPr algn="ctr" rtl="0"/>
            <a:r>
              <a:rPr lang="en-US" sz="4400" i="1" u="sng" dirty="0" smtClean="0">
                <a:solidFill>
                  <a:schemeClr val="bg1"/>
                </a:solidFill>
                <a:effectLst/>
                <a:latin typeface="+mj-lt"/>
              </a:rPr>
              <a:t>La </a:t>
            </a:r>
            <a:r>
              <a:rPr lang="en-US" sz="4400" i="1" u="sng" dirty="0" err="1" smtClean="0">
                <a:solidFill>
                  <a:schemeClr val="bg1"/>
                </a:solidFill>
                <a:effectLst/>
                <a:latin typeface="+mj-lt"/>
              </a:rPr>
              <a:t>verdad</a:t>
            </a:r>
            <a:r>
              <a:rPr lang="en-US" sz="4400" i="1" dirty="0" smtClean="0">
                <a:solidFill>
                  <a:schemeClr val="bg1"/>
                </a:solidFill>
                <a:effectLst/>
                <a:latin typeface="+mj-lt"/>
              </a:rPr>
              <a:t> </a:t>
            </a:r>
            <a:r>
              <a:rPr lang="en-US" sz="4400" i="1" dirty="0" err="1" smtClean="0">
                <a:solidFill>
                  <a:schemeClr val="bg1"/>
                </a:solidFill>
                <a:effectLst/>
                <a:latin typeface="+mj-lt"/>
              </a:rPr>
              <a:t>sobre</a:t>
            </a:r>
            <a:r>
              <a:rPr lang="en-US" sz="4400" i="1" dirty="0" smtClean="0">
                <a:solidFill>
                  <a:schemeClr val="bg1"/>
                </a:solidFill>
                <a:effectLst/>
                <a:latin typeface="+mj-lt"/>
              </a:rPr>
              <a:t> </a:t>
            </a:r>
            <a:r>
              <a:rPr lang="en-US" sz="4400" i="1" dirty="0">
                <a:solidFill>
                  <a:schemeClr val="bg1"/>
                </a:solidFill>
                <a:effectLst/>
                <a:latin typeface="+mj-lt"/>
              </a:rPr>
              <a:t>la </a:t>
            </a:r>
            <a:r>
              <a:rPr lang="en-US" sz="4400" i="1" dirty="0" err="1">
                <a:solidFill>
                  <a:schemeClr val="bg1"/>
                </a:solidFill>
                <a:effectLst/>
                <a:latin typeface="+mj-lt"/>
              </a:rPr>
              <a:t>moralidad</a:t>
            </a:r>
            <a:r>
              <a:rPr lang="en-US" sz="4400" i="1" dirty="0">
                <a:solidFill>
                  <a:schemeClr val="bg1"/>
                </a:solidFill>
                <a:effectLst/>
                <a:latin typeface="+mj-lt"/>
              </a:rPr>
              <a:t> </a:t>
            </a:r>
            <a:r>
              <a:rPr lang="en-US" sz="4400" i="1" dirty="0" err="1" smtClean="0">
                <a:solidFill>
                  <a:schemeClr val="bg1"/>
                </a:solidFill>
                <a:effectLst/>
                <a:latin typeface="+mj-lt"/>
              </a:rPr>
              <a:t>es</a:t>
            </a:r>
            <a:r>
              <a:rPr lang="en-US" sz="4400" i="1" dirty="0" smtClean="0">
                <a:solidFill>
                  <a:schemeClr val="bg1"/>
                </a:solidFill>
                <a:effectLst/>
                <a:latin typeface="+mj-lt"/>
              </a:rPr>
              <a:t> </a:t>
            </a:r>
            <a:r>
              <a:rPr lang="en-US" sz="4400" i="1" dirty="0">
                <a:solidFill>
                  <a:schemeClr val="bg1"/>
                </a:solidFill>
                <a:latin typeface="+mj-lt"/>
              </a:rPr>
              <a:t>d</a:t>
            </a:r>
            <a:r>
              <a:rPr lang="en-US" sz="4400" i="1" dirty="0" smtClean="0">
                <a:solidFill>
                  <a:schemeClr val="bg1"/>
                </a:solidFill>
                <a:latin typeface="+mj-lt"/>
              </a:rPr>
              <a:t>eter-</a:t>
            </a:r>
            <a:r>
              <a:rPr lang="en-US" sz="4400" i="1" dirty="0" err="1" smtClean="0">
                <a:solidFill>
                  <a:schemeClr val="bg1"/>
                </a:solidFill>
                <a:latin typeface="+mj-lt"/>
              </a:rPr>
              <a:t>minada</a:t>
            </a:r>
            <a:r>
              <a:rPr lang="en-US" sz="4400" i="1" dirty="0" smtClean="0">
                <a:solidFill>
                  <a:schemeClr val="bg1"/>
                </a:solidFill>
                <a:latin typeface="+mj-lt"/>
              </a:rPr>
              <a:t> </a:t>
            </a:r>
            <a:r>
              <a:rPr lang="en-US" sz="4400" i="1" dirty="0">
                <a:solidFill>
                  <a:schemeClr val="bg1"/>
                </a:solidFill>
                <a:latin typeface="+mj-lt"/>
              </a:rPr>
              <a:t>por Dios, no por la cultura</a:t>
            </a:r>
            <a:r>
              <a:rPr lang="en-US" sz="4400" i="1" dirty="0">
                <a:solidFill>
                  <a:schemeClr val="bg1"/>
                </a:solidFill>
                <a:effectLst/>
                <a:latin typeface="+mj-lt"/>
              </a:rPr>
              <a:t>.</a:t>
            </a:r>
            <a:endParaRPr lang="en-US" sz="4400" i="1" dirty="0">
              <a:solidFill>
                <a:schemeClr val="bg1"/>
              </a:solidFill>
              <a:latin typeface="+mj-lt"/>
            </a:endParaRPr>
          </a:p>
        </p:txBody>
      </p:sp>
      <p:grpSp>
        <p:nvGrpSpPr>
          <p:cNvPr id="9" name="Group 8">
            <a:extLst>
              <a:ext uri="{FF2B5EF4-FFF2-40B4-BE49-F238E27FC236}">
                <a16:creationId xmlns="" xmlns:a16="http://schemas.microsoft.com/office/drawing/2014/main" id="{13E7B80D-68F0-DCDE-0864-F0C4350F0B5D}"/>
              </a:ext>
            </a:extLst>
          </p:cNvPr>
          <p:cNvGrpSpPr/>
          <p:nvPr/>
        </p:nvGrpSpPr>
        <p:grpSpPr>
          <a:xfrm>
            <a:off x="579549" y="3966693"/>
            <a:ext cx="7972023" cy="1235010"/>
            <a:chOff x="579549" y="3966693"/>
            <a:chExt cx="7972023" cy="1235010"/>
          </a:xfrm>
        </p:grpSpPr>
        <p:sp>
          <p:nvSpPr>
            <p:cNvPr id="4" name="Rectangle 3">
              <a:extLst>
                <a:ext uri="{FF2B5EF4-FFF2-40B4-BE49-F238E27FC236}">
                  <a16:creationId xmlns="" xmlns:a16="http://schemas.microsoft.com/office/drawing/2014/main" id="{6CD87106-E987-90D0-070B-BC3FA27486C4}"/>
                </a:ext>
              </a:extLst>
            </p:cNvPr>
            <p:cNvSpPr/>
            <p:nvPr/>
          </p:nvSpPr>
          <p:spPr>
            <a:xfrm>
              <a:off x="579549" y="3966693"/>
              <a:ext cx="7972023" cy="1235010"/>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extBox 4">
              <a:extLst>
                <a:ext uri="{FF2B5EF4-FFF2-40B4-BE49-F238E27FC236}">
                  <a16:creationId xmlns="" xmlns:a16="http://schemas.microsoft.com/office/drawing/2014/main" id="{3DA8DF99-9764-1C05-27B4-656FBD928A86}"/>
                </a:ext>
              </a:extLst>
            </p:cNvPr>
            <p:cNvSpPr txBox="1"/>
            <p:nvPr/>
          </p:nvSpPr>
          <p:spPr>
            <a:xfrm>
              <a:off x="873914" y="4060978"/>
              <a:ext cx="7396172" cy="523220"/>
            </a:xfrm>
            <a:prstGeom prst="rect">
              <a:avLst/>
            </a:prstGeom>
            <a:noFill/>
          </p:spPr>
          <p:txBody>
            <a:bodyPr wrap="square" rtlCol="0">
              <a:spAutoFit/>
            </a:bodyPr>
            <a:lstStyle/>
            <a:p>
              <a:pPr algn="ctr" rtl="0"/>
              <a:r>
                <a:rPr lang="en-US" sz="2800" i="1" dirty="0">
                  <a:solidFill>
                    <a:schemeClr val="bg1"/>
                  </a:solidFill>
                  <a:effectLst/>
                  <a:latin typeface="+mj-lt"/>
                </a:rPr>
                <a:t>Por ejemplo: Salmo 111:7-10, 119:60, Jn 17:17</a:t>
              </a:r>
              <a:endParaRPr lang="en-US" sz="2800" i="1" dirty="0">
                <a:solidFill>
                  <a:schemeClr val="bg1"/>
                </a:solidFill>
                <a:latin typeface="+mj-lt"/>
              </a:endParaRPr>
            </a:p>
          </p:txBody>
        </p:sp>
      </p:grpSp>
      <p:sp>
        <p:nvSpPr>
          <p:cNvPr id="6" name="TextBox 5">
            <a:extLst>
              <a:ext uri="{FF2B5EF4-FFF2-40B4-BE49-F238E27FC236}">
                <a16:creationId xmlns="" xmlns:a16="http://schemas.microsoft.com/office/drawing/2014/main" id="{05F83252-917D-E755-69E0-7E826EF8FA4E}"/>
              </a:ext>
            </a:extLst>
          </p:cNvPr>
          <p:cNvSpPr txBox="1"/>
          <p:nvPr/>
        </p:nvSpPr>
        <p:spPr>
          <a:xfrm>
            <a:off x="746976" y="4570398"/>
            <a:ext cx="7679506" cy="461665"/>
          </a:xfrm>
          <a:prstGeom prst="rect">
            <a:avLst/>
          </a:prstGeom>
          <a:noFill/>
        </p:spPr>
        <p:txBody>
          <a:bodyPr wrap="square" rtlCol="0">
            <a:spAutoFit/>
          </a:bodyPr>
          <a:lstStyle/>
          <a:p>
            <a:pPr algn="ctr" rtl="0"/>
            <a:r>
              <a:rPr lang="en-US" sz="2400" i="1" dirty="0">
                <a:solidFill>
                  <a:schemeClr val="bg1"/>
                </a:solidFill>
                <a:effectLst/>
                <a:latin typeface="+mj-lt"/>
              </a:rPr>
              <a:t>El </a:t>
            </a:r>
            <a:r>
              <a:rPr lang="en-US" sz="2400" i="1" dirty="0" err="1" smtClean="0">
                <a:solidFill>
                  <a:schemeClr val="bg1"/>
                </a:solidFill>
                <a:latin typeface="+mj-lt"/>
              </a:rPr>
              <a:t>homicidio</a:t>
            </a:r>
            <a:r>
              <a:rPr lang="en-US" sz="2400" i="1" dirty="0" smtClean="0">
                <a:solidFill>
                  <a:schemeClr val="bg1"/>
                </a:solidFill>
                <a:effectLst/>
                <a:latin typeface="+mj-lt"/>
              </a:rPr>
              <a:t> </a:t>
            </a:r>
            <a:r>
              <a:rPr lang="en-US" sz="2400" i="1" dirty="0" err="1" smtClean="0">
                <a:solidFill>
                  <a:schemeClr val="bg1"/>
                </a:solidFill>
                <a:effectLst/>
                <a:latin typeface="+mj-lt"/>
              </a:rPr>
              <a:t>es</a:t>
            </a:r>
            <a:r>
              <a:rPr lang="en-US" sz="2400" i="1" dirty="0" smtClean="0">
                <a:solidFill>
                  <a:schemeClr val="bg1"/>
                </a:solidFill>
                <a:effectLst/>
                <a:latin typeface="+mj-lt"/>
              </a:rPr>
              <a:t> </a:t>
            </a:r>
            <a:r>
              <a:rPr lang="en-US" sz="2400" i="1" dirty="0" err="1" smtClean="0">
                <a:solidFill>
                  <a:schemeClr val="bg1"/>
                </a:solidFill>
                <a:effectLst/>
                <a:latin typeface="+mj-lt"/>
              </a:rPr>
              <a:t>malo</a:t>
            </a:r>
            <a:r>
              <a:rPr lang="en-US" sz="2400" i="1" dirty="0" smtClean="0">
                <a:solidFill>
                  <a:schemeClr val="bg1"/>
                </a:solidFill>
                <a:effectLst/>
                <a:latin typeface="+mj-lt"/>
              </a:rPr>
              <a:t>. </a:t>
            </a:r>
            <a:r>
              <a:rPr lang="en-US" sz="2400" i="1" dirty="0">
                <a:solidFill>
                  <a:schemeClr val="bg1"/>
                </a:solidFill>
                <a:effectLst/>
                <a:latin typeface="+mj-lt"/>
              </a:rPr>
              <a:t>Robar es malo.</a:t>
            </a:r>
            <a:endParaRPr lang="en-US" sz="2400" i="1" dirty="0">
              <a:solidFill>
                <a:schemeClr val="bg1"/>
              </a:solidFill>
              <a:latin typeface="+mj-lt"/>
            </a:endParaRPr>
          </a:p>
        </p:txBody>
      </p:sp>
      <p:grpSp>
        <p:nvGrpSpPr>
          <p:cNvPr id="10" name="Group 9">
            <a:extLst>
              <a:ext uri="{FF2B5EF4-FFF2-40B4-BE49-F238E27FC236}">
                <a16:creationId xmlns="" xmlns:a16="http://schemas.microsoft.com/office/drawing/2014/main" id="{C1007073-EEB7-1AA8-4F91-42BB3E7DE89D}"/>
              </a:ext>
            </a:extLst>
          </p:cNvPr>
          <p:cNvGrpSpPr/>
          <p:nvPr/>
        </p:nvGrpSpPr>
        <p:grpSpPr>
          <a:xfrm>
            <a:off x="2189285" y="626887"/>
            <a:ext cx="4765430" cy="1363729"/>
            <a:chOff x="2189284" y="1683857"/>
            <a:chExt cx="4765430" cy="1363729"/>
          </a:xfrm>
        </p:grpSpPr>
        <p:sp>
          <p:nvSpPr>
            <p:cNvPr id="11" name="TextBox 10">
              <a:extLst>
                <a:ext uri="{FF2B5EF4-FFF2-40B4-BE49-F238E27FC236}">
                  <a16:creationId xmlns="" xmlns:a16="http://schemas.microsoft.com/office/drawing/2014/main" id="{BFFECCBF-1911-2137-5CEE-E135F4181E55}"/>
                </a:ext>
              </a:extLst>
            </p:cNvPr>
            <p:cNvSpPr txBox="1"/>
            <p:nvPr/>
          </p:nvSpPr>
          <p:spPr>
            <a:xfrm>
              <a:off x="2857500" y="1683857"/>
              <a:ext cx="3429000" cy="461665"/>
            </a:xfrm>
            <a:prstGeom prst="rect">
              <a:avLst/>
            </a:prstGeom>
            <a:noFill/>
          </p:spPr>
          <p:txBody>
            <a:bodyPr wrap="square" rtlCol="0">
              <a:spAutoFit/>
            </a:bodyPr>
            <a:lstStyle/>
            <a:p>
              <a:pPr algn="ctr" rtl="0"/>
              <a:r>
                <a:rPr lang="en-US" sz="2400" dirty="0">
                  <a:solidFill>
                    <a:schemeClr val="bg1"/>
                  </a:solidFill>
                  <a:latin typeface="+mj-lt"/>
                </a:rPr>
                <a:t>La </a:t>
              </a:r>
              <a:r>
                <a:rPr lang="en-US" sz="2400" dirty="0" err="1">
                  <a:solidFill>
                    <a:schemeClr val="bg1"/>
                  </a:solidFill>
                  <a:latin typeface="+mj-lt"/>
                </a:rPr>
                <a:t>verdad</a:t>
              </a:r>
              <a:r>
                <a:rPr lang="en-US" sz="2400" dirty="0">
                  <a:solidFill>
                    <a:schemeClr val="bg1"/>
                  </a:solidFill>
                  <a:latin typeface="+mj-lt"/>
                </a:rPr>
                <a:t> </a:t>
              </a:r>
              <a:r>
                <a:rPr lang="en-US" sz="2400" dirty="0" err="1" smtClean="0">
                  <a:solidFill>
                    <a:schemeClr val="bg1"/>
                  </a:solidFill>
                  <a:latin typeface="+mj-lt"/>
                </a:rPr>
                <a:t>sobre</a:t>
              </a:r>
              <a:r>
                <a:rPr lang="en-US" sz="2400" dirty="0" smtClean="0">
                  <a:solidFill>
                    <a:schemeClr val="bg1"/>
                  </a:solidFill>
                  <a:latin typeface="+mj-lt"/>
                </a:rPr>
                <a:t> la</a:t>
              </a:r>
              <a:endParaRPr lang="en-US" sz="2400" dirty="0">
                <a:solidFill>
                  <a:schemeClr val="bg1"/>
                </a:solidFill>
                <a:latin typeface="+mj-lt"/>
              </a:endParaRPr>
            </a:p>
          </p:txBody>
        </p:sp>
        <p:sp>
          <p:nvSpPr>
            <p:cNvPr id="12" name="TextBox 11">
              <a:extLst>
                <a:ext uri="{FF2B5EF4-FFF2-40B4-BE49-F238E27FC236}">
                  <a16:creationId xmlns="" xmlns:a16="http://schemas.microsoft.com/office/drawing/2014/main" id="{EE69D05E-778A-5843-C0B1-DA1D3BB1C1E5}"/>
                </a:ext>
              </a:extLst>
            </p:cNvPr>
            <p:cNvSpPr txBox="1"/>
            <p:nvPr/>
          </p:nvSpPr>
          <p:spPr>
            <a:xfrm>
              <a:off x="2189284" y="1847257"/>
              <a:ext cx="4765430" cy="1200329"/>
            </a:xfrm>
            <a:prstGeom prst="rect">
              <a:avLst/>
            </a:prstGeom>
            <a:noFill/>
          </p:spPr>
          <p:txBody>
            <a:bodyPr wrap="square" rtlCol="0">
              <a:spAutoFit/>
            </a:bodyPr>
            <a:lstStyle/>
            <a:p>
              <a:pPr algn="ctr" rtl="0"/>
              <a:r>
                <a:rPr lang="en-US" sz="7200" b="1" dirty="0">
                  <a:solidFill>
                    <a:schemeClr val="bg1"/>
                  </a:solidFill>
                  <a:latin typeface="Arial" panose="020B0604020202020204" pitchFamily="34" charset="0"/>
                  <a:cs typeface="Arial" panose="020B0604020202020204" pitchFamily="34" charset="0"/>
                </a:rPr>
                <a:t>VERDAD</a:t>
              </a:r>
            </a:p>
          </p:txBody>
        </p:sp>
      </p:grpSp>
    </p:spTree>
    <p:extLst>
      <p:ext uri="{BB962C8B-B14F-4D97-AF65-F5344CB8AC3E}">
        <p14:creationId xmlns:p14="http://schemas.microsoft.com/office/powerpoint/2010/main" val="3033123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light coming out of a cave  Description automatically generated">
            <a:extLst>
              <a:ext uri="{FF2B5EF4-FFF2-40B4-BE49-F238E27FC236}">
                <a16:creationId xmlns="" xmlns:a16="http://schemas.microsoft.com/office/drawing/2014/main" id="{08AFE092-B115-B80A-5231-495E8B1DF643}"/>
              </a:ext>
            </a:extLst>
          </p:cNvPr>
          <p:cNvPicPr>
            <a:picLocks noChangeAspect="1"/>
          </p:cNvPicPr>
          <p:nvPr/>
        </p:nvPicPr>
        <p:blipFill rotWithShape="1">
          <a:blip r:embed="rId3"/>
          <a:srcRect l="19610" t="12739" r="18038" b="12238"/>
          <a:stretch/>
        </p:blipFill>
        <p:spPr>
          <a:xfrm>
            <a:off x="6302542" y="3437512"/>
            <a:ext cx="2840411" cy="2269628"/>
          </a:xfrm>
          <a:prstGeom prst="rect">
            <a:avLst/>
          </a:prstGeom>
        </p:spPr>
      </p:pic>
      <p:pic>
        <p:nvPicPr>
          <p:cNvPr id="14" name="Picture 13" descr="A book open in the air with trees and fog  Description automatically generated">
            <a:extLst>
              <a:ext uri="{FF2B5EF4-FFF2-40B4-BE49-F238E27FC236}">
                <a16:creationId xmlns="" xmlns:a16="http://schemas.microsoft.com/office/drawing/2014/main" id="{C2B80425-AB28-0264-7FF0-6D4B8A31AA0C}"/>
              </a:ext>
            </a:extLst>
          </p:cNvPr>
          <p:cNvPicPr>
            <a:picLocks noChangeAspect="1"/>
          </p:cNvPicPr>
          <p:nvPr/>
        </p:nvPicPr>
        <p:blipFill rotWithShape="1">
          <a:blip r:embed="rId4"/>
          <a:srcRect l="9519" t="57454"/>
          <a:stretch/>
        </p:blipFill>
        <p:spPr>
          <a:xfrm>
            <a:off x="2735398" y="3205161"/>
            <a:ext cx="3551103" cy="2501979"/>
          </a:xfrm>
          <a:prstGeom prst="rect">
            <a:avLst/>
          </a:prstGeom>
        </p:spPr>
      </p:pic>
      <p:sp>
        <p:nvSpPr>
          <p:cNvPr id="3" name="TextBox 2">
            <a:extLst>
              <a:ext uri="{FF2B5EF4-FFF2-40B4-BE49-F238E27FC236}">
                <a16:creationId xmlns="" xmlns:a16="http://schemas.microsoft.com/office/drawing/2014/main" id="{F7AB4F5F-A441-CD86-D9FC-94736EE5AD75}"/>
              </a:ext>
            </a:extLst>
          </p:cNvPr>
          <p:cNvSpPr txBox="1"/>
          <p:nvPr/>
        </p:nvSpPr>
        <p:spPr>
          <a:xfrm>
            <a:off x="873914" y="2138218"/>
            <a:ext cx="7396172" cy="769441"/>
          </a:xfrm>
          <a:prstGeom prst="rect">
            <a:avLst/>
          </a:prstGeom>
          <a:noFill/>
        </p:spPr>
        <p:txBody>
          <a:bodyPr wrap="square" rtlCol="0">
            <a:spAutoFit/>
          </a:bodyPr>
          <a:lstStyle/>
          <a:p>
            <a:pPr algn="ctr" rtl="0"/>
            <a:r>
              <a:rPr lang="en-US" sz="4400" i="1" u="sng" dirty="0" smtClean="0">
                <a:solidFill>
                  <a:schemeClr val="bg1"/>
                </a:solidFill>
                <a:effectLst/>
                <a:latin typeface="+mj-lt"/>
              </a:rPr>
              <a:t>La </a:t>
            </a:r>
            <a:r>
              <a:rPr lang="en-US" sz="4400" i="1" u="sng" dirty="0" err="1" smtClean="0">
                <a:solidFill>
                  <a:schemeClr val="bg1"/>
                </a:solidFill>
                <a:effectLst/>
                <a:latin typeface="+mj-lt"/>
              </a:rPr>
              <a:t>verdad</a:t>
            </a:r>
            <a:r>
              <a:rPr lang="en-US" sz="4400" i="1" dirty="0" smtClean="0">
                <a:solidFill>
                  <a:schemeClr val="bg1"/>
                </a:solidFill>
                <a:effectLst/>
                <a:latin typeface="+mj-lt"/>
              </a:rPr>
              <a:t> </a:t>
            </a:r>
            <a:r>
              <a:rPr lang="en-US" sz="4400" i="1" dirty="0" err="1" smtClean="0">
                <a:solidFill>
                  <a:schemeClr val="bg1"/>
                </a:solidFill>
                <a:effectLst/>
                <a:latin typeface="+mj-lt"/>
              </a:rPr>
              <a:t>es</a:t>
            </a:r>
            <a:r>
              <a:rPr lang="en-US" sz="4400" i="1" dirty="0" smtClean="0">
                <a:solidFill>
                  <a:schemeClr val="bg1"/>
                </a:solidFill>
                <a:effectLst/>
                <a:latin typeface="+mj-lt"/>
              </a:rPr>
              <a:t> </a:t>
            </a:r>
            <a:r>
              <a:rPr lang="en-US" sz="4400" i="1" dirty="0" err="1" smtClean="0">
                <a:solidFill>
                  <a:schemeClr val="bg1"/>
                </a:solidFill>
                <a:effectLst/>
                <a:latin typeface="+mj-lt"/>
              </a:rPr>
              <a:t>provista</a:t>
            </a:r>
            <a:r>
              <a:rPr lang="en-US" sz="4400" i="1" dirty="0" smtClean="0">
                <a:solidFill>
                  <a:schemeClr val="bg1"/>
                </a:solidFill>
                <a:effectLst/>
                <a:latin typeface="+mj-lt"/>
              </a:rPr>
              <a:t> </a:t>
            </a:r>
            <a:r>
              <a:rPr lang="en-US" sz="4400" i="1" dirty="0">
                <a:solidFill>
                  <a:schemeClr val="bg1"/>
                </a:solidFill>
                <a:effectLst/>
                <a:latin typeface="+mj-lt"/>
              </a:rPr>
              <a:t>por Dios.</a:t>
            </a:r>
            <a:endParaRPr lang="en-US" sz="4400" i="1" dirty="0">
              <a:solidFill>
                <a:schemeClr val="bg1"/>
              </a:solidFill>
              <a:latin typeface="+mj-lt"/>
            </a:endParaRPr>
          </a:p>
        </p:txBody>
      </p:sp>
      <p:sp>
        <p:nvSpPr>
          <p:cNvPr id="10" name="Rounded Rectangle 9">
            <a:extLst>
              <a:ext uri="{FF2B5EF4-FFF2-40B4-BE49-F238E27FC236}">
                <a16:creationId xmlns="" xmlns:a16="http://schemas.microsoft.com/office/drawing/2014/main" id="{3E6073BA-51AB-40E9-0795-8592F1D5FA04}"/>
              </a:ext>
            </a:extLst>
          </p:cNvPr>
          <p:cNvSpPr/>
          <p:nvPr/>
        </p:nvSpPr>
        <p:spPr>
          <a:xfrm>
            <a:off x="636104" y="3206619"/>
            <a:ext cx="2438400" cy="44547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2400" b="1" dirty="0">
                <a:solidFill>
                  <a:srgbClr val="0B6063"/>
                </a:solidFill>
              </a:rPr>
              <a:t>Creación</a:t>
            </a:r>
          </a:p>
        </p:txBody>
      </p:sp>
      <p:sp>
        <p:nvSpPr>
          <p:cNvPr id="11" name="Rounded Rectangle 10">
            <a:extLst>
              <a:ext uri="{FF2B5EF4-FFF2-40B4-BE49-F238E27FC236}">
                <a16:creationId xmlns="" xmlns:a16="http://schemas.microsoft.com/office/drawing/2014/main" id="{603FE292-99A6-B52F-F8D1-9EDAA55C3705}"/>
              </a:ext>
            </a:extLst>
          </p:cNvPr>
          <p:cNvSpPr/>
          <p:nvPr/>
        </p:nvSpPr>
        <p:spPr>
          <a:xfrm>
            <a:off x="3334579" y="3206619"/>
            <a:ext cx="2438400" cy="44547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2400" b="1" dirty="0">
                <a:solidFill>
                  <a:srgbClr val="0B6063"/>
                </a:solidFill>
              </a:rPr>
              <a:t>Revelación</a:t>
            </a:r>
          </a:p>
        </p:txBody>
      </p:sp>
      <p:sp>
        <p:nvSpPr>
          <p:cNvPr id="12" name="Rounded Rectangle 11">
            <a:extLst>
              <a:ext uri="{FF2B5EF4-FFF2-40B4-BE49-F238E27FC236}">
                <a16:creationId xmlns="" xmlns:a16="http://schemas.microsoft.com/office/drawing/2014/main" id="{6F4A8A3F-CF4D-F9C2-C52A-AB85E5A62C9D}"/>
              </a:ext>
            </a:extLst>
          </p:cNvPr>
          <p:cNvSpPr/>
          <p:nvPr/>
        </p:nvSpPr>
        <p:spPr>
          <a:xfrm>
            <a:off x="6056243" y="3206619"/>
            <a:ext cx="2438400" cy="44547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2400" b="1" dirty="0">
                <a:solidFill>
                  <a:srgbClr val="0B6063"/>
                </a:solidFill>
              </a:rPr>
              <a:t>Resurrección</a:t>
            </a:r>
          </a:p>
        </p:txBody>
      </p:sp>
      <p:pic>
        <p:nvPicPr>
          <p:cNvPr id="13" name="Picture 12" descr="A book open in the air with trees and fog  Description automatically generated">
            <a:extLst>
              <a:ext uri="{FF2B5EF4-FFF2-40B4-BE49-F238E27FC236}">
                <a16:creationId xmlns="" xmlns:a16="http://schemas.microsoft.com/office/drawing/2014/main" id="{CC54228D-7BF9-507D-E94A-A08D3AF4B00E}"/>
              </a:ext>
            </a:extLst>
          </p:cNvPr>
          <p:cNvPicPr>
            <a:picLocks noChangeAspect="1"/>
          </p:cNvPicPr>
          <p:nvPr/>
        </p:nvPicPr>
        <p:blipFill rotWithShape="1">
          <a:blip r:embed="rId4"/>
          <a:srcRect l="9519" t="78897"/>
          <a:stretch/>
        </p:blipFill>
        <p:spPr>
          <a:xfrm>
            <a:off x="0" y="4474029"/>
            <a:ext cx="3551103" cy="1240971"/>
          </a:xfrm>
          <a:prstGeom prst="rect">
            <a:avLst/>
          </a:prstGeom>
        </p:spPr>
      </p:pic>
      <p:grpSp>
        <p:nvGrpSpPr>
          <p:cNvPr id="15" name="Group 14">
            <a:extLst>
              <a:ext uri="{FF2B5EF4-FFF2-40B4-BE49-F238E27FC236}">
                <a16:creationId xmlns="" xmlns:a16="http://schemas.microsoft.com/office/drawing/2014/main" id="{C1007073-EEB7-1AA8-4F91-42BB3E7DE89D}"/>
              </a:ext>
            </a:extLst>
          </p:cNvPr>
          <p:cNvGrpSpPr/>
          <p:nvPr/>
        </p:nvGrpSpPr>
        <p:grpSpPr>
          <a:xfrm>
            <a:off x="2189285" y="626887"/>
            <a:ext cx="4765430" cy="1363729"/>
            <a:chOff x="2189284" y="1683857"/>
            <a:chExt cx="4765430" cy="1363729"/>
          </a:xfrm>
        </p:grpSpPr>
        <p:sp>
          <p:nvSpPr>
            <p:cNvPr id="17" name="TextBox 16">
              <a:extLst>
                <a:ext uri="{FF2B5EF4-FFF2-40B4-BE49-F238E27FC236}">
                  <a16:creationId xmlns="" xmlns:a16="http://schemas.microsoft.com/office/drawing/2014/main" id="{BFFECCBF-1911-2137-5CEE-E135F4181E55}"/>
                </a:ext>
              </a:extLst>
            </p:cNvPr>
            <p:cNvSpPr txBox="1"/>
            <p:nvPr/>
          </p:nvSpPr>
          <p:spPr>
            <a:xfrm>
              <a:off x="2857500" y="1683857"/>
              <a:ext cx="3429000" cy="461665"/>
            </a:xfrm>
            <a:prstGeom prst="rect">
              <a:avLst/>
            </a:prstGeom>
            <a:noFill/>
          </p:spPr>
          <p:txBody>
            <a:bodyPr wrap="square" rtlCol="0">
              <a:spAutoFit/>
            </a:bodyPr>
            <a:lstStyle/>
            <a:p>
              <a:pPr algn="ctr" rtl="0"/>
              <a:r>
                <a:rPr lang="en-US" sz="2400" dirty="0">
                  <a:solidFill>
                    <a:schemeClr val="bg1"/>
                  </a:solidFill>
                  <a:latin typeface="+mj-lt"/>
                </a:rPr>
                <a:t>La </a:t>
              </a:r>
              <a:r>
                <a:rPr lang="en-US" sz="2400" dirty="0" err="1">
                  <a:solidFill>
                    <a:schemeClr val="bg1"/>
                  </a:solidFill>
                  <a:latin typeface="+mj-lt"/>
                </a:rPr>
                <a:t>verdad</a:t>
              </a:r>
              <a:r>
                <a:rPr lang="en-US" sz="2400" dirty="0">
                  <a:solidFill>
                    <a:schemeClr val="bg1"/>
                  </a:solidFill>
                  <a:latin typeface="+mj-lt"/>
                </a:rPr>
                <a:t> </a:t>
              </a:r>
              <a:r>
                <a:rPr lang="en-US" sz="2400" dirty="0" err="1" smtClean="0">
                  <a:solidFill>
                    <a:schemeClr val="bg1"/>
                  </a:solidFill>
                  <a:latin typeface="+mj-lt"/>
                </a:rPr>
                <a:t>sobre</a:t>
              </a:r>
              <a:r>
                <a:rPr lang="en-US" sz="2400" dirty="0" smtClean="0">
                  <a:solidFill>
                    <a:schemeClr val="bg1"/>
                  </a:solidFill>
                  <a:latin typeface="+mj-lt"/>
                </a:rPr>
                <a:t> la</a:t>
              </a:r>
              <a:endParaRPr lang="en-US" sz="2400" dirty="0">
                <a:solidFill>
                  <a:schemeClr val="bg1"/>
                </a:solidFill>
                <a:latin typeface="+mj-lt"/>
              </a:endParaRPr>
            </a:p>
          </p:txBody>
        </p:sp>
        <p:sp>
          <p:nvSpPr>
            <p:cNvPr id="18" name="TextBox 17">
              <a:extLst>
                <a:ext uri="{FF2B5EF4-FFF2-40B4-BE49-F238E27FC236}">
                  <a16:creationId xmlns="" xmlns:a16="http://schemas.microsoft.com/office/drawing/2014/main" id="{EE69D05E-778A-5843-C0B1-DA1D3BB1C1E5}"/>
                </a:ext>
              </a:extLst>
            </p:cNvPr>
            <p:cNvSpPr txBox="1"/>
            <p:nvPr/>
          </p:nvSpPr>
          <p:spPr>
            <a:xfrm>
              <a:off x="2189284" y="1847257"/>
              <a:ext cx="4765430" cy="1200329"/>
            </a:xfrm>
            <a:prstGeom prst="rect">
              <a:avLst/>
            </a:prstGeom>
            <a:noFill/>
          </p:spPr>
          <p:txBody>
            <a:bodyPr wrap="square" rtlCol="0">
              <a:spAutoFit/>
            </a:bodyPr>
            <a:lstStyle/>
            <a:p>
              <a:pPr algn="ctr" rtl="0"/>
              <a:r>
                <a:rPr lang="en-US" sz="7200" b="1" dirty="0">
                  <a:solidFill>
                    <a:schemeClr val="bg1"/>
                  </a:solidFill>
                  <a:latin typeface="Arial" panose="020B0604020202020204" pitchFamily="34" charset="0"/>
                  <a:cs typeface="Arial" panose="020B0604020202020204" pitchFamily="34" charset="0"/>
                </a:rPr>
                <a:t>VERDAD</a:t>
              </a:r>
            </a:p>
          </p:txBody>
        </p:sp>
      </p:grpSp>
    </p:spTree>
    <p:extLst>
      <p:ext uri="{BB962C8B-B14F-4D97-AF65-F5344CB8AC3E}">
        <p14:creationId xmlns:p14="http://schemas.microsoft.com/office/powerpoint/2010/main" val="82536139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snake on a branch&#10;&#10;Description automatically generated">
            <a:extLst>
              <a:ext uri="{FF2B5EF4-FFF2-40B4-BE49-F238E27FC236}">
                <a16:creationId xmlns="" xmlns:a16="http://schemas.microsoft.com/office/drawing/2014/main" id="{5CFDB593-EF39-3D98-42D0-CCC84BC9C637}"/>
              </a:ext>
            </a:extLst>
          </p:cNvPr>
          <p:cNvPicPr>
            <a:picLocks noChangeAspect="1"/>
          </p:cNvPicPr>
          <p:nvPr/>
        </p:nvPicPr>
        <p:blipFill>
          <a:blip r:embed="rId2"/>
          <a:stretch>
            <a:fillRect/>
          </a:stretch>
        </p:blipFill>
        <p:spPr>
          <a:xfrm>
            <a:off x="0" y="0"/>
            <a:ext cx="9144000" cy="5715000"/>
          </a:xfrm>
          <a:prstGeom prst="rect">
            <a:avLst/>
          </a:prstGeom>
        </p:spPr>
      </p:pic>
      <p:sp>
        <p:nvSpPr>
          <p:cNvPr id="4" name="TextBox 3">
            <a:extLst>
              <a:ext uri="{FF2B5EF4-FFF2-40B4-BE49-F238E27FC236}">
                <a16:creationId xmlns="" xmlns:a16="http://schemas.microsoft.com/office/drawing/2014/main" id="{EC2AB9D1-9EBD-9049-460B-76B10799BABD}"/>
              </a:ext>
            </a:extLst>
          </p:cNvPr>
          <p:cNvSpPr txBox="1"/>
          <p:nvPr/>
        </p:nvSpPr>
        <p:spPr>
          <a:xfrm>
            <a:off x="277792" y="2441089"/>
            <a:ext cx="3777137" cy="584775"/>
          </a:xfrm>
          <a:prstGeom prst="rect">
            <a:avLst/>
          </a:prstGeom>
          <a:noFill/>
        </p:spPr>
        <p:txBody>
          <a:bodyPr wrap="square" rtlCol="0">
            <a:spAutoFit/>
          </a:bodyPr>
          <a:lstStyle/>
          <a:p>
            <a:pPr algn="l" rtl="0"/>
            <a:r>
              <a:rPr lang="en-US" sz="3200" i="1" dirty="0" err="1" smtClean="0">
                <a:solidFill>
                  <a:schemeClr val="bg1"/>
                </a:solidFill>
                <a:effectLst/>
              </a:rPr>
              <a:t>Desvalorar</a:t>
            </a:r>
            <a:r>
              <a:rPr lang="en-US" sz="3200" i="1" dirty="0" smtClean="0">
                <a:solidFill>
                  <a:schemeClr val="bg1"/>
                </a:solidFill>
                <a:effectLst/>
              </a:rPr>
              <a:t> </a:t>
            </a:r>
            <a:r>
              <a:rPr lang="en-US" sz="3200" i="1" dirty="0">
                <a:solidFill>
                  <a:schemeClr val="bg1"/>
                </a:solidFill>
                <a:effectLst/>
              </a:rPr>
              <a:t>la verdad</a:t>
            </a:r>
            <a:endParaRPr lang="en-US" sz="3600" i="1" dirty="0">
              <a:solidFill>
                <a:schemeClr val="bg1"/>
              </a:solidFill>
            </a:endParaRPr>
          </a:p>
        </p:txBody>
      </p:sp>
      <p:sp>
        <p:nvSpPr>
          <p:cNvPr id="5" name="TextBox 4">
            <a:extLst>
              <a:ext uri="{FF2B5EF4-FFF2-40B4-BE49-F238E27FC236}">
                <a16:creationId xmlns="" xmlns:a16="http://schemas.microsoft.com/office/drawing/2014/main" id="{0C4EAA78-6485-BD09-9820-E450431C3B7B}"/>
              </a:ext>
            </a:extLst>
          </p:cNvPr>
          <p:cNvSpPr txBox="1"/>
          <p:nvPr/>
        </p:nvSpPr>
        <p:spPr>
          <a:xfrm>
            <a:off x="277791" y="2928293"/>
            <a:ext cx="4110554" cy="584775"/>
          </a:xfrm>
          <a:prstGeom prst="rect">
            <a:avLst/>
          </a:prstGeom>
          <a:noFill/>
        </p:spPr>
        <p:txBody>
          <a:bodyPr wrap="square" rtlCol="0">
            <a:spAutoFit/>
          </a:bodyPr>
          <a:lstStyle/>
          <a:p>
            <a:pPr algn="l" rtl="0"/>
            <a:r>
              <a:rPr lang="en-US" sz="3200" i="1" dirty="0">
                <a:solidFill>
                  <a:schemeClr val="bg1"/>
                </a:solidFill>
                <a:effectLst/>
              </a:rPr>
              <a:t>Dudar de la verdad</a:t>
            </a:r>
            <a:endParaRPr lang="en-US" sz="3600" i="1" dirty="0">
              <a:solidFill>
                <a:schemeClr val="bg1"/>
              </a:solidFill>
            </a:endParaRPr>
          </a:p>
        </p:txBody>
      </p:sp>
      <p:sp>
        <p:nvSpPr>
          <p:cNvPr id="6" name="TextBox 5">
            <a:extLst>
              <a:ext uri="{FF2B5EF4-FFF2-40B4-BE49-F238E27FC236}">
                <a16:creationId xmlns="" xmlns:a16="http://schemas.microsoft.com/office/drawing/2014/main" id="{ACE88FE6-3F4D-A5CE-4B61-BCF995A50840}"/>
              </a:ext>
            </a:extLst>
          </p:cNvPr>
          <p:cNvSpPr txBox="1"/>
          <p:nvPr/>
        </p:nvSpPr>
        <p:spPr>
          <a:xfrm>
            <a:off x="277790" y="3431781"/>
            <a:ext cx="4876595" cy="584775"/>
          </a:xfrm>
          <a:prstGeom prst="rect">
            <a:avLst/>
          </a:prstGeom>
          <a:noFill/>
        </p:spPr>
        <p:txBody>
          <a:bodyPr wrap="square" rtlCol="0">
            <a:spAutoFit/>
          </a:bodyPr>
          <a:lstStyle/>
          <a:p>
            <a:pPr algn="l" rtl="0"/>
            <a:r>
              <a:rPr lang="en-US" sz="3200" i="1" dirty="0" err="1" smtClean="0">
                <a:solidFill>
                  <a:schemeClr val="bg1"/>
                </a:solidFill>
              </a:rPr>
              <a:t>D</a:t>
            </a:r>
            <a:r>
              <a:rPr lang="en-US" sz="3200" i="1" dirty="0" err="1" smtClean="0">
                <a:solidFill>
                  <a:schemeClr val="bg1"/>
                </a:solidFill>
                <a:effectLst/>
              </a:rPr>
              <a:t>istraer</a:t>
            </a:r>
            <a:r>
              <a:rPr lang="en-US" sz="3200" i="1" dirty="0" smtClean="0">
                <a:solidFill>
                  <a:schemeClr val="bg1"/>
                </a:solidFill>
                <a:effectLst/>
              </a:rPr>
              <a:t> </a:t>
            </a:r>
            <a:r>
              <a:rPr lang="en-US" sz="3200" i="1" dirty="0">
                <a:solidFill>
                  <a:schemeClr val="bg1"/>
                </a:solidFill>
                <a:effectLst/>
              </a:rPr>
              <a:t>de la verdad</a:t>
            </a:r>
            <a:endParaRPr lang="en-US" sz="3600" i="1" dirty="0">
              <a:solidFill>
                <a:schemeClr val="bg1"/>
              </a:solidFill>
            </a:endParaRPr>
          </a:p>
        </p:txBody>
      </p:sp>
      <p:sp>
        <p:nvSpPr>
          <p:cNvPr id="7" name="TextBox 6">
            <a:extLst>
              <a:ext uri="{FF2B5EF4-FFF2-40B4-BE49-F238E27FC236}">
                <a16:creationId xmlns="" xmlns:a16="http://schemas.microsoft.com/office/drawing/2014/main" id="{5A75923A-542D-0DF8-F4BB-01B2C5812A3B}"/>
              </a:ext>
            </a:extLst>
          </p:cNvPr>
          <p:cNvSpPr txBox="1"/>
          <p:nvPr/>
        </p:nvSpPr>
        <p:spPr>
          <a:xfrm>
            <a:off x="277791" y="3955595"/>
            <a:ext cx="4110554" cy="584775"/>
          </a:xfrm>
          <a:prstGeom prst="rect">
            <a:avLst/>
          </a:prstGeom>
          <a:noFill/>
        </p:spPr>
        <p:txBody>
          <a:bodyPr wrap="square" rtlCol="0">
            <a:spAutoFit/>
          </a:bodyPr>
          <a:lstStyle/>
          <a:p>
            <a:pPr algn="l" rtl="0"/>
            <a:r>
              <a:rPr lang="en-US" sz="3200" i="1" dirty="0">
                <a:solidFill>
                  <a:schemeClr val="bg1"/>
                </a:solidFill>
                <a:effectLst/>
              </a:rPr>
              <a:t>Distorsionar la verdad</a:t>
            </a:r>
            <a:endParaRPr lang="en-US" sz="3600" i="1" dirty="0">
              <a:solidFill>
                <a:schemeClr val="bg1"/>
              </a:solidFill>
            </a:endParaRPr>
          </a:p>
        </p:txBody>
      </p:sp>
      <p:sp>
        <p:nvSpPr>
          <p:cNvPr id="8" name="TextBox 7">
            <a:extLst>
              <a:ext uri="{FF2B5EF4-FFF2-40B4-BE49-F238E27FC236}">
                <a16:creationId xmlns="" xmlns:a16="http://schemas.microsoft.com/office/drawing/2014/main" id="{EDB99488-9344-C733-490C-648044A13203}"/>
              </a:ext>
            </a:extLst>
          </p:cNvPr>
          <p:cNvSpPr txBox="1"/>
          <p:nvPr/>
        </p:nvSpPr>
        <p:spPr>
          <a:xfrm>
            <a:off x="277791" y="4540598"/>
            <a:ext cx="4244699" cy="707886"/>
          </a:xfrm>
          <a:prstGeom prst="rect">
            <a:avLst/>
          </a:prstGeom>
          <a:noFill/>
        </p:spPr>
        <p:txBody>
          <a:bodyPr wrap="square" rtlCol="0">
            <a:spAutoFit/>
          </a:bodyPr>
          <a:lstStyle/>
          <a:p>
            <a:pPr algn="l" rtl="0"/>
            <a:r>
              <a:rPr lang="en-US" sz="4000" b="1" i="1" dirty="0">
                <a:solidFill>
                  <a:schemeClr val="bg1"/>
                </a:solidFill>
                <a:latin typeface="Arial" panose="020B0604020202020204" pitchFamily="34" charset="0"/>
                <a:cs typeface="Arial" panose="020B0604020202020204" pitchFamily="34" charset="0"/>
              </a:rPr>
              <a:t>OSCURIDAD</a:t>
            </a:r>
          </a:p>
        </p:txBody>
      </p:sp>
    </p:spTree>
    <p:extLst>
      <p:ext uri="{BB962C8B-B14F-4D97-AF65-F5344CB8AC3E}">
        <p14:creationId xmlns:p14="http://schemas.microsoft.com/office/powerpoint/2010/main" val="208523421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ach with waves crashing on the shore  Description automatically generated">
            <a:extLst>
              <a:ext uri="{FF2B5EF4-FFF2-40B4-BE49-F238E27FC236}">
                <a16:creationId xmlns="" xmlns:a16="http://schemas.microsoft.com/office/drawing/2014/main" id="{0B1F3BDA-845F-2083-A661-79ED07A29741}"/>
              </a:ext>
            </a:extLst>
          </p:cNvPr>
          <p:cNvPicPr>
            <a:picLocks noChangeAspect="1"/>
          </p:cNvPicPr>
          <p:nvPr/>
        </p:nvPicPr>
        <p:blipFill>
          <a:blip r:embed="rId3"/>
          <a:stretch>
            <a:fillRect/>
          </a:stretch>
        </p:blipFill>
        <p:spPr>
          <a:xfrm>
            <a:off x="0" y="0"/>
            <a:ext cx="9144000" cy="5715000"/>
          </a:xfrm>
          <a:prstGeom prst="rect">
            <a:avLst/>
          </a:prstGeom>
        </p:spPr>
      </p:pic>
      <p:grpSp>
        <p:nvGrpSpPr>
          <p:cNvPr id="2" name="Group 1">
            <a:extLst>
              <a:ext uri="{FF2B5EF4-FFF2-40B4-BE49-F238E27FC236}">
                <a16:creationId xmlns="" xmlns:a16="http://schemas.microsoft.com/office/drawing/2014/main" id="{C1007073-EEB7-1AA8-4F91-42BB3E7DE89D}"/>
              </a:ext>
            </a:extLst>
          </p:cNvPr>
          <p:cNvGrpSpPr/>
          <p:nvPr/>
        </p:nvGrpSpPr>
        <p:grpSpPr>
          <a:xfrm>
            <a:off x="3036446" y="626887"/>
            <a:ext cx="4765430" cy="1363729"/>
            <a:chOff x="2189284" y="1683857"/>
            <a:chExt cx="4765430" cy="1363729"/>
          </a:xfrm>
        </p:grpSpPr>
        <p:sp>
          <p:nvSpPr>
            <p:cNvPr id="7" name="TextBox 6">
              <a:extLst>
                <a:ext uri="{FF2B5EF4-FFF2-40B4-BE49-F238E27FC236}">
                  <a16:creationId xmlns="" xmlns:a16="http://schemas.microsoft.com/office/drawing/2014/main" id="{BFFECCBF-1911-2137-5CEE-E135F4181E55}"/>
                </a:ext>
              </a:extLst>
            </p:cNvPr>
            <p:cNvSpPr txBox="1"/>
            <p:nvPr/>
          </p:nvSpPr>
          <p:spPr>
            <a:xfrm>
              <a:off x="2857500" y="1683857"/>
              <a:ext cx="3429000" cy="461665"/>
            </a:xfrm>
            <a:prstGeom prst="rect">
              <a:avLst/>
            </a:prstGeom>
            <a:noFill/>
          </p:spPr>
          <p:txBody>
            <a:bodyPr wrap="square" rtlCol="0">
              <a:spAutoFit/>
            </a:bodyPr>
            <a:lstStyle/>
            <a:p>
              <a:pPr algn="ctr" rtl="0"/>
              <a:r>
                <a:rPr lang="en-US" sz="2400" dirty="0" err="1" smtClean="0">
                  <a:solidFill>
                    <a:srgbClr val="0B6063"/>
                  </a:solidFill>
                </a:rPr>
                <a:t>and</a:t>
              </a:r>
              <a:r>
                <a:rPr lang="en-US" sz="2400" dirty="0" err="1" smtClean="0">
                  <a:solidFill>
                    <a:srgbClr val="0B6063"/>
                  </a:solidFill>
                </a:rPr>
                <a:t>ando</a:t>
              </a:r>
              <a:r>
                <a:rPr lang="en-US" sz="2400" dirty="0" smtClean="0">
                  <a:solidFill>
                    <a:srgbClr val="0B6063"/>
                  </a:solidFill>
                </a:rPr>
                <a:t> </a:t>
              </a:r>
              <a:r>
                <a:rPr lang="en-US" sz="2400" dirty="0" err="1">
                  <a:solidFill>
                    <a:srgbClr val="0B6063"/>
                  </a:solidFill>
                </a:rPr>
                <a:t>en</a:t>
              </a:r>
              <a:r>
                <a:rPr lang="en-US" sz="2400" dirty="0">
                  <a:solidFill>
                    <a:srgbClr val="0B6063"/>
                  </a:solidFill>
                </a:rPr>
                <a:t> </a:t>
              </a:r>
              <a:r>
                <a:rPr lang="en-US" sz="2400" dirty="0" smtClean="0">
                  <a:solidFill>
                    <a:srgbClr val="0B6063"/>
                  </a:solidFill>
                </a:rPr>
                <a:t>la</a:t>
              </a:r>
              <a:endParaRPr lang="en-US" sz="2400" dirty="0">
                <a:solidFill>
                  <a:srgbClr val="0B6063"/>
                </a:solidFill>
              </a:endParaRPr>
            </a:p>
          </p:txBody>
        </p:sp>
        <p:sp>
          <p:nvSpPr>
            <p:cNvPr id="8" name="TextBox 7">
              <a:extLst>
                <a:ext uri="{FF2B5EF4-FFF2-40B4-BE49-F238E27FC236}">
                  <a16:creationId xmlns="" xmlns:a16="http://schemas.microsoft.com/office/drawing/2014/main" id="{EE69D05E-778A-5843-C0B1-DA1D3BB1C1E5}"/>
                </a:ext>
              </a:extLst>
            </p:cNvPr>
            <p:cNvSpPr txBox="1"/>
            <p:nvPr/>
          </p:nvSpPr>
          <p:spPr>
            <a:xfrm>
              <a:off x="2189284" y="1847257"/>
              <a:ext cx="4765430" cy="1200329"/>
            </a:xfrm>
            <a:prstGeom prst="rect">
              <a:avLst/>
            </a:prstGeom>
            <a:noFill/>
          </p:spPr>
          <p:txBody>
            <a:bodyPr wrap="square" rtlCol="0">
              <a:spAutoFit/>
            </a:bodyPr>
            <a:lstStyle/>
            <a:p>
              <a:pPr algn="ctr" rtl="0"/>
              <a:r>
                <a:rPr lang="en-US" sz="7200" b="1" dirty="0">
                  <a:solidFill>
                    <a:srgbClr val="0B6063"/>
                  </a:solidFill>
                  <a:latin typeface="Arial" panose="020B0604020202020204" pitchFamily="34" charset="0"/>
                  <a:cs typeface="Arial" panose="020B0604020202020204" pitchFamily="34" charset="0"/>
                </a:rPr>
                <a:t>VERDAD</a:t>
              </a:r>
            </a:p>
          </p:txBody>
        </p:sp>
      </p:grpSp>
      <p:sp>
        <p:nvSpPr>
          <p:cNvPr id="6" name="TextBox 5">
            <a:extLst>
              <a:ext uri="{FF2B5EF4-FFF2-40B4-BE49-F238E27FC236}">
                <a16:creationId xmlns="" xmlns:a16="http://schemas.microsoft.com/office/drawing/2014/main" id="{337F8BC1-E592-8192-0C59-4D2C6950E940}"/>
              </a:ext>
            </a:extLst>
          </p:cNvPr>
          <p:cNvSpPr txBox="1"/>
          <p:nvPr/>
        </p:nvSpPr>
        <p:spPr>
          <a:xfrm>
            <a:off x="1986642" y="1974575"/>
            <a:ext cx="7119257" cy="1754326"/>
          </a:xfrm>
          <a:prstGeom prst="rect">
            <a:avLst/>
          </a:prstGeom>
          <a:noFill/>
        </p:spPr>
        <p:txBody>
          <a:bodyPr wrap="square" rtlCol="0">
            <a:spAutoFit/>
          </a:bodyPr>
          <a:lstStyle/>
          <a:p>
            <a:pPr algn="ctr" rtl="0"/>
            <a:r>
              <a:rPr lang="en-US" sz="5400" i="1" dirty="0">
                <a:solidFill>
                  <a:srgbClr val="0B6063"/>
                </a:solidFill>
                <a:effectLst/>
                <a:latin typeface="+mj-lt"/>
              </a:rPr>
              <a:t>La fe </a:t>
            </a:r>
            <a:r>
              <a:rPr lang="en-US" sz="5400" i="1" dirty="0" err="1">
                <a:solidFill>
                  <a:srgbClr val="0B6063"/>
                </a:solidFill>
                <a:effectLst/>
                <a:latin typeface="+mj-lt"/>
              </a:rPr>
              <a:t>es</a:t>
            </a:r>
            <a:r>
              <a:rPr lang="en-US" sz="5400" i="1" dirty="0">
                <a:solidFill>
                  <a:srgbClr val="0B6063"/>
                </a:solidFill>
                <a:effectLst/>
                <a:latin typeface="+mj-lt"/>
              </a:rPr>
              <a:t> </a:t>
            </a:r>
            <a:r>
              <a:rPr lang="en-US" sz="5400" i="1" dirty="0" err="1" smtClean="0">
                <a:solidFill>
                  <a:srgbClr val="0B6063"/>
                </a:solidFill>
                <a:effectLst/>
                <a:latin typeface="+mj-lt"/>
              </a:rPr>
              <a:t>una</a:t>
            </a:r>
            <a:r>
              <a:rPr lang="en-US" sz="5400" i="1" dirty="0" smtClean="0">
                <a:solidFill>
                  <a:srgbClr val="0B6063"/>
                </a:solidFill>
                <a:effectLst/>
                <a:latin typeface="+mj-lt"/>
              </a:rPr>
              <a:t> </a:t>
            </a:r>
            <a:r>
              <a:rPr lang="en-US" sz="5400" i="1" u="sng" dirty="0" err="1" smtClean="0">
                <a:solidFill>
                  <a:srgbClr val="0B6063"/>
                </a:solidFill>
                <a:effectLst/>
                <a:latin typeface="+mj-lt"/>
              </a:rPr>
              <a:t>confianza</a:t>
            </a:r>
            <a:r>
              <a:rPr lang="en-US" sz="5400" i="1" dirty="0" smtClean="0">
                <a:solidFill>
                  <a:srgbClr val="0B6063"/>
                </a:solidFill>
                <a:effectLst/>
                <a:latin typeface="+mj-lt"/>
              </a:rPr>
              <a:t> </a:t>
            </a:r>
            <a:r>
              <a:rPr lang="en-US" sz="5400" i="1" dirty="0">
                <a:solidFill>
                  <a:srgbClr val="0B6063"/>
                </a:solidFill>
                <a:effectLst/>
                <a:latin typeface="+mj-lt"/>
              </a:rPr>
              <a:t/>
            </a:r>
            <a:br>
              <a:rPr lang="en-US" sz="5400" i="1" dirty="0">
                <a:solidFill>
                  <a:srgbClr val="0B6063"/>
                </a:solidFill>
                <a:effectLst/>
                <a:latin typeface="+mj-lt"/>
              </a:rPr>
            </a:br>
            <a:r>
              <a:rPr lang="en-US" sz="5400" i="1" dirty="0" err="1">
                <a:solidFill>
                  <a:srgbClr val="0B6063"/>
                </a:solidFill>
                <a:effectLst/>
                <a:latin typeface="+mj-lt"/>
              </a:rPr>
              <a:t>construida</a:t>
            </a:r>
            <a:r>
              <a:rPr lang="en-US" sz="5400" i="1" dirty="0">
                <a:solidFill>
                  <a:srgbClr val="0B6063"/>
                </a:solidFill>
                <a:effectLst/>
                <a:latin typeface="+mj-lt"/>
              </a:rPr>
              <a:t> </a:t>
            </a:r>
            <a:r>
              <a:rPr lang="en-US" sz="5400" i="1" dirty="0" err="1" smtClean="0">
                <a:solidFill>
                  <a:srgbClr val="0B6063"/>
                </a:solidFill>
                <a:effectLst/>
                <a:latin typeface="+mj-lt"/>
              </a:rPr>
              <a:t>sobre</a:t>
            </a:r>
            <a:r>
              <a:rPr lang="en-US" sz="5400" i="1" dirty="0" smtClean="0">
                <a:solidFill>
                  <a:srgbClr val="0B6063"/>
                </a:solidFill>
                <a:effectLst/>
                <a:latin typeface="+mj-lt"/>
              </a:rPr>
              <a:t> </a:t>
            </a:r>
            <a:r>
              <a:rPr lang="en-US" sz="5400" i="1" u="sng" dirty="0" err="1" smtClean="0">
                <a:solidFill>
                  <a:srgbClr val="0B6063"/>
                </a:solidFill>
                <a:effectLst/>
                <a:latin typeface="+mj-lt"/>
              </a:rPr>
              <a:t>hechos</a:t>
            </a:r>
            <a:r>
              <a:rPr lang="en-US" sz="5400" i="1" dirty="0">
                <a:solidFill>
                  <a:srgbClr val="0B6063"/>
                </a:solidFill>
                <a:effectLst/>
                <a:latin typeface="+mj-lt"/>
              </a:rPr>
              <a:t>.</a:t>
            </a:r>
            <a:endParaRPr lang="en-US" sz="5400" i="1" dirty="0">
              <a:solidFill>
                <a:srgbClr val="0B6063"/>
              </a:solidFill>
              <a:latin typeface="+mj-lt"/>
            </a:endParaRPr>
          </a:p>
        </p:txBody>
      </p:sp>
      <p:grpSp>
        <p:nvGrpSpPr>
          <p:cNvPr id="9" name="Group 8">
            <a:extLst>
              <a:ext uri="{FF2B5EF4-FFF2-40B4-BE49-F238E27FC236}">
                <a16:creationId xmlns="" xmlns:a16="http://schemas.microsoft.com/office/drawing/2014/main" id="{70A21969-857A-AB04-067C-55A3E37A72FF}"/>
              </a:ext>
            </a:extLst>
          </p:cNvPr>
          <p:cNvGrpSpPr/>
          <p:nvPr/>
        </p:nvGrpSpPr>
        <p:grpSpPr>
          <a:xfrm>
            <a:off x="2271514" y="3966692"/>
            <a:ext cx="6280058" cy="1519707"/>
            <a:chOff x="579549" y="3966692"/>
            <a:chExt cx="7972023" cy="1519707"/>
          </a:xfrm>
        </p:grpSpPr>
        <p:sp>
          <p:nvSpPr>
            <p:cNvPr id="10" name="Rectangle 9">
              <a:extLst>
                <a:ext uri="{FF2B5EF4-FFF2-40B4-BE49-F238E27FC236}">
                  <a16:creationId xmlns="" xmlns:a16="http://schemas.microsoft.com/office/drawing/2014/main" id="{FAB31D11-8795-7E94-8387-E761960919A8}"/>
                </a:ext>
              </a:extLst>
            </p:cNvPr>
            <p:cNvSpPr/>
            <p:nvPr/>
          </p:nvSpPr>
          <p:spPr>
            <a:xfrm>
              <a:off x="579549" y="3966692"/>
              <a:ext cx="7972023" cy="1519707"/>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TextBox 10">
              <a:extLst>
                <a:ext uri="{FF2B5EF4-FFF2-40B4-BE49-F238E27FC236}">
                  <a16:creationId xmlns="" xmlns:a16="http://schemas.microsoft.com/office/drawing/2014/main" id="{3EF73A8B-D16F-BA70-14D1-1376B0B15076}"/>
                </a:ext>
              </a:extLst>
            </p:cNvPr>
            <p:cNvSpPr txBox="1"/>
            <p:nvPr/>
          </p:nvSpPr>
          <p:spPr>
            <a:xfrm>
              <a:off x="873914" y="4060978"/>
              <a:ext cx="7396172" cy="523220"/>
            </a:xfrm>
            <a:prstGeom prst="rect">
              <a:avLst/>
            </a:prstGeom>
            <a:noFill/>
          </p:spPr>
          <p:txBody>
            <a:bodyPr wrap="square" rtlCol="0">
              <a:spAutoFit/>
            </a:bodyPr>
            <a:lstStyle/>
            <a:p>
              <a:pPr algn="ctr" rtl="0"/>
              <a:r>
                <a:rPr lang="en-US" sz="2800" i="1" dirty="0">
                  <a:solidFill>
                    <a:srgbClr val="0B6063"/>
                  </a:solidFill>
                  <a:effectLst/>
                </a:rPr>
                <a:t>Por ejemplo: Hechos 26:24-27</a:t>
              </a:r>
              <a:endParaRPr lang="en-US" sz="2800" i="1" dirty="0">
                <a:solidFill>
                  <a:srgbClr val="0B6063"/>
                </a:solidFill>
              </a:endParaRPr>
            </a:p>
          </p:txBody>
        </p:sp>
      </p:grpSp>
      <p:sp>
        <p:nvSpPr>
          <p:cNvPr id="12" name="TextBox 11">
            <a:extLst>
              <a:ext uri="{FF2B5EF4-FFF2-40B4-BE49-F238E27FC236}">
                <a16:creationId xmlns="" xmlns:a16="http://schemas.microsoft.com/office/drawing/2014/main" id="{5AA3641B-7D24-140B-4EBA-08FECC960138}"/>
              </a:ext>
            </a:extLst>
          </p:cNvPr>
          <p:cNvSpPr txBox="1"/>
          <p:nvPr/>
        </p:nvSpPr>
        <p:spPr>
          <a:xfrm>
            <a:off x="2608728" y="4570398"/>
            <a:ext cx="5942843" cy="769441"/>
          </a:xfrm>
          <a:prstGeom prst="rect">
            <a:avLst/>
          </a:prstGeom>
          <a:noFill/>
        </p:spPr>
        <p:txBody>
          <a:bodyPr wrap="square" rtlCol="0">
            <a:spAutoFit/>
          </a:bodyPr>
          <a:lstStyle/>
          <a:p>
            <a:pPr algn="ctr" rtl="0"/>
            <a:r>
              <a:rPr lang="en-US" sz="2200" i="1" dirty="0" smtClean="0">
                <a:solidFill>
                  <a:srgbClr val="0B6063"/>
                </a:solidFill>
                <a:effectLst/>
              </a:rPr>
              <a:t>“</a:t>
            </a:r>
            <a:r>
              <a:rPr lang="en-US" sz="2200" i="1" dirty="0" err="1" smtClean="0">
                <a:solidFill>
                  <a:srgbClr val="0B6063"/>
                </a:solidFill>
                <a:effectLst/>
              </a:rPr>
              <a:t>Hablo</a:t>
            </a:r>
            <a:r>
              <a:rPr lang="en-US" sz="2200" i="1" dirty="0" smtClean="0">
                <a:solidFill>
                  <a:srgbClr val="0B6063"/>
                </a:solidFill>
                <a:effectLst/>
              </a:rPr>
              <a:t> </a:t>
            </a:r>
            <a:r>
              <a:rPr lang="en-US" sz="2200" i="1" dirty="0">
                <a:solidFill>
                  <a:srgbClr val="0B6063"/>
                </a:solidFill>
                <a:effectLst/>
              </a:rPr>
              <a:t>palabras </a:t>
            </a:r>
            <a:r>
              <a:rPr lang="en-US" sz="2200" i="1" dirty="0" smtClean="0">
                <a:solidFill>
                  <a:srgbClr val="0B6063"/>
                </a:solidFill>
                <a:effectLst/>
              </a:rPr>
              <a:t>de </a:t>
            </a:r>
            <a:r>
              <a:rPr lang="en-US" sz="2200" i="1" u="sng" dirty="0" err="1" smtClean="0">
                <a:solidFill>
                  <a:srgbClr val="0B6063"/>
                </a:solidFill>
                <a:effectLst/>
              </a:rPr>
              <a:t>verdad</a:t>
            </a:r>
            <a:r>
              <a:rPr lang="en-US" sz="2200" i="1" dirty="0" smtClean="0">
                <a:solidFill>
                  <a:srgbClr val="0B6063"/>
                </a:solidFill>
                <a:effectLst/>
              </a:rPr>
              <a:t> y de </a:t>
            </a:r>
            <a:r>
              <a:rPr lang="en-US" sz="2200" i="1" u="sng" dirty="0" err="1" smtClean="0">
                <a:solidFill>
                  <a:srgbClr val="0B6063"/>
                </a:solidFill>
                <a:effectLst/>
              </a:rPr>
              <a:t>cordura</a:t>
            </a:r>
            <a:r>
              <a:rPr lang="en-US" sz="2200" i="1" dirty="0" smtClean="0">
                <a:solidFill>
                  <a:srgbClr val="0B6063"/>
                </a:solidFill>
                <a:effectLst/>
              </a:rPr>
              <a:t>…</a:t>
            </a:r>
            <a:r>
              <a:rPr lang="en-US" sz="2200" i="1" dirty="0" err="1" smtClean="0">
                <a:solidFill>
                  <a:srgbClr val="0B6063"/>
                </a:solidFill>
                <a:effectLst/>
              </a:rPr>
              <a:t>porque</a:t>
            </a:r>
            <a:r>
              <a:rPr lang="en-US" sz="2200" i="1" dirty="0" smtClean="0">
                <a:solidFill>
                  <a:srgbClr val="0B6063"/>
                </a:solidFill>
                <a:effectLst/>
              </a:rPr>
              <a:t> </a:t>
            </a:r>
            <a:r>
              <a:rPr lang="en-US" sz="2200" i="1" dirty="0">
                <a:solidFill>
                  <a:srgbClr val="0B6063"/>
                </a:solidFill>
                <a:effectLst/>
              </a:rPr>
              <a:t>esto no </a:t>
            </a:r>
            <a:r>
              <a:rPr lang="en-US" sz="2200" i="1" dirty="0" smtClean="0">
                <a:solidFill>
                  <a:srgbClr val="0B6063"/>
                </a:solidFill>
                <a:effectLst/>
              </a:rPr>
              <a:t>se ha </a:t>
            </a:r>
            <a:r>
              <a:rPr lang="en-US" sz="2200" i="1" dirty="0" err="1" smtClean="0">
                <a:solidFill>
                  <a:srgbClr val="0B6063"/>
                </a:solidFill>
                <a:effectLst/>
              </a:rPr>
              <a:t>hecho</a:t>
            </a:r>
            <a:r>
              <a:rPr lang="en-US" sz="2200" i="1" dirty="0" smtClean="0">
                <a:solidFill>
                  <a:srgbClr val="0B6063"/>
                </a:solidFill>
                <a:effectLst/>
              </a:rPr>
              <a:t> </a:t>
            </a:r>
            <a:r>
              <a:rPr lang="en-US" sz="2200" i="1" dirty="0" err="1">
                <a:solidFill>
                  <a:srgbClr val="0B6063"/>
                </a:solidFill>
                <a:effectLst/>
              </a:rPr>
              <a:t>en</a:t>
            </a:r>
            <a:r>
              <a:rPr lang="en-US" sz="2200" i="1" dirty="0">
                <a:solidFill>
                  <a:srgbClr val="0B6063"/>
                </a:solidFill>
                <a:effectLst/>
              </a:rPr>
              <a:t> </a:t>
            </a:r>
            <a:r>
              <a:rPr lang="en-US" sz="2200" i="1" dirty="0" err="1" smtClean="0">
                <a:solidFill>
                  <a:srgbClr val="0B6063"/>
                </a:solidFill>
                <a:effectLst/>
              </a:rPr>
              <a:t>secreto</a:t>
            </a:r>
            <a:r>
              <a:rPr lang="en-US" sz="2200" i="1" dirty="0" smtClean="0">
                <a:solidFill>
                  <a:srgbClr val="0B6063"/>
                </a:solidFill>
                <a:effectLst/>
              </a:rPr>
              <a:t>".</a:t>
            </a:r>
            <a:endParaRPr lang="en-US" sz="2200" i="1" dirty="0">
              <a:solidFill>
                <a:srgbClr val="0B6063"/>
              </a:solidFill>
            </a:endParaRPr>
          </a:p>
        </p:txBody>
      </p:sp>
    </p:spTree>
    <p:extLst>
      <p:ext uri="{BB962C8B-B14F-4D97-AF65-F5344CB8AC3E}">
        <p14:creationId xmlns:p14="http://schemas.microsoft.com/office/powerpoint/2010/main" val="367237627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ach with waves crashing on the shore  Description automatically generated">
            <a:extLst>
              <a:ext uri="{FF2B5EF4-FFF2-40B4-BE49-F238E27FC236}">
                <a16:creationId xmlns="" xmlns:a16="http://schemas.microsoft.com/office/drawing/2014/main" id="{0B1F3BDA-845F-2083-A661-79ED07A29741}"/>
              </a:ext>
            </a:extLst>
          </p:cNvPr>
          <p:cNvPicPr>
            <a:picLocks noChangeAspect="1"/>
          </p:cNvPicPr>
          <p:nvPr/>
        </p:nvPicPr>
        <p:blipFill>
          <a:blip r:embed="rId3"/>
          <a:stretch>
            <a:fillRect/>
          </a:stretch>
        </p:blipFill>
        <p:spPr>
          <a:xfrm>
            <a:off x="0" y="0"/>
            <a:ext cx="9144000" cy="5715000"/>
          </a:xfrm>
          <a:prstGeom prst="rect">
            <a:avLst/>
          </a:prstGeom>
        </p:spPr>
      </p:pic>
      <p:sp>
        <p:nvSpPr>
          <p:cNvPr id="6" name="TextBox 5">
            <a:extLst>
              <a:ext uri="{FF2B5EF4-FFF2-40B4-BE49-F238E27FC236}">
                <a16:creationId xmlns="" xmlns:a16="http://schemas.microsoft.com/office/drawing/2014/main" id="{337F8BC1-E592-8192-0C59-4D2C6950E940}"/>
              </a:ext>
            </a:extLst>
          </p:cNvPr>
          <p:cNvSpPr txBox="1"/>
          <p:nvPr/>
        </p:nvSpPr>
        <p:spPr>
          <a:xfrm>
            <a:off x="2271514" y="1974575"/>
            <a:ext cx="6295293" cy="954107"/>
          </a:xfrm>
          <a:prstGeom prst="rect">
            <a:avLst/>
          </a:prstGeom>
          <a:noFill/>
        </p:spPr>
        <p:txBody>
          <a:bodyPr wrap="square" rtlCol="0">
            <a:spAutoFit/>
          </a:bodyPr>
          <a:lstStyle/>
          <a:p>
            <a:pPr algn="ctr" rtl="0"/>
            <a:r>
              <a:rPr lang="en-US" sz="2400" i="1" dirty="0">
                <a:solidFill>
                  <a:srgbClr val="0B6063"/>
                </a:solidFill>
                <a:effectLst/>
              </a:rPr>
              <a:t>•</a:t>
            </a:r>
            <a:r>
              <a:rPr lang="en-US" sz="2800" i="1" dirty="0" err="1" smtClean="0">
                <a:solidFill>
                  <a:srgbClr val="0B6063"/>
                </a:solidFill>
                <a:effectLst/>
              </a:rPr>
              <a:t>Usa</a:t>
            </a:r>
            <a:r>
              <a:rPr lang="en-US" sz="2800" i="1" dirty="0" smtClean="0">
                <a:solidFill>
                  <a:srgbClr val="0B6063"/>
                </a:solidFill>
                <a:effectLst/>
              </a:rPr>
              <a:t> </a:t>
            </a:r>
            <a:r>
              <a:rPr lang="en-US" sz="2800" i="1" dirty="0">
                <a:solidFill>
                  <a:srgbClr val="0B6063"/>
                </a:solidFill>
                <a:effectLst/>
              </a:rPr>
              <a:t>la verdad</a:t>
            </a:r>
            <a:br>
              <a:rPr lang="en-US" sz="2800" i="1" dirty="0">
                <a:solidFill>
                  <a:srgbClr val="0B6063"/>
                </a:solidFill>
                <a:effectLst/>
              </a:rPr>
            </a:br>
            <a:r>
              <a:rPr lang="en-US" sz="2800" i="1" dirty="0" smtClean="0">
                <a:solidFill>
                  <a:srgbClr val="0B6063"/>
                </a:solidFill>
                <a:effectLst/>
              </a:rPr>
              <a:t>para </a:t>
            </a:r>
            <a:r>
              <a:rPr lang="en-US" sz="2800" i="1" dirty="0" err="1" smtClean="0">
                <a:solidFill>
                  <a:srgbClr val="0B6063"/>
                </a:solidFill>
                <a:effectLst/>
              </a:rPr>
              <a:t>someter</a:t>
            </a:r>
            <a:r>
              <a:rPr lang="en-US" sz="2800" i="1" dirty="0" smtClean="0">
                <a:solidFill>
                  <a:srgbClr val="0B6063"/>
                </a:solidFill>
                <a:effectLst/>
              </a:rPr>
              <a:t> a </a:t>
            </a:r>
            <a:r>
              <a:rPr lang="en-US" sz="2800" i="1" dirty="0" err="1" smtClean="0">
                <a:solidFill>
                  <a:srgbClr val="0B6063"/>
                </a:solidFill>
              </a:rPr>
              <a:t>prueba</a:t>
            </a:r>
            <a:r>
              <a:rPr lang="en-US" sz="2800" i="1" dirty="0" smtClean="0">
                <a:solidFill>
                  <a:srgbClr val="0B6063"/>
                </a:solidFill>
              </a:rPr>
              <a:t> </a:t>
            </a:r>
            <a:r>
              <a:rPr lang="en-US" sz="2800" i="1" dirty="0" smtClean="0">
                <a:solidFill>
                  <a:srgbClr val="0B6063"/>
                </a:solidFill>
                <a:effectLst/>
              </a:rPr>
              <a:t>lo </a:t>
            </a:r>
            <a:r>
              <a:rPr lang="en-US" sz="2800" i="1" dirty="0">
                <a:solidFill>
                  <a:srgbClr val="0B6063"/>
                </a:solidFill>
                <a:effectLst/>
              </a:rPr>
              <a:t>que escuchas.</a:t>
            </a:r>
            <a:endParaRPr lang="en-US" sz="2800" i="1" dirty="0">
              <a:solidFill>
                <a:srgbClr val="0B6063"/>
              </a:solidFill>
            </a:endParaRPr>
          </a:p>
        </p:txBody>
      </p:sp>
      <p:sp>
        <p:nvSpPr>
          <p:cNvPr id="3" name="TextBox 2">
            <a:extLst>
              <a:ext uri="{FF2B5EF4-FFF2-40B4-BE49-F238E27FC236}">
                <a16:creationId xmlns="" xmlns:a16="http://schemas.microsoft.com/office/drawing/2014/main" id="{FCC4E56E-F5BD-1C5F-5627-CBC183ED7782}"/>
              </a:ext>
            </a:extLst>
          </p:cNvPr>
          <p:cNvSpPr txBox="1"/>
          <p:nvPr/>
        </p:nvSpPr>
        <p:spPr>
          <a:xfrm>
            <a:off x="2271514" y="3063127"/>
            <a:ext cx="6295293" cy="954107"/>
          </a:xfrm>
          <a:prstGeom prst="rect">
            <a:avLst/>
          </a:prstGeom>
          <a:noFill/>
        </p:spPr>
        <p:txBody>
          <a:bodyPr wrap="square" rtlCol="0">
            <a:spAutoFit/>
          </a:bodyPr>
          <a:lstStyle/>
          <a:p>
            <a:pPr algn="ctr" rtl="0"/>
            <a:r>
              <a:rPr lang="en-US" sz="2400" i="1" dirty="0">
                <a:solidFill>
                  <a:srgbClr val="0B6063"/>
                </a:solidFill>
              </a:rPr>
              <a:t>•</a:t>
            </a:r>
            <a:r>
              <a:rPr lang="en-US" sz="2800" i="1" dirty="0" err="1" smtClean="0">
                <a:solidFill>
                  <a:srgbClr val="0B6063"/>
                </a:solidFill>
              </a:rPr>
              <a:t>Usa</a:t>
            </a:r>
            <a:r>
              <a:rPr lang="en-US" sz="2800" i="1" dirty="0" smtClean="0">
                <a:solidFill>
                  <a:srgbClr val="0B6063"/>
                </a:solidFill>
              </a:rPr>
              <a:t> l</a:t>
            </a:r>
            <a:r>
              <a:rPr lang="en-US" sz="2800" i="1" dirty="0" smtClean="0">
                <a:solidFill>
                  <a:srgbClr val="0B6063"/>
                </a:solidFill>
                <a:effectLst/>
              </a:rPr>
              <a:t>a </a:t>
            </a:r>
            <a:r>
              <a:rPr lang="en-US" sz="2800" i="1" dirty="0">
                <a:solidFill>
                  <a:srgbClr val="0B6063"/>
                </a:solidFill>
                <a:effectLst/>
              </a:rPr>
              <a:t>verdad</a:t>
            </a:r>
            <a:br>
              <a:rPr lang="en-US" sz="2800" i="1" dirty="0">
                <a:solidFill>
                  <a:srgbClr val="0B6063"/>
                </a:solidFill>
                <a:effectLst/>
              </a:rPr>
            </a:br>
            <a:r>
              <a:rPr lang="en-US" sz="2800" i="1" dirty="0" smtClean="0">
                <a:solidFill>
                  <a:srgbClr val="0B6063"/>
                </a:solidFill>
                <a:effectLst/>
              </a:rPr>
              <a:t>para </a:t>
            </a:r>
            <a:r>
              <a:rPr lang="en-US" sz="2800" i="1" dirty="0">
                <a:solidFill>
                  <a:srgbClr val="0B6063"/>
                </a:solidFill>
                <a:effectLst/>
              </a:rPr>
              <a:t>guiar tus emociones.</a:t>
            </a:r>
            <a:endParaRPr lang="en-US" sz="2800" i="1" dirty="0">
              <a:solidFill>
                <a:srgbClr val="0B6063"/>
              </a:solidFill>
            </a:endParaRPr>
          </a:p>
        </p:txBody>
      </p:sp>
      <p:sp>
        <p:nvSpPr>
          <p:cNvPr id="4" name="TextBox 3">
            <a:extLst>
              <a:ext uri="{FF2B5EF4-FFF2-40B4-BE49-F238E27FC236}">
                <a16:creationId xmlns="" xmlns:a16="http://schemas.microsoft.com/office/drawing/2014/main" id="{30E09511-6D29-8A04-C873-E03C87FBAC07}"/>
              </a:ext>
            </a:extLst>
          </p:cNvPr>
          <p:cNvSpPr txBox="1"/>
          <p:nvPr/>
        </p:nvSpPr>
        <p:spPr>
          <a:xfrm>
            <a:off x="2271513" y="4151679"/>
            <a:ext cx="6295293" cy="954107"/>
          </a:xfrm>
          <a:prstGeom prst="rect">
            <a:avLst/>
          </a:prstGeom>
          <a:noFill/>
        </p:spPr>
        <p:txBody>
          <a:bodyPr wrap="square" rtlCol="0">
            <a:spAutoFit/>
          </a:bodyPr>
          <a:lstStyle/>
          <a:p>
            <a:pPr algn="ctr" rtl="0"/>
            <a:r>
              <a:rPr lang="en-US" sz="2400" i="1" dirty="0">
                <a:solidFill>
                  <a:srgbClr val="0B6063"/>
                </a:solidFill>
              </a:rPr>
              <a:t>•</a:t>
            </a:r>
            <a:r>
              <a:rPr lang="en-US" sz="2800" i="1" dirty="0" err="1" smtClean="0">
                <a:solidFill>
                  <a:srgbClr val="0B6063"/>
                </a:solidFill>
              </a:rPr>
              <a:t>Usa</a:t>
            </a:r>
            <a:r>
              <a:rPr lang="en-US" sz="2800" i="1" dirty="0" smtClean="0">
                <a:solidFill>
                  <a:srgbClr val="0B6063"/>
                </a:solidFill>
              </a:rPr>
              <a:t> l</a:t>
            </a:r>
            <a:r>
              <a:rPr lang="en-US" sz="2800" i="1" dirty="0" smtClean="0">
                <a:solidFill>
                  <a:srgbClr val="0B6063"/>
                </a:solidFill>
                <a:effectLst/>
              </a:rPr>
              <a:t>a </a:t>
            </a:r>
            <a:r>
              <a:rPr lang="en-US" sz="2800" i="1" dirty="0">
                <a:solidFill>
                  <a:srgbClr val="0B6063"/>
                </a:solidFill>
                <a:effectLst/>
              </a:rPr>
              <a:t>verdad</a:t>
            </a:r>
            <a:br>
              <a:rPr lang="en-US" sz="2800" i="1" dirty="0">
                <a:solidFill>
                  <a:srgbClr val="0B6063"/>
                </a:solidFill>
                <a:effectLst/>
              </a:rPr>
            </a:br>
            <a:r>
              <a:rPr lang="en-US" sz="2800" i="1" dirty="0" smtClean="0">
                <a:solidFill>
                  <a:srgbClr val="0B6063"/>
                </a:solidFill>
                <a:effectLst/>
              </a:rPr>
              <a:t>para </a:t>
            </a:r>
            <a:r>
              <a:rPr lang="en-US" sz="2800" i="1" dirty="0">
                <a:solidFill>
                  <a:srgbClr val="0B6063"/>
                </a:solidFill>
                <a:effectLst/>
              </a:rPr>
              <a:t>iluminar tu camino.</a:t>
            </a:r>
            <a:endParaRPr lang="en-US" sz="2800" i="1" dirty="0">
              <a:solidFill>
                <a:srgbClr val="0B6063"/>
              </a:solidFill>
            </a:endParaRPr>
          </a:p>
        </p:txBody>
      </p:sp>
      <p:grpSp>
        <p:nvGrpSpPr>
          <p:cNvPr id="9" name="Group 8">
            <a:extLst>
              <a:ext uri="{FF2B5EF4-FFF2-40B4-BE49-F238E27FC236}">
                <a16:creationId xmlns="" xmlns:a16="http://schemas.microsoft.com/office/drawing/2014/main" id="{C1007073-EEB7-1AA8-4F91-42BB3E7DE89D}"/>
              </a:ext>
            </a:extLst>
          </p:cNvPr>
          <p:cNvGrpSpPr/>
          <p:nvPr/>
        </p:nvGrpSpPr>
        <p:grpSpPr>
          <a:xfrm>
            <a:off x="3036446" y="626887"/>
            <a:ext cx="4765430" cy="1363729"/>
            <a:chOff x="2189284" y="1683857"/>
            <a:chExt cx="4765430" cy="1363729"/>
          </a:xfrm>
        </p:grpSpPr>
        <p:sp>
          <p:nvSpPr>
            <p:cNvPr id="10" name="TextBox 9">
              <a:extLst>
                <a:ext uri="{FF2B5EF4-FFF2-40B4-BE49-F238E27FC236}">
                  <a16:creationId xmlns="" xmlns:a16="http://schemas.microsoft.com/office/drawing/2014/main" id="{BFFECCBF-1911-2137-5CEE-E135F4181E55}"/>
                </a:ext>
              </a:extLst>
            </p:cNvPr>
            <p:cNvSpPr txBox="1"/>
            <p:nvPr/>
          </p:nvSpPr>
          <p:spPr>
            <a:xfrm>
              <a:off x="2857500" y="1683857"/>
              <a:ext cx="3429000" cy="461665"/>
            </a:xfrm>
            <a:prstGeom prst="rect">
              <a:avLst/>
            </a:prstGeom>
            <a:noFill/>
          </p:spPr>
          <p:txBody>
            <a:bodyPr wrap="square" rtlCol="0">
              <a:spAutoFit/>
            </a:bodyPr>
            <a:lstStyle/>
            <a:p>
              <a:pPr algn="ctr" rtl="0"/>
              <a:r>
                <a:rPr lang="en-US" sz="2400" dirty="0" err="1" smtClean="0">
                  <a:solidFill>
                    <a:srgbClr val="0B6063"/>
                  </a:solidFill>
                </a:rPr>
                <a:t>and</a:t>
              </a:r>
              <a:r>
                <a:rPr lang="en-US" sz="2400" dirty="0" err="1" smtClean="0">
                  <a:solidFill>
                    <a:srgbClr val="0B6063"/>
                  </a:solidFill>
                </a:rPr>
                <a:t>ando</a:t>
              </a:r>
              <a:r>
                <a:rPr lang="en-US" sz="2400" dirty="0" smtClean="0">
                  <a:solidFill>
                    <a:srgbClr val="0B6063"/>
                  </a:solidFill>
                </a:rPr>
                <a:t> </a:t>
              </a:r>
              <a:r>
                <a:rPr lang="en-US" sz="2400" dirty="0" err="1">
                  <a:solidFill>
                    <a:srgbClr val="0B6063"/>
                  </a:solidFill>
                </a:rPr>
                <a:t>en</a:t>
              </a:r>
              <a:r>
                <a:rPr lang="en-US" sz="2400" dirty="0">
                  <a:solidFill>
                    <a:srgbClr val="0B6063"/>
                  </a:solidFill>
                </a:rPr>
                <a:t> </a:t>
              </a:r>
              <a:r>
                <a:rPr lang="en-US" sz="2400" dirty="0" smtClean="0">
                  <a:solidFill>
                    <a:srgbClr val="0B6063"/>
                  </a:solidFill>
                </a:rPr>
                <a:t>la</a:t>
              </a:r>
              <a:endParaRPr lang="en-US" sz="2400" dirty="0">
                <a:solidFill>
                  <a:srgbClr val="0B6063"/>
                </a:solidFill>
              </a:endParaRPr>
            </a:p>
          </p:txBody>
        </p:sp>
        <p:sp>
          <p:nvSpPr>
            <p:cNvPr id="11" name="TextBox 10">
              <a:extLst>
                <a:ext uri="{FF2B5EF4-FFF2-40B4-BE49-F238E27FC236}">
                  <a16:creationId xmlns="" xmlns:a16="http://schemas.microsoft.com/office/drawing/2014/main" id="{EE69D05E-778A-5843-C0B1-DA1D3BB1C1E5}"/>
                </a:ext>
              </a:extLst>
            </p:cNvPr>
            <p:cNvSpPr txBox="1"/>
            <p:nvPr/>
          </p:nvSpPr>
          <p:spPr>
            <a:xfrm>
              <a:off x="2189284" y="1847257"/>
              <a:ext cx="4765430" cy="1200329"/>
            </a:xfrm>
            <a:prstGeom prst="rect">
              <a:avLst/>
            </a:prstGeom>
            <a:noFill/>
          </p:spPr>
          <p:txBody>
            <a:bodyPr wrap="square" rtlCol="0">
              <a:spAutoFit/>
            </a:bodyPr>
            <a:lstStyle/>
            <a:p>
              <a:pPr algn="ctr" rtl="0"/>
              <a:r>
                <a:rPr lang="en-US" sz="7200" b="1" dirty="0">
                  <a:solidFill>
                    <a:srgbClr val="0B6063"/>
                  </a:solidFill>
                  <a:latin typeface="Arial" panose="020B0604020202020204" pitchFamily="34" charset="0"/>
                  <a:cs typeface="Arial" panose="020B0604020202020204" pitchFamily="34" charset="0"/>
                </a:rPr>
                <a:t>VERDAD</a:t>
              </a:r>
            </a:p>
          </p:txBody>
        </p:sp>
      </p:grpSp>
    </p:spTree>
    <p:extLst>
      <p:ext uri="{BB962C8B-B14F-4D97-AF65-F5344CB8AC3E}">
        <p14:creationId xmlns:p14="http://schemas.microsoft.com/office/powerpoint/2010/main" val="72040856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86F0B-9ECE-B32D-CCA1-055EAF5C21A4}"/>
              </a:ext>
            </a:extLst>
          </p:cNvPr>
          <p:cNvSpPr>
            <a:spLocks noGrp="1"/>
          </p:cNvSpPr>
          <p:nvPr>
            <p:ph type="ctrTitle"/>
          </p:nvPr>
        </p:nvSpPr>
        <p:spPr/>
        <p:txBody>
          <a:bodyPr/>
          <a:lstStyle/>
          <a:p>
            <a:pPr algn="l" rtl="0"/>
            <a:r>
              <a:rPr lang="en-US" dirty="0"/>
              <a:t>Caminando en la verdad</a:t>
            </a:r>
          </a:p>
        </p:txBody>
      </p:sp>
      <p:sp>
        <p:nvSpPr>
          <p:cNvPr id="3" name="Subtitle 2">
            <a:extLst>
              <a:ext uri="{FF2B5EF4-FFF2-40B4-BE49-F238E27FC236}">
                <a16:creationId xmlns="" xmlns:a16="http://schemas.microsoft.com/office/drawing/2014/main" id="{B508FE23-F48F-02E5-2601-EB1A5BE60463}"/>
              </a:ext>
            </a:extLst>
          </p:cNvPr>
          <p:cNvSpPr>
            <a:spLocks noGrp="1"/>
          </p:cNvSpPr>
          <p:nvPr>
            <p:ph type="subTitle" idx="1"/>
          </p:nvPr>
        </p:nvSpPr>
        <p:spPr/>
        <p:txBody>
          <a:bodyPr/>
          <a:lstStyle/>
          <a:p>
            <a:pPr algn="l" rtl="0"/>
            <a:endParaRPr lang="en-US"/>
          </a:p>
        </p:txBody>
      </p:sp>
      <p:pic>
        <p:nvPicPr>
          <p:cNvPr id="5" name="Picture 4" descr="A beach with waves crashing on it  Description automatically generated">
            <a:extLst>
              <a:ext uri="{FF2B5EF4-FFF2-40B4-BE49-F238E27FC236}">
                <a16:creationId xmlns="" xmlns:a16="http://schemas.microsoft.com/office/drawing/2014/main" id="{8FD64CBA-7B30-0E12-1E2A-C8EBA215A695}"/>
              </a:ext>
            </a:extLst>
          </p:cNvPr>
          <p:cNvPicPr>
            <a:picLocks noChangeAspect="1"/>
          </p:cNvPicPr>
          <p:nvPr/>
        </p:nvPicPr>
        <p:blipFill>
          <a:blip r:embed="rId3"/>
          <a:stretch>
            <a:fillRect/>
          </a:stretch>
        </p:blipFill>
        <p:spPr>
          <a:xfrm>
            <a:off x="0" y="0"/>
            <a:ext cx="9144000" cy="5715000"/>
          </a:xfrm>
          <a:prstGeom prst="rect">
            <a:avLst/>
          </a:prstGeom>
        </p:spPr>
      </p:pic>
      <p:sp>
        <p:nvSpPr>
          <p:cNvPr id="7" name="TextBox 6"/>
          <p:cNvSpPr txBox="1"/>
          <p:nvPr/>
        </p:nvSpPr>
        <p:spPr>
          <a:xfrm>
            <a:off x="1528618" y="1495588"/>
            <a:ext cx="6086764" cy="2723823"/>
          </a:xfrm>
          <a:prstGeom prst="rect">
            <a:avLst/>
          </a:prstGeom>
          <a:solidFill>
            <a:srgbClr val="0B6063"/>
          </a:solidFill>
        </p:spPr>
        <p:txBody>
          <a:bodyPr wrap="square" rtlCol="0">
            <a:spAutoFit/>
          </a:bodyPr>
          <a:lstStyle/>
          <a:p>
            <a:r>
              <a:rPr lang="es-ES" sz="2800" dirty="0" smtClean="0">
                <a:solidFill>
                  <a:schemeClr val="bg1"/>
                </a:solidFill>
              </a:rPr>
              <a:t>ANDANDO EN LA </a:t>
            </a:r>
            <a:r>
              <a:rPr lang="es-ES" dirty="0" smtClean="0">
                <a:solidFill>
                  <a:schemeClr val="bg1"/>
                </a:solidFill>
              </a:rPr>
              <a:t/>
            </a:r>
            <a:br>
              <a:rPr lang="es-ES" dirty="0" smtClean="0">
                <a:solidFill>
                  <a:schemeClr val="bg1"/>
                </a:solidFill>
              </a:rPr>
            </a:br>
            <a:r>
              <a:rPr lang="es-ES" sz="11500" b="1" dirty="0" smtClean="0">
                <a:solidFill>
                  <a:schemeClr val="bg1"/>
                </a:solidFill>
              </a:rPr>
              <a:t>VERDAD</a:t>
            </a:r>
          </a:p>
          <a:p>
            <a:pPr algn="r"/>
            <a:r>
              <a:rPr lang="es-ES" sz="2800" dirty="0" smtClean="0">
                <a:solidFill>
                  <a:schemeClr val="bg1"/>
                </a:solidFill>
              </a:rPr>
              <a:t>3 JUAN 1:4</a:t>
            </a:r>
            <a:endParaRPr lang="en-US" sz="2800" dirty="0">
              <a:solidFill>
                <a:schemeClr val="bg1"/>
              </a:solidFill>
            </a:endParaRPr>
          </a:p>
        </p:txBody>
      </p:sp>
    </p:spTree>
    <p:extLst>
      <p:ext uri="{BB962C8B-B14F-4D97-AF65-F5344CB8AC3E}">
        <p14:creationId xmlns:p14="http://schemas.microsoft.com/office/powerpoint/2010/main" val="1151239351"/>
      </p:ext>
    </p:extLst>
  </p:cSld>
  <p:clrMapOvr>
    <a:masterClrMapping/>
  </p:clrMapOvr>
  <p:transition spd="med">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on a surfboard  Description automatically generated">
            <a:extLst>
              <a:ext uri="{FF2B5EF4-FFF2-40B4-BE49-F238E27FC236}">
                <a16:creationId xmlns="" xmlns:a16="http://schemas.microsoft.com/office/drawing/2014/main" id="{93734F17-4C33-73A1-8013-808C5E34CF3C}"/>
              </a:ext>
            </a:extLst>
          </p:cNvPr>
          <p:cNvPicPr>
            <a:picLocks noChangeAspect="1"/>
          </p:cNvPicPr>
          <p:nvPr/>
        </p:nvPicPr>
        <p:blipFill>
          <a:blip r:embed="rId3"/>
          <a:stretch>
            <a:fillRect/>
          </a:stretch>
        </p:blipFill>
        <p:spPr>
          <a:xfrm>
            <a:off x="0" y="0"/>
            <a:ext cx="9144000" cy="5715000"/>
          </a:xfrm>
          <a:prstGeom prst="rect">
            <a:avLst/>
          </a:prstGeom>
        </p:spPr>
      </p:pic>
      <p:sp>
        <p:nvSpPr>
          <p:cNvPr id="6" name="Title 5">
            <a:extLst>
              <a:ext uri="{FF2B5EF4-FFF2-40B4-BE49-F238E27FC236}">
                <a16:creationId xmlns="" xmlns:a16="http://schemas.microsoft.com/office/drawing/2014/main" id="{9F952EE4-3A86-E08F-8CBD-A8D6F2E9C399}"/>
              </a:ext>
            </a:extLst>
          </p:cNvPr>
          <p:cNvSpPr>
            <a:spLocks noGrp="1"/>
          </p:cNvSpPr>
          <p:nvPr>
            <p:ph type="title"/>
          </p:nvPr>
        </p:nvSpPr>
        <p:spPr>
          <a:xfrm>
            <a:off x="1258956" y="450043"/>
            <a:ext cx="7256393" cy="4519520"/>
          </a:xfrm>
        </p:spPr>
        <p:txBody>
          <a:bodyPr>
            <a:noAutofit/>
          </a:bodyPr>
          <a:lstStyle/>
          <a:p>
            <a:r>
              <a:rPr lang="en-US" sz="4400" i="0" dirty="0" smtClean="0">
                <a:effectLst/>
              </a:rPr>
              <a:t>"</a:t>
            </a:r>
            <a:r>
              <a:rPr lang="es-ES" sz="4400" dirty="0"/>
              <a:t>Compra </a:t>
            </a:r>
            <a:r>
              <a:rPr lang="es-ES" sz="4400" b="1" dirty="0">
                <a:latin typeface="+mn-lt"/>
              </a:rPr>
              <a:t>la verdad </a:t>
            </a:r>
            <a:r>
              <a:rPr lang="es-ES" sz="4400" dirty="0" smtClean="0"/>
              <a:t/>
            </a:r>
            <a:br>
              <a:rPr lang="es-ES" sz="4400" dirty="0" smtClean="0"/>
            </a:br>
            <a:r>
              <a:rPr lang="es-ES" sz="4400" dirty="0" smtClean="0"/>
              <a:t>y </a:t>
            </a:r>
            <a:r>
              <a:rPr lang="es-ES" sz="4400" dirty="0"/>
              <a:t>no la vendas, </a:t>
            </a:r>
            <a:r>
              <a:rPr lang="es-ES" sz="4400" dirty="0" smtClean="0"/>
              <a:t/>
            </a:r>
            <a:br>
              <a:rPr lang="es-ES" sz="4400" dirty="0" smtClean="0"/>
            </a:br>
            <a:r>
              <a:rPr lang="es-ES" sz="4400" dirty="0" smtClean="0"/>
              <a:t>Adquiere </a:t>
            </a:r>
            <a:r>
              <a:rPr lang="es-ES" sz="4400" dirty="0"/>
              <a:t>sabiduría, </a:t>
            </a:r>
            <a:r>
              <a:rPr lang="es-ES" sz="4400" dirty="0" smtClean="0"/>
              <a:t/>
            </a:r>
            <a:br>
              <a:rPr lang="es-ES" sz="4400" dirty="0" smtClean="0"/>
            </a:br>
            <a:r>
              <a:rPr lang="es-ES" sz="4400" dirty="0" smtClean="0"/>
              <a:t>instrucción </a:t>
            </a:r>
            <a:r>
              <a:rPr lang="es-ES" sz="4400" dirty="0"/>
              <a:t>e </a:t>
            </a:r>
            <a:r>
              <a:rPr lang="es-ES" sz="4400" dirty="0" smtClean="0"/>
              <a:t/>
            </a:r>
            <a:br>
              <a:rPr lang="es-ES" sz="4400" dirty="0" smtClean="0"/>
            </a:br>
            <a:r>
              <a:rPr lang="es-ES" sz="4400" dirty="0" smtClean="0"/>
              <a:t>inteligencia</a:t>
            </a:r>
            <a:r>
              <a:rPr lang="en-US" sz="4400" i="0" dirty="0" smtClean="0">
                <a:effectLst/>
              </a:rPr>
              <a:t>“.</a:t>
            </a:r>
            <a:r>
              <a:rPr lang="en-US" sz="4400" i="0" dirty="0">
                <a:effectLst/>
              </a:rPr>
              <a:t/>
            </a:r>
            <a:br>
              <a:rPr lang="en-US" sz="4400" i="0" dirty="0">
                <a:effectLst/>
              </a:rPr>
            </a:br>
            <a:r>
              <a:rPr lang="en-US" sz="1400" i="0" dirty="0">
                <a:effectLst/>
              </a:rPr>
              <a:t/>
            </a:r>
            <a:br>
              <a:rPr lang="en-US" sz="1400" i="0" dirty="0">
                <a:effectLst/>
              </a:rPr>
            </a:br>
            <a:r>
              <a:rPr lang="en-US" sz="2400" i="1" dirty="0">
                <a:effectLst/>
              </a:rPr>
              <a:t>Proverbios 23:23</a:t>
            </a:r>
            <a:endParaRPr lang="en-US" sz="4400" i="1" dirty="0"/>
          </a:p>
        </p:txBody>
      </p:sp>
    </p:spTree>
    <p:extLst>
      <p:ext uri="{BB962C8B-B14F-4D97-AF65-F5344CB8AC3E}">
        <p14:creationId xmlns:p14="http://schemas.microsoft.com/office/powerpoint/2010/main" val="546069857"/>
      </p:ext>
    </p:extLst>
  </p:cSld>
  <p:clrMapOvr>
    <a:masterClrMapping/>
  </p:clrMapOvr>
  <p:transition spd="med">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waves crashing on the shore  Description automatically generated">
            <a:extLst>
              <a:ext uri="{FF2B5EF4-FFF2-40B4-BE49-F238E27FC236}">
                <a16:creationId xmlns="" xmlns:a16="http://schemas.microsoft.com/office/drawing/2014/main" id="{9D1080C1-9F4D-9E2D-8D0B-7397983B4B5E}"/>
              </a:ext>
            </a:extLst>
          </p:cNvPr>
          <p:cNvPicPr>
            <a:picLocks noChangeAspect="1"/>
          </p:cNvPicPr>
          <p:nvPr/>
        </p:nvPicPr>
        <p:blipFill>
          <a:blip r:embed="rId2"/>
          <a:stretch>
            <a:fillRect/>
          </a:stretch>
        </p:blipFill>
        <p:spPr>
          <a:xfrm>
            <a:off x="0" y="0"/>
            <a:ext cx="9144000" cy="5715000"/>
          </a:xfrm>
          <a:prstGeom prst="rect">
            <a:avLst/>
          </a:prstGeom>
        </p:spPr>
      </p:pic>
      <p:grpSp>
        <p:nvGrpSpPr>
          <p:cNvPr id="13" name="Group 12">
            <a:extLst>
              <a:ext uri="{FF2B5EF4-FFF2-40B4-BE49-F238E27FC236}">
                <a16:creationId xmlns="" xmlns:a16="http://schemas.microsoft.com/office/drawing/2014/main" id="{0272EFBF-DBE1-CD95-0CE9-8EA33F7D698F}"/>
              </a:ext>
            </a:extLst>
          </p:cNvPr>
          <p:cNvGrpSpPr/>
          <p:nvPr/>
        </p:nvGrpSpPr>
        <p:grpSpPr>
          <a:xfrm>
            <a:off x="3486985" y="852919"/>
            <a:ext cx="4406949" cy="688769"/>
            <a:chOff x="3776353" y="852919"/>
            <a:chExt cx="4406949" cy="688769"/>
          </a:xfrm>
        </p:grpSpPr>
        <p:grpSp>
          <p:nvGrpSpPr>
            <p:cNvPr id="6" name="Group 5">
              <a:extLst>
                <a:ext uri="{FF2B5EF4-FFF2-40B4-BE49-F238E27FC236}">
                  <a16:creationId xmlns="" xmlns:a16="http://schemas.microsoft.com/office/drawing/2014/main" id="{59FBE56B-7D22-FF97-8E22-3EE07AE2405E}"/>
                </a:ext>
              </a:extLst>
            </p:cNvPr>
            <p:cNvGrpSpPr/>
            <p:nvPr/>
          </p:nvGrpSpPr>
          <p:grpSpPr>
            <a:xfrm>
              <a:off x="3776353" y="852919"/>
              <a:ext cx="4383799" cy="688769"/>
              <a:chOff x="3776353" y="1686296"/>
              <a:chExt cx="4383799" cy="688769"/>
            </a:xfrm>
          </p:grpSpPr>
          <p:sp>
            <p:nvSpPr>
              <p:cNvPr id="4" name="Rectangle 3">
                <a:extLst>
                  <a:ext uri="{FF2B5EF4-FFF2-40B4-BE49-F238E27FC236}">
                    <a16:creationId xmlns="" xmlns:a16="http://schemas.microsoft.com/office/drawing/2014/main" id="{4BE3632F-B98B-00CB-24E6-76AB9ACBC29A}"/>
                  </a:ext>
                </a:extLst>
              </p:cNvPr>
              <p:cNvSpPr/>
              <p:nvPr/>
            </p:nvSpPr>
            <p:spPr>
              <a:xfrm>
                <a:off x="3776353" y="1686296"/>
                <a:ext cx="688769" cy="688769"/>
              </a:xfrm>
              <a:prstGeom prst="rect">
                <a:avLst/>
              </a:prstGeom>
              <a:solidFill>
                <a:srgbClr val="0B6063"/>
              </a:solidFill>
              <a:ln w="22225">
                <a:solidFill>
                  <a:srgbClr val="0B6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2400" b="1" dirty="0"/>
                  <a:t>01</a:t>
                </a:r>
                <a:endParaRPr lang="en-US" b="1" dirty="0"/>
              </a:p>
            </p:txBody>
          </p:sp>
          <p:sp>
            <p:nvSpPr>
              <p:cNvPr id="5" name="Rectangle 4">
                <a:extLst>
                  <a:ext uri="{FF2B5EF4-FFF2-40B4-BE49-F238E27FC236}">
                    <a16:creationId xmlns="" xmlns:a16="http://schemas.microsoft.com/office/drawing/2014/main" id="{CBD92A83-46FE-4741-0E2F-3A4C21CE0704}"/>
                  </a:ext>
                </a:extLst>
              </p:cNvPr>
              <p:cNvSpPr/>
              <p:nvPr/>
            </p:nvSpPr>
            <p:spPr>
              <a:xfrm>
                <a:off x="4465122" y="1686296"/>
                <a:ext cx="3695030" cy="688769"/>
              </a:xfrm>
              <a:prstGeom prst="rect">
                <a:avLst/>
              </a:prstGeom>
              <a:noFill/>
              <a:ln w="22225">
                <a:solidFill>
                  <a:srgbClr val="0B6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 name="TextBox 9">
              <a:extLst>
                <a:ext uri="{FF2B5EF4-FFF2-40B4-BE49-F238E27FC236}">
                  <a16:creationId xmlns="" xmlns:a16="http://schemas.microsoft.com/office/drawing/2014/main" id="{782E667C-1F8E-AE1C-A14D-894615F8442F}"/>
                </a:ext>
              </a:extLst>
            </p:cNvPr>
            <p:cNvSpPr txBox="1"/>
            <p:nvPr/>
          </p:nvSpPr>
          <p:spPr>
            <a:xfrm>
              <a:off x="4488272" y="935693"/>
              <a:ext cx="3695030" cy="523220"/>
            </a:xfrm>
            <a:prstGeom prst="rect">
              <a:avLst/>
            </a:prstGeom>
            <a:noFill/>
          </p:spPr>
          <p:txBody>
            <a:bodyPr wrap="square" rtlCol="0">
              <a:spAutoFit/>
            </a:bodyPr>
            <a:lstStyle/>
            <a:p>
              <a:pPr algn="l" rtl="0"/>
              <a:r>
                <a:rPr lang="en-US" sz="2800" i="1" dirty="0">
                  <a:solidFill>
                    <a:srgbClr val="0B6063"/>
                  </a:solidFill>
                </a:rPr>
                <a:t>El concepto de </a:t>
              </a:r>
              <a:r>
                <a:rPr lang="en-US" sz="2800" i="1" dirty="0" smtClean="0">
                  <a:solidFill>
                    <a:srgbClr val="0B6063"/>
                  </a:solidFill>
                </a:rPr>
                <a:t>la </a:t>
              </a:r>
              <a:r>
                <a:rPr lang="en-US" sz="2800" i="1" dirty="0" err="1" smtClean="0">
                  <a:solidFill>
                    <a:srgbClr val="0B6063"/>
                  </a:solidFill>
                </a:rPr>
                <a:t>verdad</a:t>
              </a:r>
              <a:endParaRPr lang="en-US" sz="2800" i="1" dirty="0">
                <a:solidFill>
                  <a:srgbClr val="0B6063"/>
                </a:solidFill>
              </a:endParaRPr>
            </a:p>
          </p:txBody>
        </p:sp>
      </p:grpSp>
      <p:grpSp>
        <p:nvGrpSpPr>
          <p:cNvPr id="24" name="Group 23">
            <a:extLst>
              <a:ext uri="{FF2B5EF4-FFF2-40B4-BE49-F238E27FC236}">
                <a16:creationId xmlns="" xmlns:a16="http://schemas.microsoft.com/office/drawing/2014/main" id="{76D737E2-C90F-F051-5652-AEDD9000046A}"/>
              </a:ext>
            </a:extLst>
          </p:cNvPr>
          <p:cNvGrpSpPr/>
          <p:nvPr/>
        </p:nvGrpSpPr>
        <p:grpSpPr>
          <a:xfrm>
            <a:off x="3486985" y="1711460"/>
            <a:ext cx="4406949" cy="688769"/>
            <a:chOff x="3776353" y="1817790"/>
            <a:chExt cx="4406949" cy="688769"/>
          </a:xfrm>
        </p:grpSpPr>
        <p:grpSp>
          <p:nvGrpSpPr>
            <p:cNvPr id="7" name="Group 6">
              <a:extLst>
                <a:ext uri="{FF2B5EF4-FFF2-40B4-BE49-F238E27FC236}">
                  <a16:creationId xmlns="" xmlns:a16="http://schemas.microsoft.com/office/drawing/2014/main" id="{2DE3739F-C9F9-4CBC-7888-A77A6CB641AE}"/>
                </a:ext>
              </a:extLst>
            </p:cNvPr>
            <p:cNvGrpSpPr/>
            <p:nvPr/>
          </p:nvGrpSpPr>
          <p:grpSpPr>
            <a:xfrm>
              <a:off x="3776353" y="1817790"/>
              <a:ext cx="4383799" cy="688769"/>
              <a:chOff x="3776353" y="1686296"/>
              <a:chExt cx="4383799" cy="688769"/>
            </a:xfrm>
          </p:grpSpPr>
          <p:sp>
            <p:nvSpPr>
              <p:cNvPr id="8" name="Rectangle 7">
                <a:extLst>
                  <a:ext uri="{FF2B5EF4-FFF2-40B4-BE49-F238E27FC236}">
                    <a16:creationId xmlns="" xmlns:a16="http://schemas.microsoft.com/office/drawing/2014/main" id="{EB3E4D3E-D1EA-076C-0D96-4C724865C95F}"/>
                  </a:ext>
                </a:extLst>
              </p:cNvPr>
              <p:cNvSpPr/>
              <p:nvPr/>
            </p:nvSpPr>
            <p:spPr>
              <a:xfrm>
                <a:off x="3776353" y="1686296"/>
                <a:ext cx="688769" cy="688769"/>
              </a:xfrm>
              <a:prstGeom prst="rect">
                <a:avLst/>
              </a:prstGeom>
              <a:solidFill>
                <a:srgbClr val="0B6063"/>
              </a:solidFill>
              <a:ln w="22225">
                <a:solidFill>
                  <a:srgbClr val="0B6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2400" b="1" dirty="0"/>
                  <a:t>02</a:t>
                </a:r>
                <a:endParaRPr lang="en-US" b="1" dirty="0"/>
              </a:p>
            </p:txBody>
          </p:sp>
          <p:sp>
            <p:nvSpPr>
              <p:cNvPr id="9" name="Rectangle 8">
                <a:extLst>
                  <a:ext uri="{FF2B5EF4-FFF2-40B4-BE49-F238E27FC236}">
                    <a16:creationId xmlns="" xmlns:a16="http://schemas.microsoft.com/office/drawing/2014/main" id="{2E1BC7B4-8779-7CE5-87F8-08EE127112D3}"/>
                  </a:ext>
                </a:extLst>
              </p:cNvPr>
              <p:cNvSpPr/>
              <p:nvPr/>
            </p:nvSpPr>
            <p:spPr>
              <a:xfrm>
                <a:off x="4465122" y="1686296"/>
                <a:ext cx="3695030" cy="688769"/>
              </a:xfrm>
              <a:prstGeom prst="rect">
                <a:avLst/>
              </a:prstGeom>
              <a:noFill/>
              <a:ln w="22225">
                <a:solidFill>
                  <a:srgbClr val="0B6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2" name="TextBox 11">
              <a:extLst>
                <a:ext uri="{FF2B5EF4-FFF2-40B4-BE49-F238E27FC236}">
                  <a16:creationId xmlns="" xmlns:a16="http://schemas.microsoft.com/office/drawing/2014/main" id="{904D54A3-AA86-C2C7-4CDD-3F12D819D75C}"/>
                </a:ext>
              </a:extLst>
            </p:cNvPr>
            <p:cNvSpPr txBox="1"/>
            <p:nvPr/>
          </p:nvSpPr>
          <p:spPr>
            <a:xfrm>
              <a:off x="4488272" y="1871387"/>
              <a:ext cx="3695030" cy="523220"/>
            </a:xfrm>
            <a:prstGeom prst="rect">
              <a:avLst/>
            </a:prstGeom>
            <a:noFill/>
          </p:spPr>
          <p:txBody>
            <a:bodyPr wrap="square" rtlCol="0">
              <a:spAutoFit/>
            </a:bodyPr>
            <a:lstStyle/>
            <a:p>
              <a:pPr algn="l" rtl="0"/>
              <a:r>
                <a:rPr lang="en-US" sz="2800" i="1" dirty="0">
                  <a:solidFill>
                    <a:srgbClr val="0B6063"/>
                  </a:solidFill>
                </a:rPr>
                <a:t>La verdad en mi vida</a:t>
              </a:r>
            </a:p>
          </p:txBody>
        </p:sp>
      </p:grpSp>
      <p:grpSp>
        <p:nvGrpSpPr>
          <p:cNvPr id="14" name="Group 13">
            <a:extLst>
              <a:ext uri="{FF2B5EF4-FFF2-40B4-BE49-F238E27FC236}">
                <a16:creationId xmlns="" xmlns:a16="http://schemas.microsoft.com/office/drawing/2014/main" id="{6B81FAAE-213A-F2CF-8E5D-A12B9A42EC69}"/>
              </a:ext>
            </a:extLst>
          </p:cNvPr>
          <p:cNvGrpSpPr/>
          <p:nvPr/>
        </p:nvGrpSpPr>
        <p:grpSpPr>
          <a:xfrm>
            <a:off x="3486985" y="3261134"/>
            <a:ext cx="4895007" cy="688769"/>
            <a:chOff x="3776353" y="852919"/>
            <a:chExt cx="4895007" cy="688769"/>
          </a:xfrm>
        </p:grpSpPr>
        <p:grpSp>
          <p:nvGrpSpPr>
            <p:cNvPr id="15" name="Group 14">
              <a:extLst>
                <a:ext uri="{FF2B5EF4-FFF2-40B4-BE49-F238E27FC236}">
                  <a16:creationId xmlns="" xmlns:a16="http://schemas.microsoft.com/office/drawing/2014/main" id="{5810ABFC-053D-E254-5B30-13306CCE085B}"/>
                </a:ext>
              </a:extLst>
            </p:cNvPr>
            <p:cNvGrpSpPr/>
            <p:nvPr/>
          </p:nvGrpSpPr>
          <p:grpSpPr>
            <a:xfrm>
              <a:off x="3776353" y="852919"/>
              <a:ext cx="4895007" cy="688769"/>
              <a:chOff x="3776353" y="1686296"/>
              <a:chExt cx="4895007" cy="688769"/>
            </a:xfrm>
          </p:grpSpPr>
          <p:sp>
            <p:nvSpPr>
              <p:cNvPr id="17" name="Rectangle 16">
                <a:extLst>
                  <a:ext uri="{FF2B5EF4-FFF2-40B4-BE49-F238E27FC236}">
                    <a16:creationId xmlns="" xmlns:a16="http://schemas.microsoft.com/office/drawing/2014/main" id="{2A1379CF-B503-4635-4F3F-C20F891191BB}"/>
                  </a:ext>
                </a:extLst>
              </p:cNvPr>
              <p:cNvSpPr/>
              <p:nvPr/>
            </p:nvSpPr>
            <p:spPr>
              <a:xfrm>
                <a:off x="3776353" y="1686296"/>
                <a:ext cx="688769" cy="688769"/>
              </a:xfrm>
              <a:prstGeom prst="rect">
                <a:avLst/>
              </a:prstGeom>
              <a:solidFill>
                <a:srgbClr val="0B6063"/>
              </a:solidFill>
              <a:ln w="22225">
                <a:solidFill>
                  <a:srgbClr val="0B6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2400" b="1" dirty="0">
                    <a:solidFill>
                      <a:schemeClr val="bg1"/>
                    </a:solidFill>
                  </a:rPr>
                  <a:t>03</a:t>
                </a:r>
                <a:endParaRPr lang="en-US" b="1" dirty="0">
                  <a:solidFill>
                    <a:schemeClr val="bg1"/>
                  </a:solidFill>
                </a:endParaRPr>
              </a:p>
            </p:txBody>
          </p:sp>
          <p:sp>
            <p:nvSpPr>
              <p:cNvPr id="18" name="Rectangle 17">
                <a:extLst>
                  <a:ext uri="{FF2B5EF4-FFF2-40B4-BE49-F238E27FC236}">
                    <a16:creationId xmlns="" xmlns:a16="http://schemas.microsoft.com/office/drawing/2014/main" id="{A308732A-5491-C93F-08F7-1CEB8A8A13F0}"/>
                  </a:ext>
                </a:extLst>
              </p:cNvPr>
              <p:cNvSpPr/>
              <p:nvPr/>
            </p:nvSpPr>
            <p:spPr>
              <a:xfrm>
                <a:off x="4465120" y="1686296"/>
                <a:ext cx="4206240" cy="688769"/>
              </a:xfrm>
              <a:prstGeom prst="rect">
                <a:avLst/>
              </a:prstGeom>
              <a:noFill/>
              <a:ln w="22225">
                <a:solidFill>
                  <a:srgbClr val="0B6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6" name="TextBox 15">
              <a:extLst>
                <a:ext uri="{FF2B5EF4-FFF2-40B4-BE49-F238E27FC236}">
                  <a16:creationId xmlns="" xmlns:a16="http://schemas.microsoft.com/office/drawing/2014/main" id="{4A4FEC38-9725-168D-68F1-803682FA0976}"/>
                </a:ext>
              </a:extLst>
            </p:cNvPr>
            <p:cNvSpPr txBox="1"/>
            <p:nvPr/>
          </p:nvSpPr>
          <p:spPr>
            <a:xfrm>
              <a:off x="4488272" y="935693"/>
              <a:ext cx="4183088" cy="523220"/>
            </a:xfrm>
            <a:prstGeom prst="rect">
              <a:avLst/>
            </a:prstGeom>
            <a:noFill/>
          </p:spPr>
          <p:txBody>
            <a:bodyPr wrap="square" rtlCol="0">
              <a:spAutoFit/>
            </a:bodyPr>
            <a:lstStyle/>
            <a:p>
              <a:pPr algn="l" rtl="0"/>
              <a:r>
                <a:rPr lang="en-US" sz="2800" i="1" dirty="0">
                  <a:solidFill>
                    <a:srgbClr val="0B6063"/>
                  </a:solidFill>
                </a:rPr>
                <a:t>La verdad en la iglesia local</a:t>
              </a:r>
            </a:p>
          </p:txBody>
        </p:sp>
      </p:grpSp>
      <p:grpSp>
        <p:nvGrpSpPr>
          <p:cNvPr id="19" name="Group 18">
            <a:extLst>
              <a:ext uri="{FF2B5EF4-FFF2-40B4-BE49-F238E27FC236}">
                <a16:creationId xmlns="" xmlns:a16="http://schemas.microsoft.com/office/drawing/2014/main" id="{2CC94BB6-274C-02F6-9DBC-8CF2194A1E82}"/>
              </a:ext>
            </a:extLst>
          </p:cNvPr>
          <p:cNvGrpSpPr/>
          <p:nvPr/>
        </p:nvGrpSpPr>
        <p:grpSpPr>
          <a:xfrm>
            <a:off x="3486985" y="4119675"/>
            <a:ext cx="4927811" cy="1176225"/>
            <a:chOff x="3776353" y="852919"/>
            <a:chExt cx="4927811" cy="688769"/>
          </a:xfrm>
        </p:grpSpPr>
        <p:grpSp>
          <p:nvGrpSpPr>
            <p:cNvPr id="20" name="Group 19">
              <a:extLst>
                <a:ext uri="{FF2B5EF4-FFF2-40B4-BE49-F238E27FC236}">
                  <a16:creationId xmlns="" xmlns:a16="http://schemas.microsoft.com/office/drawing/2014/main" id="{2A5C6FB5-3A09-4AFE-AA3A-6DB30E781192}"/>
                </a:ext>
              </a:extLst>
            </p:cNvPr>
            <p:cNvGrpSpPr/>
            <p:nvPr/>
          </p:nvGrpSpPr>
          <p:grpSpPr>
            <a:xfrm>
              <a:off x="3776353" y="852919"/>
              <a:ext cx="4895007" cy="688769"/>
              <a:chOff x="3776353" y="1686296"/>
              <a:chExt cx="4895007" cy="688769"/>
            </a:xfrm>
          </p:grpSpPr>
          <p:sp>
            <p:nvSpPr>
              <p:cNvPr id="22" name="Rectangle 21">
                <a:extLst>
                  <a:ext uri="{FF2B5EF4-FFF2-40B4-BE49-F238E27FC236}">
                    <a16:creationId xmlns="" xmlns:a16="http://schemas.microsoft.com/office/drawing/2014/main" id="{4B2D4BE7-2D64-2358-2E34-4204452F1948}"/>
                  </a:ext>
                </a:extLst>
              </p:cNvPr>
              <p:cNvSpPr/>
              <p:nvPr/>
            </p:nvSpPr>
            <p:spPr>
              <a:xfrm>
                <a:off x="3776353" y="1686296"/>
                <a:ext cx="688769" cy="688769"/>
              </a:xfrm>
              <a:prstGeom prst="rect">
                <a:avLst/>
              </a:prstGeom>
              <a:solidFill>
                <a:srgbClr val="0B6063"/>
              </a:solidFill>
              <a:ln w="22225">
                <a:solidFill>
                  <a:srgbClr val="0B6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2400" b="1" dirty="0"/>
                  <a:t>04</a:t>
                </a:r>
                <a:endParaRPr lang="en-US" b="1" dirty="0"/>
              </a:p>
            </p:txBody>
          </p:sp>
          <p:sp>
            <p:nvSpPr>
              <p:cNvPr id="23" name="Rectangle 22">
                <a:extLst>
                  <a:ext uri="{FF2B5EF4-FFF2-40B4-BE49-F238E27FC236}">
                    <a16:creationId xmlns="" xmlns:a16="http://schemas.microsoft.com/office/drawing/2014/main" id="{E96139CC-162C-A4C6-43C9-E91C322B83B8}"/>
                  </a:ext>
                </a:extLst>
              </p:cNvPr>
              <p:cNvSpPr/>
              <p:nvPr/>
            </p:nvSpPr>
            <p:spPr>
              <a:xfrm>
                <a:off x="4465120" y="1686296"/>
                <a:ext cx="4206240" cy="688769"/>
              </a:xfrm>
              <a:prstGeom prst="rect">
                <a:avLst/>
              </a:prstGeom>
              <a:noFill/>
              <a:ln w="22225">
                <a:solidFill>
                  <a:srgbClr val="0B60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1" name="TextBox 20">
              <a:extLst>
                <a:ext uri="{FF2B5EF4-FFF2-40B4-BE49-F238E27FC236}">
                  <a16:creationId xmlns="" xmlns:a16="http://schemas.microsoft.com/office/drawing/2014/main" id="{69202833-3071-537A-C0BD-8EEF0A316AAD}"/>
                </a:ext>
              </a:extLst>
            </p:cNvPr>
            <p:cNvSpPr txBox="1"/>
            <p:nvPr/>
          </p:nvSpPr>
          <p:spPr>
            <a:xfrm>
              <a:off x="4488272" y="935693"/>
              <a:ext cx="4215892" cy="558702"/>
            </a:xfrm>
            <a:prstGeom prst="rect">
              <a:avLst/>
            </a:prstGeom>
            <a:noFill/>
          </p:spPr>
          <p:txBody>
            <a:bodyPr wrap="square" rtlCol="0">
              <a:spAutoFit/>
            </a:bodyPr>
            <a:lstStyle/>
            <a:p>
              <a:pPr algn="l" rtl="0"/>
              <a:r>
                <a:rPr lang="en-US" sz="2800" i="1" dirty="0">
                  <a:solidFill>
                    <a:srgbClr val="0B6063"/>
                  </a:solidFill>
                </a:rPr>
                <a:t>La verdad </a:t>
              </a:r>
              <a:r>
                <a:rPr lang="en-US" sz="2800" i="1" dirty="0" err="1">
                  <a:solidFill>
                    <a:srgbClr val="0B6063"/>
                  </a:solidFill>
                </a:rPr>
                <a:t>en</a:t>
              </a:r>
              <a:r>
                <a:rPr lang="en-US" sz="2800" i="1" dirty="0">
                  <a:solidFill>
                    <a:srgbClr val="0B6063"/>
                  </a:solidFill>
                </a:rPr>
                <a:t> </a:t>
              </a:r>
              <a:r>
                <a:rPr lang="en-US" sz="2800" i="1" dirty="0" smtClean="0">
                  <a:solidFill>
                    <a:srgbClr val="0B6063"/>
                  </a:solidFill>
                </a:rPr>
                <a:t>las </a:t>
              </a:r>
              <a:r>
                <a:rPr lang="en-US" sz="2800" i="1" dirty="0" err="1" smtClean="0">
                  <a:solidFill>
                    <a:srgbClr val="0B6063"/>
                  </a:solidFill>
                </a:rPr>
                <a:t>conversaciones</a:t>
              </a:r>
              <a:r>
                <a:rPr lang="en-US" sz="2800" i="1" dirty="0" smtClean="0">
                  <a:solidFill>
                    <a:srgbClr val="0B6063"/>
                  </a:solidFill>
                </a:rPr>
                <a:t> </a:t>
              </a:r>
              <a:r>
                <a:rPr lang="en-US" sz="2800" i="1" dirty="0">
                  <a:solidFill>
                    <a:srgbClr val="0B6063"/>
                  </a:solidFill>
                </a:rPr>
                <a:t>reales</a:t>
              </a:r>
            </a:p>
          </p:txBody>
        </p:sp>
      </p:grpSp>
      <p:sp>
        <p:nvSpPr>
          <p:cNvPr id="2" name="TextBox 1">
            <a:extLst>
              <a:ext uri="{FF2B5EF4-FFF2-40B4-BE49-F238E27FC236}">
                <a16:creationId xmlns="" xmlns:a16="http://schemas.microsoft.com/office/drawing/2014/main" id="{C9DCDD5A-D790-B7C7-8859-F63143A9F0B0}"/>
              </a:ext>
            </a:extLst>
          </p:cNvPr>
          <p:cNvSpPr txBox="1"/>
          <p:nvPr/>
        </p:nvSpPr>
        <p:spPr>
          <a:xfrm>
            <a:off x="3447229" y="300521"/>
            <a:ext cx="1920563" cy="523220"/>
          </a:xfrm>
          <a:prstGeom prst="rect">
            <a:avLst/>
          </a:prstGeom>
          <a:noFill/>
        </p:spPr>
        <p:txBody>
          <a:bodyPr wrap="square" rtlCol="0">
            <a:spAutoFit/>
          </a:bodyPr>
          <a:lstStyle/>
          <a:p>
            <a:pPr algn="l" rtl="0"/>
            <a:r>
              <a:rPr lang="en-US" sz="2800" i="1" dirty="0">
                <a:solidFill>
                  <a:srgbClr val="0B6063"/>
                </a:solidFill>
                <a:latin typeface="+mj-lt"/>
              </a:rPr>
              <a:t>Hoy</a:t>
            </a:r>
          </a:p>
        </p:txBody>
      </p:sp>
      <p:sp>
        <p:nvSpPr>
          <p:cNvPr id="11" name="TextBox 10">
            <a:extLst>
              <a:ext uri="{FF2B5EF4-FFF2-40B4-BE49-F238E27FC236}">
                <a16:creationId xmlns="" xmlns:a16="http://schemas.microsoft.com/office/drawing/2014/main" id="{A0D5F46B-2913-004C-D1C9-88E527D25B9F}"/>
              </a:ext>
            </a:extLst>
          </p:cNvPr>
          <p:cNvSpPr txBox="1"/>
          <p:nvPr/>
        </p:nvSpPr>
        <p:spPr>
          <a:xfrm>
            <a:off x="3413744" y="2706373"/>
            <a:ext cx="3493242" cy="523220"/>
          </a:xfrm>
          <a:prstGeom prst="rect">
            <a:avLst/>
          </a:prstGeom>
          <a:noFill/>
        </p:spPr>
        <p:txBody>
          <a:bodyPr wrap="square" rtlCol="0">
            <a:spAutoFit/>
          </a:bodyPr>
          <a:lstStyle/>
          <a:p>
            <a:pPr algn="l" rtl="0"/>
            <a:r>
              <a:rPr lang="en-US" sz="2800" i="1" dirty="0">
                <a:solidFill>
                  <a:srgbClr val="0B6063"/>
                </a:solidFill>
                <a:latin typeface="+mj-lt"/>
              </a:rPr>
              <a:t>La </a:t>
            </a:r>
            <a:r>
              <a:rPr lang="en-US" sz="2800" i="1" dirty="0" err="1" smtClean="0">
                <a:solidFill>
                  <a:srgbClr val="0B6063"/>
                </a:solidFill>
                <a:latin typeface="+mj-lt"/>
              </a:rPr>
              <a:t>semana</a:t>
            </a:r>
            <a:r>
              <a:rPr lang="en-US" sz="2800" i="1" dirty="0" smtClean="0">
                <a:solidFill>
                  <a:srgbClr val="0B6063"/>
                </a:solidFill>
                <a:latin typeface="+mj-lt"/>
              </a:rPr>
              <a:t> que </a:t>
            </a:r>
            <a:r>
              <a:rPr lang="en-US" sz="2800" i="1" dirty="0" err="1" smtClean="0">
                <a:solidFill>
                  <a:srgbClr val="0B6063"/>
                </a:solidFill>
                <a:latin typeface="+mj-lt"/>
              </a:rPr>
              <a:t>viene</a:t>
            </a:r>
            <a:endParaRPr lang="en-US" sz="2800" i="1" dirty="0">
              <a:solidFill>
                <a:srgbClr val="0B6063"/>
              </a:solidFill>
              <a:latin typeface="+mj-lt"/>
            </a:endParaRPr>
          </a:p>
        </p:txBody>
      </p:sp>
    </p:spTree>
    <p:extLst>
      <p:ext uri="{BB962C8B-B14F-4D97-AF65-F5344CB8AC3E}">
        <p14:creationId xmlns:p14="http://schemas.microsoft.com/office/powerpoint/2010/main" val="134514207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1+#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E208DAC-CE06-827E-F942-399AA8A2CB24}"/>
              </a:ext>
            </a:extLst>
          </p:cNvPr>
          <p:cNvSpPr>
            <a:spLocks noGrp="1"/>
          </p:cNvSpPr>
          <p:nvPr>
            <p:ph idx="1"/>
          </p:nvPr>
        </p:nvSpPr>
        <p:spPr>
          <a:xfrm>
            <a:off x="628650" y="4370634"/>
            <a:ext cx="7886700" cy="408195"/>
          </a:xfrm>
        </p:spPr>
        <p:txBody>
          <a:bodyPr>
            <a:normAutofit/>
          </a:bodyPr>
          <a:lstStyle/>
          <a:p>
            <a:pPr marL="0" indent="0" algn="ctr" rtl="0">
              <a:buNone/>
            </a:pPr>
            <a:r>
              <a:rPr lang="en-US" sz="2000" b="0" i="1" dirty="0">
                <a:effectLst/>
                <a:latin typeface="Calibri" panose="020F0502020204030204" pitchFamily="34" charset="0"/>
                <a:cs typeface="Calibri" panose="020F0502020204030204" pitchFamily="34" charset="0"/>
              </a:rPr>
              <a:t>"El hombre vivo </a:t>
            </a:r>
            <a:r>
              <a:rPr lang="en-US" sz="2000" b="0" i="1" dirty="0" err="1">
                <a:effectLst/>
                <a:latin typeface="Calibri" panose="020F0502020204030204" pitchFamily="34" charset="0"/>
                <a:cs typeface="Calibri" panose="020F0502020204030204" pitchFamily="34" charset="0"/>
              </a:rPr>
              <a:t>más</a:t>
            </a:r>
            <a:r>
              <a:rPr lang="en-US" sz="2000" b="0" i="1" dirty="0">
                <a:effectLst/>
                <a:latin typeface="Calibri" panose="020F0502020204030204" pitchFamily="34" charset="0"/>
                <a:cs typeface="Calibri" panose="020F0502020204030204" pitchFamily="34" charset="0"/>
              </a:rPr>
              <a:t> </a:t>
            </a:r>
            <a:r>
              <a:rPr lang="en-US" sz="2000" b="0" i="1" dirty="0" err="1" smtClean="0">
                <a:effectLst/>
                <a:latin typeface="Calibri" panose="020F0502020204030204" pitchFamily="34" charset="0"/>
                <a:cs typeface="Calibri" panose="020F0502020204030204" pitchFamily="34" charset="0"/>
              </a:rPr>
              <a:t>citado</a:t>
            </a:r>
            <a:r>
              <a:rPr lang="en-US" sz="2000" b="0" i="1" dirty="0" smtClean="0">
                <a:effectLst/>
                <a:latin typeface="Calibri" panose="020F0502020204030204" pitchFamily="34" charset="0"/>
                <a:cs typeface="Calibri" panose="020F0502020204030204" pitchFamily="34" charset="0"/>
              </a:rPr>
              <a:t>“ </a:t>
            </a:r>
            <a:r>
              <a:rPr lang="en-US" sz="2000" i="1" dirty="0" smtClean="0">
                <a:latin typeface="Calibri" panose="020F0502020204030204" pitchFamily="34" charset="0"/>
                <a:cs typeface="Calibri" panose="020F0502020204030204" pitchFamily="34" charset="0"/>
              </a:rPr>
              <a:t>(Inc. Magazine, </a:t>
            </a:r>
            <a:r>
              <a:rPr lang="en-US" sz="2000" i="1" dirty="0">
                <a:latin typeface="Calibri" panose="020F0502020204030204" pitchFamily="34" charset="0"/>
                <a:cs typeface="Calibri" panose="020F0502020204030204" pitchFamily="34" charset="0"/>
              </a:rPr>
              <a:t>2016</a:t>
            </a:r>
            <a:r>
              <a:rPr lang="en-US" sz="2000" b="0" i="1" dirty="0">
                <a:effectLst/>
                <a:latin typeface="Calibri" panose="020F0502020204030204" pitchFamily="34" charset="0"/>
                <a:cs typeface="Calibri" panose="020F0502020204030204" pitchFamily="34" charset="0"/>
              </a:rPr>
              <a:t>)</a:t>
            </a:r>
            <a:endParaRPr lang="en-US" sz="2000" i="1" dirty="0">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 xmlns:a16="http://schemas.microsoft.com/office/drawing/2014/main" id="{32DB418F-3D5E-8155-CA91-F7B1CFFCB5F9}"/>
              </a:ext>
            </a:extLst>
          </p:cNvPr>
          <p:cNvSpPr txBox="1">
            <a:spLocks/>
          </p:cNvSpPr>
          <p:nvPr/>
        </p:nvSpPr>
        <p:spPr>
          <a:xfrm>
            <a:off x="628650" y="4778829"/>
            <a:ext cx="7886700" cy="40819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a:buFont typeface="Arial" panose="020B0604020202020204" pitchFamily="34" charset="0"/>
              <a:buNone/>
            </a:pPr>
            <a:r>
              <a:rPr lang="en-US" sz="2000" i="1" dirty="0">
                <a:latin typeface="Calibri" panose="020F0502020204030204" pitchFamily="34" charset="0"/>
                <a:cs typeface="Calibri" panose="020F0502020204030204" pitchFamily="34" charset="0"/>
              </a:rPr>
              <a:t>Palabra del año del Diccionario Oxford “posverdad” </a:t>
            </a:r>
            <a:r>
              <a:rPr lang="en-US" sz="2000" i="1" dirty="0" smtClean="0">
                <a:latin typeface="Calibri" panose="020F0502020204030204" pitchFamily="34" charset="0"/>
                <a:cs typeface="Calibri" panose="020F0502020204030204" pitchFamily="34" charset="0"/>
              </a:rPr>
              <a:t>(Time Magazine, </a:t>
            </a:r>
            <a:r>
              <a:rPr lang="en-US" sz="2000" i="1" dirty="0">
                <a:latin typeface="Calibri" panose="020F0502020204030204" pitchFamily="34" charset="0"/>
                <a:cs typeface="Calibri" panose="020F0502020204030204" pitchFamily="34" charset="0"/>
              </a:rPr>
              <a:t>2016)</a:t>
            </a:r>
          </a:p>
        </p:txBody>
      </p:sp>
      <p:sp>
        <p:nvSpPr>
          <p:cNvPr id="4" name="Content Placeholder 2">
            <a:extLst>
              <a:ext uri="{FF2B5EF4-FFF2-40B4-BE49-F238E27FC236}">
                <a16:creationId xmlns="" xmlns:a16="http://schemas.microsoft.com/office/drawing/2014/main" id="{BE208DAC-CE06-827E-F942-399AA8A2CB24}"/>
              </a:ext>
            </a:extLst>
          </p:cNvPr>
          <p:cNvSpPr txBox="1">
            <a:spLocks/>
          </p:cNvSpPr>
          <p:nvPr/>
        </p:nvSpPr>
        <p:spPr>
          <a:xfrm>
            <a:off x="628650" y="1281071"/>
            <a:ext cx="7886700" cy="213638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s-ES" sz="3200" dirty="0">
                <a:latin typeface="Rockwell" panose="02060603020205020403" pitchFamily="18" charset="0"/>
                <a:cs typeface="Calibri" panose="020F0502020204030204" pitchFamily="34" charset="0"/>
              </a:rPr>
              <a:t>"Vive tu verdad, expresa tu amor, comparte tu entusiasmo, emprende acciones hacia tus sueños, baila y canta a tu música, abraza tus bendiciones, haz que el día de hoy valga la pena </a:t>
            </a:r>
            <a:r>
              <a:rPr lang="es-ES" sz="3200" dirty="0" smtClean="0">
                <a:latin typeface="Rockwell" panose="02060603020205020403" pitchFamily="18" charset="0"/>
                <a:cs typeface="Calibri" panose="020F0502020204030204" pitchFamily="34" charset="0"/>
              </a:rPr>
              <a:t>recordarlo”.</a:t>
            </a:r>
            <a:endParaRPr lang="en-US" sz="3200" dirty="0">
              <a:latin typeface="Rockwell" panose="02060603020205020403" pitchFamily="18" charset="0"/>
              <a:cs typeface="Calibri" panose="020F0502020204030204" pitchFamily="34" charset="0"/>
            </a:endParaRPr>
          </a:p>
        </p:txBody>
      </p:sp>
    </p:spTree>
    <p:extLst>
      <p:ext uri="{BB962C8B-B14F-4D97-AF65-F5344CB8AC3E}">
        <p14:creationId xmlns:p14="http://schemas.microsoft.com/office/powerpoint/2010/main" val="33546280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AC91C9A5-06E2-CE14-3601-5DCFF7DA6C95}"/>
              </a:ext>
            </a:extLst>
          </p:cNvPr>
          <p:cNvGrpSpPr/>
          <p:nvPr/>
        </p:nvGrpSpPr>
        <p:grpSpPr>
          <a:xfrm>
            <a:off x="4847005" y="400238"/>
            <a:ext cx="3842572" cy="4243879"/>
            <a:chOff x="451636" y="735560"/>
            <a:chExt cx="3842572" cy="4243879"/>
          </a:xfrm>
        </p:grpSpPr>
        <p:sp>
          <p:nvSpPr>
            <p:cNvPr id="5" name="Rectangle 4">
              <a:extLst>
                <a:ext uri="{FF2B5EF4-FFF2-40B4-BE49-F238E27FC236}">
                  <a16:creationId xmlns="" xmlns:a16="http://schemas.microsoft.com/office/drawing/2014/main" id="{22C0ACAE-1D86-4602-83B5-C05B2D10C33B}"/>
                </a:ext>
              </a:extLst>
            </p:cNvPr>
            <p:cNvSpPr/>
            <p:nvPr/>
          </p:nvSpPr>
          <p:spPr>
            <a:xfrm>
              <a:off x="451636" y="735560"/>
              <a:ext cx="3842572" cy="4243879"/>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TextBox 7">
              <a:extLst>
                <a:ext uri="{FF2B5EF4-FFF2-40B4-BE49-F238E27FC236}">
                  <a16:creationId xmlns="" xmlns:a16="http://schemas.microsoft.com/office/drawing/2014/main" id="{4D0AAEA2-FB8C-E796-CD9D-B50FD5D89497}"/>
                </a:ext>
              </a:extLst>
            </p:cNvPr>
            <p:cNvSpPr txBox="1"/>
            <p:nvPr/>
          </p:nvSpPr>
          <p:spPr>
            <a:xfrm>
              <a:off x="951956" y="2243853"/>
              <a:ext cx="3290489" cy="830997"/>
            </a:xfrm>
            <a:prstGeom prst="rect">
              <a:avLst/>
            </a:prstGeom>
            <a:noFill/>
          </p:spPr>
          <p:txBody>
            <a:bodyPr wrap="square" rtlCol="0">
              <a:spAutoFit/>
            </a:bodyPr>
            <a:lstStyle/>
            <a:p>
              <a:pPr algn="l" rtl="0"/>
              <a:r>
                <a:rPr lang="en-US" sz="2400" dirty="0">
                  <a:solidFill>
                    <a:schemeClr val="bg1"/>
                  </a:solidFill>
                  <a:latin typeface="+mj-lt"/>
                </a:rPr>
                <a:t>• EXISTE </a:t>
              </a:r>
              <a:r>
                <a:rPr lang="en-US" sz="2400" dirty="0" smtClean="0">
                  <a:solidFill>
                    <a:schemeClr val="bg1"/>
                  </a:solidFill>
                  <a:latin typeface="+mj-lt"/>
                </a:rPr>
                <a:t>FUERA DE</a:t>
              </a:r>
              <a:r>
                <a:rPr lang="en-US" sz="2400" dirty="0">
                  <a:solidFill>
                    <a:schemeClr val="bg1"/>
                  </a:solidFill>
                  <a:latin typeface="+mj-lt"/>
                </a:rPr>
                <a:t/>
              </a:r>
              <a:br>
                <a:rPr lang="en-US" sz="2400" dirty="0">
                  <a:solidFill>
                    <a:schemeClr val="bg1"/>
                  </a:solidFill>
                  <a:latin typeface="+mj-lt"/>
                </a:rPr>
              </a:br>
              <a:r>
                <a:rPr lang="en-US" sz="2400" dirty="0" smtClean="0">
                  <a:solidFill>
                    <a:schemeClr val="bg1"/>
                  </a:solidFill>
                  <a:latin typeface="+mj-lt"/>
                </a:rPr>
                <a:t>NOSOTROS </a:t>
              </a:r>
              <a:endParaRPr lang="en-US" sz="2400" dirty="0">
                <a:solidFill>
                  <a:schemeClr val="bg1"/>
                </a:solidFill>
                <a:latin typeface="+mj-lt"/>
              </a:endParaRPr>
            </a:p>
          </p:txBody>
        </p:sp>
        <p:sp>
          <p:nvSpPr>
            <p:cNvPr id="16" name="TextBox 15">
              <a:extLst>
                <a:ext uri="{FF2B5EF4-FFF2-40B4-BE49-F238E27FC236}">
                  <a16:creationId xmlns="" xmlns:a16="http://schemas.microsoft.com/office/drawing/2014/main" id="{F1FA4486-5CF0-0720-CCA8-9895C8A90748}"/>
                </a:ext>
              </a:extLst>
            </p:cNvPr>
            <p:cNvSpPr txBox="1"/>
            <p:nvPr/>
          </p:nvSpPr>
          <p:spPr>
            <a:xfrm>
              <a:off x="951954" y="3157611"/>
              <a:ext cx="3290491" cy="830997"/>
            </a:xfrm>
            <a:prstGeom prst="rect">
              <a:avLst/>
            </a:prstGeom>
            <a:noFill/>
          </p:spPr>
          <p:txBody>
            <a:bodyPr wrap="square" rtlCol="0">
              <a:spAutoFit/>
            </a:bodyPr>
            <a:lstStyle/>
            <a:p>
              <a:pPr algn="l" rtl="0"/>
              <a:r>
                <a:rPr lang="en-US" sz="2400" dirty="0">
                  <a:solidFill>
                    <a:schemeClr val="bg1"/>
                  </a:solidFill>
                  <a:latin typeface="+mj-lt"/>
                </a:rPr>
                <a:t>• PUEDE SER </a:t>
              </a:r>
              <a:r>
                <a:rPr lang="en-US" sz="2400" dirty="0" smtClean="0">
                  <a:solidFill>
                    <a:schemeClr val="bg1"/>
                  </a:solidFill>
                  <a:latin typeface="+mj-lt"/>
                </a:rPr>
                <a:t>EVALUADA</a:t>
              </a:r>
              <a:r>
                <a:rPr lang="en-US" sz="2400" dirty="0">
                  <a:solidFill>
                    <a:schemeClr val="bg1"/>
                  </a:solidFill>
                  <a:latin typeface="+mj-lt"/>
                </a:rPr>
                <a:t/>
              </a:r>
              <a:br>
                <a:rPr lang="en-US" sz="2400" dirty="0">
                  <a:solidFill>
                    <a:schemeClr val="bg1"/>
                  </a:solidFill>
                  <a:latin typeface="+mj-lt"/>
                </a:rPr>
              </a:br>
              <a:r>
                <a:rPr lang="en-US" sz="2400" dirty="0">
                  <a:solidFill>
                    <a:schemeClr val="bg1"/>
                  </a:solidFill>
                  <a:latin typeface="+mj-lt"/>
                </a:rPr>
                <a:t>Y </a:t>
              </a:r>
              <a:r>
                <a:rPr lang="en-US" sz="2400" dirty="0" smtClean="0">
                  <a:solidFill>
                    <a:schemeClr val="bg1"/>
                  </a:solidFill>
                  <a:latin typeface="+mj-lt"/>
                </a:rPr>
                <a:t>PUESTA A PRUEBA</a:t>
              </a:r>
              <a:endParaRPr lang="en-US" sz="2400" dirty="0">
                <a:solidFill>
                  <a:schemeClr val="bg1"/>
                </a:solidFill>
                <a:latin typeface="+mj-lt"/>
              </a:endParaRPr>
            </a:p>
          </p:txBody>
        </p:sp>
        <p:sp>
          <p:nvSpPr>
            <p:cNvPr id="17" name="TextBox 16">
              <a:extLst>
                <a:ext uri="{FF2B5EF4-FFF2-40B4-BE49-F238E27FC236}">
                  <a16:creationId xmlns="" xmlns:a16="http://schemas.microsoft.com/office/drawing/2014/main" id="{9D1F99D9-8D58-DAC9-9C0D-665F59E8CB00}"/>
                </a:ext>
              </a:extLst>
            </p:cNvPr>
            <p:cNvSpPr txBox="1"/>
            <p:nvPr/>
          </p:nvSpPr>
          <p:spPr>
            <a:xfrm>
              <a:off x="951954" y="4009144"/>
              <a:ext cx="3089163" cy="830997"/>
            </a:xfrm>
            <a:prstGeom prst="rect">
              <a:avLst/>
            </a:prstGeom>
            <a:noFill/>
          </p:spPr>
          <p:txBody>
            <a:bodyPr wrap="square" rtlCol="0">
              <a:spAutoFit/>
            </a:bodyPr>
            <a:lstStyle/>
            <a:p>
              <a:pPr algn="l" rtl="0"/>
              <a:r>
                <a:rPr lang="en-US" sz="2400" dirty="0">
                  <a:solidFill>
                    <a:schemeClr val="bg1"/>
                  </a:solidFill>
                  <a:latin typeface="+mj-lt"/>
                </a:rPr>
                <a:t>• EXPONE Y EXCLUYE</a:t>
              </a:r>
              <a:br>
                <a:rPr lang="en-US" sz="2400" dirty="0">
                  <a:solidFill>
                    <a:schemeClr val="bg1"/>
                  </a:solidFill>
                  <a:latin typeface="+mj-lt"/>
                </a:rPr>
              </a:br>
              <a:r>
                <a:rPr lang="en-US" sz="2400" dirty="0" smtClean="0">
                  <a:solidFill>
                    <a:schemeClr val="bg1"/>
                  </a:solidFill>
                  <a:latin typeface="+mj-lt"/>
                </a:rPr>
                <a:t>LO QUE </a:t>
              </a:r>
              <a:r>
                <a:rPr lang="en-US" sz="2400" dirty="0">
                  <a:solidFill>
                    <a:schemeClr val="bg1"/>
                  </a:solidFill>
                  <a:latin typeface="+mj-lt"/>
                </a:rPr>
                <a:t>ES FALSO</a:t>
              </a:r>
            </a:p>
          </p:txBody>
        </p:sp>
      </p:grpSp>
      <p:grpSp>
        <p:nvGrpSpPr>
          <p:cNvPr id="3" name="Group 2">
            <a:extLst>
              <a:ext uri="{FF2B5EF4-FFF2-40B4-BE49-F238E27FC236}">
                <a16:creationId xmlns="" xmlns:a16="http://schemas.microsoft.com/office/drawing/2014/main" id="{60E9E28B-4BC8-14E1-5513-C0AC9CB4F933}"/>
              </a:ext>
            </a:extLst>
          </p:cNvPr>
          <p:cNvGrpSpPr/>
          <p:nvPr/>
        </p:nvGrpSpPr>
        <p:grpSpPr>
          <a:xfrm>
            <a:off x="453444" y="400238"/>
            <a:ext cx="3843681" cy="4243879"/>
            <a:chOff x="4848683" y="735560"/>
            <a:chExt cx="3843681" cy="4243879"/>
          </a:xfrm>
        </p:grpSpPr>
        <p:sp>
          <p:nvSpPr>
            <p:cNvPr id="10" name="Rectangle 9">
              <a:extLst>
                <a:ext uri="{FF2B5EF4-FFF2-40B4-BE49-F238E27FC236}">
                  <a16:creationId xmlns="" xmlns:a16="http://schemas.microsoft.com/office/drawing/2014/main" id="{A40C3E62-7DD5-40B7-9277-4C6672266E03}"/>
                </a:ext>
              </a:extLst>
            </p:cNvPr>
            <p:cNvSpPr/>
            <p:nvPr/>
          </p:nvSpPr>
          <p:spPr>
            <a:xfrm>
              <a:off x="4849792" y="735560"/>
              <a:ext cx="3842572" cy="4243879"/>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2" name="Group 11">
              <a:extLst>
                <a:ext uri="{FF2B5EF4-FFF2-40B4-BE49-F238E27FC236}">
                  <a16:creationId xmlns="" xmlns:a16="http://schemas.microsoft.com/office/drawing/2014/main" id="{7BB8F2E6-B3F8-E931-BB74-06CE57E08196}"/>
                </a:ext>
              </a:extLst>
            </p:cNvPr>
            <p:cNvGrpSpPr/>
            <p:nvPr/>
          </p:nvGrpSpPr>
          <p:grpSpPr>
            <a:xfrm>
              <a:off x="4848683" y="873292"/>
              <a:ext cx="3843681" cy="1098834"/>
              <a:chOff x="450527" y="911032"/>
              <a:chExt cx="3843681" cy="1098834"/>
            </a:xfrm>
          </p:grpSpPr>
          <p:sp>
            <p:nvSpPr>
              <p:cNvPr id="13" name="TextBox 12">
                <a:extLst>
                  <a:ext uri="{FF2B5EF4-FFF2-40B4-BE49-F238E27FC236}">
                    <a16:creationId xmlns="" xmlns:a16="http://schemas.microsoft.com/office/drawing/2014/main" id="{D5A9CFDF-1774-D5BE-730B-5DBC1C0188F4}"/>
                  </a:ext>
                </a:extLst>
              </p:cNvPr>
              <p:cNvSpPr txBox="1"/>
              <p:nvPr/>
            </p:nvSpPr>
            <p:spPr>
              <a:xfrm>
                <a:off x="1369094" y="1486646"/>
                <a:ext cx="1920563" cy="523220"/>
              </a:xfrm>
              <a:prstGeom prst="rect">
                <a:avLst/>
              </a:prstGeom>
              <a:noFill/>
            </p:spPr>
            <p:txBody>
              <a:bodyPr wrap="square" rtlCol="0">
                <a:spAutoFit/>
              </a:bodyPr>
              <a:lstStyle/>
              <a:p>
                <a:pPr algn="ctr" rtl="0"/>
                <a:r>
                  <a:rPr lang="en-US" sz="2800" dirty="0" smtClean="0">
                    <a:solidFill>
                      <a:schemeClr val="bg1"/>
                    </a:solidFill>
                    <a:latin typeface="+mj-lt"/>
                  </a:rPr>
                  <a:t>SUBJETIVA</a:t>
                </a:r>
                <a:endParaRPr lang="en-US" sz="2800" dirty="0">
                  <a:solidFill>
                    <a:schemeClr val="bg1"/>
                  </a:solidFill>
                  <a:latin typeface="+mj-lt"/>
                </a:endParaRPr>
              </a:p>
            </p:txBody>
          </p:sp>
          <p:sp>
            <p:nvSpPr>
              <p:cNvPr id="14" name="TextBox 13">
                <a:extLst>
                  <a:ext uri="{FF2B5EF4-FFF2-40B4-BE49-F238E27FC236}">
                    <a16:creationId xmlns="" xmlns:a16="http://schemas.microsoft.com/office/drawing/2014/main" id="{DF342721-17EA-48F6-0839-E9EDEE25C456}"/>
                  </a:ext>
                </a:extLst>
              </p:cNvPr>
              <p:cNvSpPr txBox="1"/>
              <p:nvPr/>
            </p:nvSpPr>
            <p:spPr>
              <a:xfrm>
                <a:off x="450527" y="911032"/>
                <a:ext cx="3843681" cy="769441"/>
              </a:xfrm>
              <a:prstGeom prst="rect">
                <a:avLst/>
              </a:prstGeom>
              <a:noFill/>
            </p:spPr>
            <p:txBody>
              <a:bodyPr wrap="square" rtlCol="0">
                <a:spAutoFit/>
              </a:bodyPr>
              <a:lstStyle/>
              <a:p>
                <a:pPr algn="ctr" rtl="0"/>
                <a:r>
                  <a:rPr lang="en-US" sz="4400" b="1" dirty="0" smtClean="0">
                    <a:solidFill>
                      <a:schemeClr val="bg1"/>
                    </a:solidFill>
                    <a:latin typeface="Arial" panose="020B0604020202020204" pitchFamily="34" charset="0"/>
                    <a:cs typeface="Arial" panose="020B0604020202020204" pitchFamily="34" charset="0"/>
                  </a:rPr>
                  <a:t>LA VERDAD</a:t>
                </a:r>
                <a:endParaRPr lang="en-US" sz="44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 xmlns:a16="http://schemas.microsoft.com/office/drawing/2014/main" id="{9CCB95E9-3313-B2BE-480C-DCBFE5F08D6D}"/>
                </a:ext>
              </a:extLst>
            </p:cNvPr>
            <p:cNvSpPr txBox="1"/>
            <p:nvPr/>
          </p:nvSpPr>
          <p:spPr>
            <a:xfrm>
              <a:off x="5398563" y="2223317"/>
              <a:ext cx="3218511" cy="830997"/>
            </a:xfrm>
            <a:prstGeom prst="rect">
              <a:avLst/>
            </a:prstGeom>
            <a:noFill/>
          </p:spPr>
          <p:txBody>
            <a:bodyPr wrap="square" rtlCol="0">
              <a:spAutoFit/>
            </a:bodyPr>
            <a:lstStyle/>
            <a:p>
              <a:pPr algn="l" rtl="0"/>
              <a:r>
                <a:rPr lang="en-US" sz="2400" dirty="0">
                  <a:solidFill>
                    <a:schemeClr val="bg1"/>
                  </a:solidFill>
                  <a:latin typeface="+mj-lt"/>
                </a:rPr>
                <a:t>• EXISTE </a:t>
              </a:r>
              <a:r>
                <a:rPr lang="en-US" sz="2400" dirty="0" smtClean="0">
                  <a:solidFill>
                    <a:schemeClr val="bg1"/>
                  </a:solidFill>
                  <a:latin typeface="+mj-lt"/>
                </a:rPr>
                <a:t>DENTRO</a:t>
              </a:r>
              <a:r>
                <a:rPr lang="en-US" sz="2400" dirty="0">
                  <a:solidFill>
                    <a:schemeClr val="bg1"/>
                  </a:solidFill>
                  <a:latin typeface="+mj-lt"/>
                </a:rPr>
                <a:t> </a:t>
              </a:r>
              <a:r>
                <a:rPr lang="en-US" sz="2400" dirty="0" smtClean="0">
                  <a:solidFill>
                    <a:schemeClr val="bg1"/>
                  </a:solidFill>
                  <a:latin typeface="+mj-lt"/>
                </a:rPr>
                <a:t>DE </a:t>
              </a:r>
              <a:r>
                <a:rPr lang="en-US" sz="2400" dirty="0" smtClean="0">
                  <a:solidFill>
                    <a:schemeClr val="bg1"/>
                  </a:solidFill>
                  <a:latin typeface="+mj-lt"/>
                </a:rPr>
                <a:t>NOSOTROS </a:t>
              </a:r>
              <a:endParaRPr lang="en-US" sz="2400" dirty="0">
                <a:solidFill>
                  <a:schemeClr val="bg1"/>
                </a:solidFill>
                <a:latin typeface="+mj-lt"/>
              </a:endParaRPr>
            </a:p>
          </p:txBody>
        </p:sp>
        <p:sp>
          <p:nvSpPr>
            <p:cNvPr id="19" name="TextBox 18">
              <a:extLst>
                <a:ext uri="{FF2B5EF4-FFF2-40B4-BE49-F238E27FC236}">
                  <a16:creationId xmlns="" xmlns:a16="http://schemas.microsoft.com/office/drawing/2014/main" id="{67E32D14-CFF4-B7AF-5746-B0F2A054221A}"/>
                </a:ext>
              </a:extLst>
            </p:cNvPr>
            <p:cNvSpPr txBox="1"/>
            <p:nvPr/>
          </p:nvSpPr>
          <p:spPr>
            <a:xfrm>
              <a:off x="5398562" y="3129311"/>
              <a:ext cx="3089163" cy="830997"/>
            </a:xfrm>
            <a:prstGeom prst="rect">
              <a:avLst/>
            </a:prstGeom>
            <a:noFill/>
          </p:spPr>
          <p:txBody>
            <a:bodyPr wrap="square" rtlCol="0">
              <a:spAutoFit/>
            </a:bodyPr>
            <a:lstStyle/>
            <a:p>
              <a:pPr algn="l" rtl="0"/>
              <a:r>
                <a:rPr lang="en-US" sz="2400" dirty="0">
                  <a:solidFill>
                    <a:schemeClr val="bg1"/>
                  </a:solidFill>
                  <a:latin typeface="+mj-lt"/>
                </a:rPr>
                <a:t>• DEPENDE </a:t>
              </a:r>
              <a:r>
                <a:rPr lang="en-US" sz="2400" dirty="0" smtClean="0">
                  <a:solidFill>
                    <a:schemeClr val="bg1"/>
                  </a:solidFill>
                  <a:latin typeface="+mj-lt"/>
                </a:rPr>
                <a:t>DEL PUNTO </a:t>
              </a:r>
              <a:r>
                <a:rPr lang="en-US" sz="2400" dirty="0">
                  <a:solidFill>
                    <a:schemeClr val="bg1"/>
                  </a:solidFill>
                  <a:latin typeface="+mj-lt"/>
                </a:rPr>
                <a:t>DE </a:t>
              </a:r>
              <a:r>
                <a:rPr lang="en-US" sz="2400" dirty="0" smtClean="0">
                  <a:solidFill>
                    <a:schemeClr val="bg1"/>
                  </a:solidFill>
                  <a:latin typeface="+mj-lt"/>
                </a:rPr>
                <a:t>VISTA DE UNO</a:t>
              </a:r>
              <a:endParaRPr lang="en-US" sz="2400" dirty="0">
                <a:solidFill>
                  <a:schemeClr val="bg1"/>
                </a:solidFill>
                <a:latin typeface="+mj-lt"/>
              </a:endParaRPr>
            </a:p>
          </p:txBody>
        </p:sp>
        <p:sp>
          <p:nvSpPr>
            <p:cNvPr id="20" name="TextBox 19">
              <a:extLst>
                <a:ext uri="{FF2B5EF4-FFF2-40B4-BE49-F238E27FC236}">
                  <a16:creationId xmlns="" xmlns:a16="http://schemas.microsoft.com/office/drawing/2014/main" id="{DA5F724E-F40A-23D1-8461-F72C37AD668D}"/>
                </a:ext>
              </a:extLst>
            </p:cNvPr>
            <p:cNvSpPr txBox="1"/>
            <p:nvPr/>
          </p:nvSpPr>
          <p:spPr>
            <a:xfrm>
              <a:off x="5398561" y="3988608"/>
              <a:ext cx="3089163" cy="830997"/>
            </a:xfrm>
            <a:prstGeom prst="rect">
              <a:avLst/>
            </a:prstGeom>
            <a:noFill/>
          </p:spPr>
          <p:txBody>
            <a:bodyPr wrap="square" rtlCol="0">
              <a:spAutoFit/>
            </a:bodyPr>
            <a:lstStyle/>
            <a:p>
              <a:pPr algn="l" rtl="0"/>
              <a:r>
                <a:rPr lang="en-US" sz="2400" dirty="0">
                  <a:solidFill>
                    <a:schemeClr val="bg1"/>
                  </a:solidFill>
                  <a:latin typeface="+mj-lt"/>
                </a:rPr>
                <a:t>• ACEPTA </a:t>
              </a:r>
              <a:r>
                <a:rPr lang="en-US" sz="2400" dirty="0" smtClean="0">
                  <a:solidFill>
                    <a:schemeClr val="bg1"/>
                  </a:solidFill>
                  <a:latin typeface="+mj-lt"/>
                </a:rPr>
                <a:t>CONTRA-DICCIONES CLARAS</a:t>
              </a:r>
              <a:endParaRPr lang="en-US" sz="2400" dirty="0">
                <a:solidFill>
                  <a:schemeClr val="bg1"/>
                </a:solidFill>
                <a:latin typeface="+mj-lt"/>
              </a:endParaRPr>
            </a:p>
          </p:txBody>
        </p:sp>
      </p:grpSp>
      <p:grpSp>
        <p:nvGrpSpPr>
          <p:cNvPr id="29" name="Group 28">
            <a:extLst>
              <a:ext uri="{FF2B5EF4-FFF2-40B4-BE49-F238E27FC236}">
                <a16:creationId xmlns="" xmlns:a16="http://schemas.microsoft.com/office/drawing/2014/main" id="{FEB9A065-CF46-FC5E-8610-77730009775C}"/>
              </a:ext>
            </a:extLst>
          </p:cNvPr>
          <p:cNvGrpSpPr/>
          <p:nvPr/>
        </p:nvGrpSpPr>
        <p:grpSpPr>
          <a:xfrm>
            <a:off x="4847003" y="4745525"/>
            <a:ext cx="3842572" cy="688770"/>
            <a:chOff x="451636" y="4857285"/>
            <a:chExt cx="3842572" cy="688770"/>
          </a:xfrm>
        </p:grpSpPr>
        <p:grpSp>
          <p:nvGrpSpPr>
            <p:cNvPr id="4" name="Group 3">
              <a:extLst>
                <a:ext uri="{FF2B5EF4-FFF2-40B4-BE49-F238E27FC236}">
                  <a16:creationId xmlns="" xmlns:a16="http://schemas.microsoft.com/office/drawing/2014/main" id="{2E223595-3FBE-76B0-3724-3651B2BF2ECB}"/>
                </a:ext>
              </a:extLst>
            </p:cNvPr>
            <p:cNvGrpSpPr/>
            <p:nvPr/>
          </p:nvGrpSpPr>
          <p:grpSpPr>
            <a:xfrm>
              <a:off x="451636" y="4857285"/>
              <a:ext cx="3842572" cy="688769"/>
              <a:chOff x="3762066" y="852919"/>
              <a:chExt cx="3842572" cy="688769"/>
            </a:xfrm>
          </p:grpSpPr>
          <p:sp>
            <p:nvSpPr>
              <p:cNvPr id="22" name="Rectangle 21">
                <a:extLst>
                  <a:ext uri="{FF2B5EF4-FFF2-40B4-BE49-F238E27FC236}">
                    <a16:creationId xmlns="" xmlns:a16="http://schemas.microsoft.com/office/drawing/2014/main" id="{D58B8E92-676D-EA0D-7737-4D6A851D1740}"/>
                  </a:ext>
                </a:extLst>
              </p:cNvPr>
              <p:cNvSpPr/>
              <p:nvPr/>
            </p:nvSpPr>
            <p:spPr>
              <a:xfrm>
                <a:off x="3762066" y="852919"/>
                <a:ext cx="3842572" cy="688769"/>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TextBox 14">
                <a:extLst>
                  <a:ext uri="{FF2B5EF4-FFF2-40B4-BE49-F238E27FC236}">
                    <a16:creationId xmlns="" xmlns:a16="http://schemas.microsoft.com/office/drawing/2014/main" id="{21326514-6B5B-755F-5B73-A76F7C0357EA}"/>
                  </a:ext>
                </a:extLst>
              </p:cNvPr>
              <p:cNvSpPr txBox="1"/>
              <p:nvPr/>
            </p:nvSpPr>
            <p:spPr>
              <a:xfrm>
                <a:off x="4528912" y="996653"/>
                <a:ext cx="2936958" cy="400110"/>
              </a:xfrm>
              <a:prstGeom prst="rect">
                <a:avLst/>
              </a:prstGeom>
              <a:noFill/>
            </p:spPr>
            <p:txBody>
              <a:bodyPr wrap="square" rtlCol="0">
                <a:spAutoFit/>
              </a:bodyPr>
              <a:lstStyle/>
              <a:p>
                <a:pPr algn="l" rtl="0"/>
                <a:r>
                  <a:rPr lang="en-US" sz="2000" i="1" dirty="0" err="1" smtClean="0">
                    <a:solidFill>
                      <a:schemeClr val="bg1"/>
                    </a:solidFill>
                  </a:rPr>
                  <a:t>Piense</a:t>
                </a:r>
                <a:r>
                  <a:rPr lang="en-US" sz="2000" i="1" dirty="0" smtClean="0">
                    <a:solidFill>
                      <a:schemeClr val="bg1"/>
                    </a:solidFill>
                  </a:rPr>
                  <a:t>: la </a:t>
                </a:r>
                <a:r>
                  <a:rPr lang="en-US" sz="2000" i="1" dirty="0">
                    <a:solidFill>
                      <a:schemeClr val="bg1"/>
                    </a:solidFill>
                  </a:rPr>
                  <a:t>tumba vacía</a:t>
                </a:r>
              </a:p>
            </p:txBody>
          </p:sp>
        </p:grpSp>
        <p:pic>
          <p:nvPicPr>
            <p:cNvPr id="24" name="Graphic 23" descr="Checkbox Checked with solid fill">
              <a:extLst>
                <a:ext uri="{FF2B5EF4-FFF2-40B4-BE49-F238E27FC236}">
                  <a16:creationId xmlns="" xmlns:a16="http://schemas.microsoft.com/office/drawing/2014/main" id="{091586E4-FC06-9E9F-CC91-4E27726F98D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29712" y="4857285"/>
              <a:ext cx="688770" cy="688770"/>
            </a:xfrm>
            <a:prstGeom prst="rect">
              <a:avLst/>
            </a:prstGeom>
          </p:spPr>
        </p:pic>
      </p:grpSp>
      <p:grpSp>
        <p:nvGrpSpPr>
          <p:cNvPr id="32" name="Group 31">
            <a:extLst>
              <a:ext uri="{FF2B5EF4-FFF2-40B4-BE49-F238E27FC236}">
                <a16:creationId xmlns="" xmlns:a16="http://schemas.microsoft.com/office/drawing/2014/main" id="{C5D0A94B-8C30-4560-6EF7-9249E4FA7293}"/>
              </a:ext>
            </a:extLst>
          </p:cNvPr>
          <p:cNvGrpSpPr/>
          <p:nvPr/>
        </p:nvGrpSpPr>
        <p:grpSpPr>
          <a:xfrm>
            <a:off x="454553" y="4738216"/>
            <a:ext cx="3978545" cy="688769"/>
            <a:chOff x="4847005" y="4849976"/>
            <a:chExt cx="3978545" cy="688769"/>
          </a:xfrm>
        </p:grpSpPr>
        <p:grpSp>
          <p:nvGrpSpPr>
            <p:cNvPr id="25" name="Group 24">
              <a:extLst>
                <a:ext uri="{FF2B5EF4-FFF2-40B4-BE49-F238E27FC236}">
                  <a16:creationId xmlns="" xmlns:a16="http://schemas.microsoft.com/office/drawing/2014/main" id="{1F9BE76C-72E8-5E77-198E-2D6CB0780262}"/>
                </a:ext>
              </a:extLst>
            </p:cNvPr>
            <p:cNvGrpSpPr/>
            <p:nvPr/>
          </p:nvGrpSpPr>
          <p:grpSpPr>
            <a:xfrm>
              <a:off x="4847005" y="4849976"/>
              <a:ext cx="3978545" cy="688769"/>
              <a:chOff x="3762066" y="852919"/>
              <a:chExt cx="3978545" cy="688769"/>
            </a:xfrm>
          </p:grpSpPr>
          <p:sp>
            <p:nvSpPr>
              <p:cNvPr id="26" name="Rectangle 25">
                <a:extLst>
                  <a:ext uri="{FF2B5EF4-FFF2-40B4-BE49-F238E27FC236}">
                    <a16:creationId xmlns="" xmlns:a16="http://schemas.microsoft.com/office/drawing/2014/main" id="{F5EBC6F4-F2E9-E67F-6FF7-00B6C514DB94}"/>
                  </a:ext>
                </a:extLst>
              </p:cNvPr>
              <p:cNvSpPr/>
              <p:nvPr/>
            </p:nvSpPr>
            <p:spPr>
              <a:xfrm>
                <a:off x="3762066" y="852919"/>
                <a:ext cx="3842572" cy="688769"/>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7" name="TextBox 26">
                <a:extLst>
                  <a:ext uri="{FF2B5EF4-FFF2-40B4-BE49-F238E27FC236}">
                    <a16:creationId xmlns="" xmlns:a16="http://schemas.microsoft.com/office/drawing/2014/main" id="{AC7FE6B4-86C5-CB73-D363-39BC9E162CA0}"/>
                  </a:ext>
                </a:extLst>
              </p:cNvPr>
              <p:cNvSpPr txBox="1"/>
              <p:nvPr/>
            </p:nvSpPr>
            <p:spPr>
              <a:xfrm>
                <a:off x="4384566" y="979515"/>
                <a:ext cx="3356045" cy="400110"/>
              </a:xfrm>
              <a:prstGeom prst="rect">
                <a:avLst/>
              </a:prstGeom>
              <a:noFill/>
            </p:spPr>
            <p:txBody>
              <a:bodyPr wrap="square" rtlCol="0">
                <a:spAutoFit/>
              </a:bodyPr>
              <a:lstStyle/>
              <a:p>
                <a:pPr algn="l" rtl="0"/>
                <a:r>
                  <a:rPr lang="en-US" sz="2000" i="1" dirty="0" err="1" smtClean="0">
                    <a:solidFill>
                      <a:schemeClr val="bg1"/>
                    </a:solidFill>
                  </a:rPr>
                  <a:t>Piense</a:t>
                </a:r>
                <a:r>
                  <a:rPr lang="en-US" sz="2000" i="1" dirty="0" smtClean="0">
                    <a:solidFill>
                      <a:schemeClr val="bg1"/>
                    </a:solidFill>
                  </a:rPr>
                  <a:t>: </a:t>
                </a:r>
                <a:r>
                  <a:rPr lang="en-US" sz="2000" i="1" dirty="0" err="1" smtClean="0">
                    <a:solidFill>
                      <a:schemeClr val="bg1"/>
                    </a:solidFill>
                  </a:rPr>
                  <a:t>opiniones</a:t>
                </a:r>
                <a:r>
                  <a:rPr lang="en-US" sz="2000" i="1" dirty="0" smtClean="0">
                    <a:solidFill>
                      <a:schemeClr val="bg1"/>
                    </a:solidFill>
                  </a:rPr>
                  <a:t> </a:t>
                </a:r>
                <a:r>
                  <a:rPr lang="en-US" sz="2000" i="1" dirty="0">
                    <a:solidFill>
                      <a:schemeClr val="bg1"/>
                    </a:solidFill>
                  </a:rPr>
                  <a:t>y emociones</a:t>
                </a:r>
              </a:p>
            </p:txBody>
          </p:sp>
        </p:grpSp>
        <p:pic>
          <p:nvPicPr>
            <p:cNvPr id="31" name="Graphic 30" descr="Badge Heart with solid fill">
              <a:extLst>
                <a:ext uri="{FF2B5EF4-FFF2-40B4-BE49-F238E27FC236}">
                  <a16:creationId xmlns="" xmlns:a16="http://schemas.microsoft.com/office/drawing/2014/main" id="{0FFD0DBA-A385-C0B1-D009-88F7B3FD2D3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982978" y="4885174"/>
              <a:ext cx="583349" cy="583349"/>
            </a:xfrm>
            <a:prstGeom prst="rect">
              <a:avLst/>
            </a:prstGeom>
          </p:spPr>
        </p:pic>
      </p:grpSp>
      <p:sp>
        <p:nvSpPr>
          <p:cNvPr id="28" name="TextBox 27">
            <a:extLst>
              <a:ext uri="{FF2B5EF4-FFF2-40B4-BE49-F238E27FC236}">
                <a16:creationId xmlns="" xmlns:a16="http://schemas.microsoft.com/office/drawing/2014/main" id="{DF342721-17EA-48F6-0839-E9EDEE25C456}"/>
              </a:ext>
            </a:extLst>
          </p:cNvPr>
          <p:cNvSpPr txBox="1"/>
          <p:nvPr/>
        </p:nvSpPr>
        <p:spPr>
          <a:xfrm>
            <a:off x="4847003" y="537970"/>
            <a:ext cx="3843681" cy="769441"/>
          </a:xfrm>
          <a:prstGeom prst="rect">
            <a:avLst/>
          </a:prstGeom>
          <a:noFill/>
        </p:spPr>
        <p:txBody>
          <a:bodyPr wrap="square" rtlCol="0">
            <a:spAutoFit/>
          </a:bodyPr>
          <a:lstStyle/>
          <a:p>
            <a:pPr algn="ctr" rtl="0"/>
            <a:r>
              <a:rPr lang="en-US" sz="4400" b="1" dirty="0" smtClean="0">
                <a:solidFill>
                  <a:schemeClr val="bg1"/>
                </a:solidFill>
                <a:latin typeface="Arial" panose="020B0604020202020204" pitchFamily="34" charset="0"/>
                <a:cs typeface="Arial" panose="020B0604020202020204" pitchFamily="34" charset="0"/>
              </a:rPr>
              <a:t>LA VERDAD</a:t>
            </a:r>
            <a:endParaRPr lang="en-US" sz="4400" b="1" dirty="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D5A9CFDF-1774-D5BE-730B-5DBC1C0188F4}"/>
              </a:ext>
            </a:extLst>
          </p:cNvPr>
          <p:cNvSpPr txBox="1"/>
          <p:nvPr/>
        </p:nvSpPr>
        <p:spPr>
          <a:xfrm>
            <a:off x="5808007" y="1096505"/>
            <a:ext cx="1920563" cy="523220"/>
          </a:xfrm>
          <a:prstGeom prst="rect">
            <a:avLst/>
          </a:prstGeom>
          <a:noFill/>
        </p:spPr>
        <p:txBody>
          <a:bodyPr wrap="square" rtlCol="0">
            <a:spAutoFit/>
          </a:bodyPr>
          <a:lstStyle/>
          <a:p>
            <a:pPr algn="ctr" rtl="0"/>
            <a:r>
              <a:rPr lang="en-US" sz="2800" dirty="0" smtClean="0">
                <a:solidFill>
                  <a:schemeClr val="bg1"/>
                </a:solidFill>
                <a:latin typeface="+mj-lt"/>
              </a:rPr>
              <a:t>OB</a:t>
            </a:r>
            <a:r>
              <a:rPr lang="en-US" sz="2800" dirty="0" smtClean="0">
                <a:solidFill>
                  <a:schemeClr val="bg1"/>
                </a:solidFill>
                <a:latin typeface="+mj-lt"/>
              </a:rPr>
              <a:t>JETIVA</a:t>
            </a:r>
            <a:endParaRPr lang="en-US" sz="2800" dirty="0">
              <a:solidFill>
                <a:schemeClr val="bg1"/>
              </a:solidFill>
              <a:latin typeface="+mj-lt"/>
            </a:endParaRPr>
          </a:p>
        </p:txBody>
      </p:sp>
    </p:spTree>
    <p:extLst>
      <p:ext uri="{BB962C8B-B14F-4D97-AF65-F5344CB8AC3E}">
        <p14:creationId xmlns:p14="http://schemas.microsoft.com/office/powerpoint/2010/main" val="201396760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4BFD0C2-5482-25B2-FE07-D4AB8266B05F}"/>
              </a:ext>
            </a:extLst>
          </p:cNvPr>
          <p:cNvSpPr txBox="1"/>
          <p:nvPr/>
        </p:nvSpPr>
        <p:spPr>
          <a:xfrm>
            <a:off x="250372" y="4634435"/>
            <a:ext cx="8643258" cy="830997"/>
          </a:xfrm>
          <a:prstGeom prst="rect">
            <a:avLst/>
          </a:prstGeom>
          <a:noFill/>
        </p:spPr>
        <p:txBody>
          <a:bodyPr wrap="square" rtlCol="0">
            <a:spAutoFit/>
          </a:bodyPr>
          <a:lstStyle/>
          <a:p>
            <a:pPr algn="ctr" rtl="0"/>
            <a:r>
              <a:rPr lang="en-US" sz="2400" i="1" dirty="0">
                <a:solidFill>
                  <a:schemeClr val="bg1"/>
                </a:solidFill>
              </a:rPr>
              <a:t>Nuestra sociedad está ignorando la verdad objetiva: </a:t>
            </a:r>
            <a:r>
              <a:rPr lang="en-US" sz="2400" i="1" dirty="0" smtClean="0">
                <a:solidFill>
                  <a:schemeClr val="bg1"/>
                </a:solidFill>
              </a:rPr>
              <a:t/>
            </a:r>
            <a:br>
              <a:rPr lang="en-US" sz="2400" i="1" dirty="0" smtClean="0">
                <a:solidFill>
                  <a:schemeClr val="bg1"/>
                </a:solidFill>
              </a:rPr>
            </a:br>
            <a:r>
              <a:rPr lang="en-US" sz="2400" i="1" dirty="0" smtClean="0">
                <a:solidFill>
                  <a:schemeClr val="bg1"/>
                </a:solidFill>
              </a:rPr>
              <a:t>¡</a:t>
            </a:r>
            <a:r>
              <a:rPr lang="en-US" sz="2400" i="1" dirty="0" err="1" smtClean="0">
                <a:solidFill>
                  <a:schemeClr val="bg1"/>
                </a:solidFill>
              </a:rPr>
              <a:t>sigue</a:t>
            </a:r>
            <a:r>
              <a:rPr lang="en-US" sz="2400" i="1" dirty="0" smtClean="0">
                <a:solidFill>
                  <a:schemeClr val="bg1"/>
                </a:solidFill>
              </a:rPr>
              <a:t> </a:t>
            </a:r>
            <a:r>
              <a:rPr lang="en-US" sz="2400" i="1" dirty="0" err="1" smtClean="0">
                <a:solidFill>
                  <a:schemeClr val="bg1"/>
                </a:solidFill>
              </a:rPr>
              <a:t>siendo</a:t>
            </a:r>
            <a:r>
              <a:rPr lang="en-US" sz="2400" i="1" dirty="0" smtClean="0">
                <a:solidFill>
                  <a:schemeClr val="bg1"/>
                </a:solidFill>
              </a:rPr>
              <a:t> un </a:t>
            </a:r>
            <a:r>
              <a:rPr lang="en-US" sz="2400" i="1" dirty="0">
                <a:solidFill>
                  <a:schemeClr val="bg1"/>
                </a:solidFill>
              </a:rPr>
              <a:t>elefante!</a:t>
            </a:r>
          </a:p>
        </p:txBody>
      </p:sp>
      <p:pic>
        <p:nvPicPr>
          <p:cNvPr id="3" name="Picture 2" descr="A group of people climbing up an elephant&#10;&#10;Description automatically generated">
            <a:extLst>
              <a:ext uri="{FF2B5EF4-FFF2-40B4-BE49-F238E27FC236}">
                <a16:creationId xmlns="" xmlns:a16="http://schemas.microsoft.com/office/drawing/2014/main" id="{705943FB-1DD3-21AD-E231-A1FF03C8D925}"/>
              </a:ext>
            </a:extLst>
          </p:cNvPr>
          <p:cNvPicPr>
            <a:picLocks noChangeAspect="1"/>
          </p:cNvPicPr>
          <p:nvPr/>
        </p:nvPicPr>
        <p:blipFill rotWithShape="1">
          <a:blip r:embed="rId3"/>
          <a:srcRect t="6360"/>
          <a:stretch/>
        </p:blipFill>
        <p:spPr>
          <a:xfrm>
            <a:off x="0" y="0"/>
            <a:ext cx="9142149" cy="4292978"/>
          </a:xfrm>
          <a:prstGeom prst="rect">
            <a:avLst/>
          </a:prstGeom>
        </p:spPr>
      </p:pic>
    </p:spTree>
    <p:extLst>
      <p:ext uri="{BB962C8B-B14F-4D97-AF65-F5344CB8AC3E}">
        <p14:creationId xmlns:p14="http://schemas.microsoft.com/office/powerpoint/2010/main" val="392695120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BD3E627-9BDE-AC51-AC73-CFC248018CC6}"/>
              </a:ext>
            </a:extLst>
          </p:cNvPr>
          <p:cNvSpPr txBox="1"/>
          <p:nvPr/>
        </p:nvSpPr>
        <p:spPr>
          <a:xfrm>
            <a:off x="1424353" y="1886829"/>
            <a:ext cx="6295293" cy="1938992"/>
          </a:xfrm>
          <a:prstGeom prst="rect">
            <a:avLst/>
          </a:prstGeom>
          <a:noFill/>
        </p:spPr>
        <p:txBody>
          <a:bodyPr wrap="square" rtlCol="0">
            <a:spAutoFit/>
          </a:bodyPr>
          <a:lstStyle/>
          <a:p>
            <a:pPr algn="ctr"/>
            <a:r>
              <a:rPr lang="en-US" sz="3200" i="1" dirty="0" smtClean="0">
                <a:solidFill>
                  <a:schemeClr val="bg1"/>
                </a:solidFill>
                <a:effectLst/>
                <a:latin typeface="+mj-lt"/>
              </a:rPr>
              <a:t>“…</a:t>
            </a:r>
            <a:r>
              <a:rPr lang="es-ES" sz="3200" i="1" dirty="0">
                <a:solidFill>
                  <a:schemeClr val="bg1"/>
                </a:solidFill>
                <a:latin typeface="+mj-lt"/>
              </a:rPr>
              <a:t>sacudidos por las olas y llevados de aquí para allá por todo viento de doctrina</a:t>
            </a:r>
            <a:r>
              <a:rPr lang="en-US" sz="3200" i="1" dirty="0" smtClean="0">
                <a:solidFill>
                  <a:schemeClr val="bg1"/>
                </a:solidFill>
                <a:effectLst/>
                <a:latin typeface="+mj-lt"/>
              </a:rPr>
              <a:t>…”</a:t>
            </a:r>
            <a:r>
              <a:rPr lang="en-US" sz="3200" i="1" dirty="0">
                <a:solidFill>
                  <a:schemeClr val="bg1"/>
                </a:solidFill>
                <a:effectLst/>
                <a:latin typeface="+mj-lt"/>
              </a:rPr>
              <a:t/>
            </a:r>
            <a:br>
              <a:rPr lang="en-US" sz="3200" i="1" dirty="0">
                <a:solidFill>
                  <a:schemeClr val="bg1"/>
                </a:solidFill>
                <a:effectLst/>
                <a:latin typeface="+mj-lt"/>
              </a:rPr>
            </a:br>
            <a:r>
              <a:rPr lang="en-US" sz="2000" i="1" dirty="0">
                <a:solidFill>
                  <a:schemeClr val="bg1"/>
                </a:solidFill>
                <a:effectLst/>
                <a:latin typeface="+mj-lt"/>
              </a:rPr>
              <a:t>Efesios 4:14-15</a:t>
            </a:r>
            <a:endParaRPr lang="en-US" sz="3200" i="1" dirty="0">
              <a:solidFill>
                <a:schemeClr val="bg1"/>
              </a:solidFill>
              <a:latin typeface="+mj-lt"/>
            </a:endParaRPr>
          </a:p>
        </p:txBody>
      </p:sp>
      <p:sp>
        <p:nvSpPr>
          <p:cNvPr id="5" name="TextBox 4">
            <a:extLst>
              <a:ext uri="{FF2B5EF4-FFF2-40B4-BE49-F238E27FC236}">
                <a16:creationId xmlns="" xmlns:a16="http://schemas.microsoft.com/office/drawing/2014/main" id="{74E9ED27-B9A8-BC7E-A21C-34FAD2382889}"/>
              </a:ext>
            </a:extLst>
          </p:cNvPr>
          <p:cNvSpPr txBox="1"/>
          <p:nvPr/>
        </p:nvSpPr>
        <p:spPr>
          <a:xfrm>
            <a:off x="628022" y="981535"/>
            <a:ext cx="7764863" cy="584775"/>
          </a:xfrm>
          <a:prstGeom prst="rect">
            <a:avLst/>
          </a:prstGeom>
          <a:noFill/>
        </p:spPr>
        <p:txBody>
          <a:bodyPr wrap="square" rtlCol="0">
            <a:spAutoFit/>
          </a:bodyPr>
          <a:lstStyle/>
          <a:p>
            <a:pPr algn="ctr" rtl="0"/>
            <a:r>
              <a:rPr lang="en-US" sz="3200" b="1" i="1" dirty="0">
                <a:solidFill>
                  <a:schemeClr val="bg1"/>
                </a:solidFill>
              </a:rPr>
              <a:t>Los </a:t>
            </a:r>
            <a:r>
              <a:rPr lang="en-US" sz="3200" b="1" i="1" dirty="0" err="1">
                <a:solidFill>
                  <a:schemeClr val="bg1"/>
                </a:solidFill>
              </a:rPr>
              <a:t>cristianos</a:t>
            </a:r>
            <a:r>
              <a:rPr lang="en-US" sz="3200" b="1" i="1" dirty="0">
                <a:solidFill>
                  <a:schemeClr val="bg1"/>
                </a:solidFill>
              </a:rPr>
              <a:t> </a:t>
            </a:r>
            <a:r>
              <a:rPr lang="en-US" sz="3200" b="1" i="1" dirty="0" err="1" smtClean="0">
                <a:solidFill>
                  <a:schemeClr val="bg1"/>
                </a:solidFill>
              </a:rPr>
              <a:t>tenemos</a:t>
            </a:r>
            <a:r>
              <a:rPr lang="en-US" sz="3200" b="1" i="1" dirty="0" smtClean="0">
                <a:solidFill>
                  <a:schemeClr val="bg1"/>
                </a:solidFill>
              </a:rPr>
              <a:t> </a:t>
            </a:r>
            <a:r>
              <a:rPr lang="en-US" sz="3200" b="1" i="1" dirty="0">
                <a:solidFill>
                  <a:schemeClr val="bg1"/>
                </a:solidFill>
              </a:rPr>
              <a:t>un llamado </a:t>
            </a:r>
            <a:r>
              <a:rPr lang="en-US" sz="3200" b="1" i="1" dirty="0" err="1">
                <a:solidFill>
                  <a:schemeClr val="bg1"/>
                </a:solidFill>
              </a:rPr>
              <a:t>más</a:t>
            </a:r>
            <a:r>
              <a:rPr lang="en-US" sz="3200" b="1" i="1" dirty="0">
                <a:solidFill>
                  <a:schemeClr val="bg1"/>
                </a:solidFill>
              </a:rPr>
              <a:t> </a:t>
            </a:r>
            <a:r>
              <a:rPr lang="en-US" sz="3200" b="1" i="1" dirty="0" smtClean="0">
                <a:solidFill>
                  <a:schemeClr val="bg1"/>
                </a:solidFill>
              </a:rPr>
              <a:t>alto</a:t>
            </a:r>
            <a:endParaRPr lang="en-US" sz="3200" b="1" i="1" dirty="0">
              <a:solidFill>
                <a:schemeClr val="bg1"/>
              </a:solidFill>
            </a:endParaRPr>
          </a:p>
        </p:txBody>
      </p:sp>
      <p:sp>
        <p:nvSpPr>
          <p:cNvPr id="6" name="Rectangle 5">
            <a:extLst>
              <a:ext uri="{FF2B5EF4-FFF2-40B4-BE49-F238E27FC236}">
                <a16:creationId xmlns="" xmlns:a16="http://schemas.microsoft.com/office/drawing/2014/main" id="{DD627629-437B-6C25-4B95-118D9A36F851}"/>
              </a:ext>
            </a:extLst>
          </p:cNvPr>
          <p:cNvSpPr/>
          <p:nvPr/>
        </p:nvSpPr>
        <p:spPr>
          <a:xfrm>
            <a:off x="1019908" y="1635368"/>
            <a:ext cx="6981092" cy="2329963"/>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342042072"/>
      </p:ext>
    </p:extLst>
  </p:cSld>
  <p:clrMapOvr>
    <a:masterClrMapping/>
  </p:clrMapOvr>
  <p:transition spd="med">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1007073-EEB7-1AA8-4F91-42BB3E7DE89D}"/>
              </a:ext>
            </a:extLst>
          </p:cNvPr>
          <p:cNvGrpSpPr/>
          <p:nvPr/>
        </p:nvGrpSpPr>
        <p:grpSpPr>
          <a:xfrm>
            <a:off x="2189285" y="626887"/>
            <a:ext cx="4765430" cy="1363729"/>
            <a:chOff x="2189284" y="1683857"/>
            <a:chExt cx="4765430" cy="1363729"/>
          </a:xfrm>
        </p:grpSpPr>
        <p:sp>
          <p:nvSpPr>
            <p:cNvPr id="7" name="TextBox 6">
              <a:extLst>
                <a:ext uri="{FF2B5EF4-FFF2-40B4-BE49-F238E27FC236}">
                  <a16:creationId xmlns="" xmlns:a16="http://schemas.microsoft.com/office/drawing/2014/main" id="{BFFECCBF-1911-2137-5CEE-E135F4181E55}"/>
                </a:ext>
              </a:extLst>
            </p:cNvPr>
            <p:cNvSpPr txBox="1"/>
            <p:nvPr/>
          </p:nvSpPr>
          <p:spPr>
            <a:xfrm>
              <a:off x="2857500" y="1683857"/>
              <a:ext cx="3429000" cy="461665"/>
            </a:xfrm>
            <a:prstGeom prst="rect">
              <a:avLst/>
            </a:prstGeom>
            <a:noFill/>
          </p:spPr>
          <p:txBody>
            <a:bodyPr wrap="square" rtlCol="0">
              <a:spAutoFit/>
            </a:bodyPr>
            <a:lstStyle/>
            <a:p>
              <a:pPr algn="ctr" rtl="0"/>
              <a:r>
                <a:rPr lang="en-US" sz="2400" dirty="0">
                  <a:solidFill>
                    <a:schemeClr val="bg1"/>
                  </a:solidFill>
                  <a:latin typeface="+mj-lt"/>
                </a:rPr>
                <a:t>La </a:t>
              </a:r>
              <a:r>
                <a:rPr lang="en-US" sz="2400" dirty="0" err="1">
                  <a:solidFill>
                    <a:schemeClr val="bg1"/>
                  </a:solidFill>
                  <a:latin typeface="+mj-lt"/>
                </a:rPr>
                <a:t>verdad</a:t>
              </a:r>
              <a:r>
                <a:rPr lang="en-US" sz="2400" dirty="0">
                  <a:solidFill>
                    <a:schemeClr val="bg1"/>
                  </a:solidFill>
                  <a:latin typeface="+mj-lt"/>
                </a:rPr>
                <a:t> </a:t>
              </a:r>
              <a:r>
                <a:rPr lang="en-US" sz="2400" dirty="0" err="1" smtClean="0">
                  <a:solidFill>
                    <a:schemeClr val="bg1"/>
                  </a:solidFill>
                  <a:latin typeface="+mj-lt"/>
                </a:rPr>
                <a:t>sobre</a:t>
              </a:r>
              <a:r>
                <a:rPr lang="en-US" sz="2400" dirty="0" smtClean="0">
                  <a:solidFill>
                    <a:schemeClr val="bg1"/>
                  </a:solidFill>
                  <a:latin typeface="+mj-lt"/>
                </a:rPr>
                <a:t> la</a:t>
              </a:r>
              <a:endParaRPr lang="en-US" sz="2400" dirty="0">
                <a:solidFill>
                  <a:schemeClr val="bg1"/>
                </a:solidFill>
                <a:latin typeface="+mj-lt"/>
              </a:endParaRPr>
            </a:p>
          </p:txBody>
        </p:sp>
        <p:sp>
          <p:nvSpPr>
            <p:cNvPr id="8" name="TextBox 7">
              <a:extLst>
                <a:ext uri="{FF2B5EF4-FFF2-40B4-BE49-F238E27FC236}">
                  <a16:creationId xmlns="" xmlns:a16="http://schemas.microsoft.com/office/drawing/2014/main" id="{EE69D05E-778A-5843-C0B1-DA1D3BB1C1E5}"/>
                </a:ext>
              </a:extLst>
            </p:cNvPr>
            <p:cNvSpPr txBox="1"/>
            <p:nvPr/>
          </p:nvSpPr>
          <p:spPr>
            <a:xfrm>
              <a:off x="2189284" y="1847257"/>
              <a:ext cx="4765430" cy="1200329"/>
            </a:xfrm>
            <a:prstGeom prst="rect">
              <a:avLst/>
            </a:prstGeom>
            <a:noFill/>
          </p:spPr>
          <p:txBody>
            <a:bodyPr wrap="square" rtlCol="0">
              <a:spAutoFit/>
            </a:bodyPr>
            <a:lstStyle/>
            <a:p>
              <a:pPr algn="ctr" rtl="0"/>
              <a:r>
                <a:rPr lang="en-US" sz="7200" b="1" dirty="0">
                  <a:solidFill>
                    <a:schemeClr val="bg1"/>
                  </a:solidFill>
                  <a:latin typeface="Arial" panose="020B0604020202020204" pitchFamily="34" charset="0"/>
                  <a:cs typeface="Arial" panose="020B0604020202020204" pitchFamily="34" charset="0"/>
                </a:rPr>
                <a:t>VERDAD</a:t>
              </a:r>
            </a:p>
          </p:txBody>
        </p:sp>
      </p:grpSp>
      <p:sp>
        <p:nvSpPr>
          <p:cNvPr id="3" name="TextBox 2">
            <a:extLst>
              <a:ext uri="{FF2B5EF4-FFF2-40B4-BE49-F238E27FC236}">
                <a16:creationId xmlns="" xmlns:a16="http://schemas.microsoft.com/office/drawing/2014/main" id="{F7AB4F5F-A441-CD86-D9FC-94736EE5AD75}"/>
              </a:ext>
            </a:extLst>
          </p:cNvPr>
          <p:cNvSpPr txBox="1"/>
          <p:nvPr/>
        </p:nvSpPr>
        <p:spPr>
          <a:xfrm>
            <a:off x="873914" y="2138218"/>
            <a:ext cx="7396172" cy="1446550"/>
          </a:xfrm>
          <a:prstGeom prst="rect">
            <a:avLst/>
          </a:prstGeom>
          <a:noFill/>
        </p:spPr>
        <p:txBody>
          <a:bodyPr wrap="square" rtlCol="0">
            <a:spAutoFit/>
          </a:bodyPr>
          <a:lstStyle/>
          <a:p>
            <a:pPr algn="ctr" rtl="0"/>
            <a:r>
              <a:rPr lang="en-US" sz="4400" i="1" u="sng" dirty="0" smtClean="0">
                <a:solidFill>
                  <a:schemeClr val="bg1"/>
                </a:solidFill>
                <a:effectLst/>
                <a:latin typeface="+mj-lt"/>
              </a:rPr>
              <a:t>La </a:t>
            </a:r>
            <a:r>
              <a:rPr lang="en-US" sz="4400" i="1" u="sng" dirty="0" err="1" smtClean="0">
                <a:solidFill>
                  <a:schemeClr val="bg1"/>
                </a:solidFill>
                <a:effectLst/>
                <a:latin typeface="+mj-lt"/>
              </a:rPr>
              <a:t>verdad</a:t>
            </a:r>
            <a:r>
              <a:rPr lang="en-US" sz="4400" i="1" dirty="0" smtClean="0">
                <a:solidFill>
                  <a:schemeClr val="bg1"/>
                </a:solidFill>
                <a:effectLst/>
                <a:latin typeface="+mj-lt"/>
              </a:rPr>
              <a:t> </a:t>
            </a:r>
            <a:r>
              <a:rPr lang="en-US" sz="4400" i="1" dirty="0" err="1" smtClean="0">
                <a:solidFill>
                  <a:schemeClr val="bg1"/>
                </a:solidFill>
                <a:effectLst/>
                <a:latin typeface="+mj-lt"/>
              </a:rPr>
              <a:t>es</a:t>
            </a:r>
            <a:r>
              <a:rPr lang="en-US" sz="4400" i="1" dirty="0" smtClean="0">
                <a:solidFill>
                  <a:schemeClr val="bg1"/>
                </a:solidFill>
                <a:effectLst/>
                <a:latin typeface="+mj-lt"/>
              </a:rPr>
              <a:t> </a:t>
            </a:r>
            <a:r>
              <a:rPr lang="en-US" sz="4400" i="1" dirty="0">
                <a:solidFill>
                  <a:schemeClr val="bg1"/>
                </a:solidFill>
                <a:effectLst/>
                <a:latin typeface="+mj-lt"/>
              </a:rPr>
              <a:t>aquello que</a:t>
            </a:r>
            <a:br>
              <a:rPr lang="en-US" sz="4400" i="1" dirty="0">
                <a:solidFill>
                  <a:schemeClr val="bg1"/>
                </a:solidFill>
                <a:effectLst/>
                <a:latin typeface="+mj-lt"/>
              </a:rPr>
            </a:br>
            <a:r>
              <a:rPr lang="en-US" sz="4400" i="1" dirty="0">
                <a:solidFill>
                  <a:schemeClr val="bg1"/>
                </a:solidFill>
                <a:effectLst/>
                <a:latin typeface="+mj-lt"/>
              </a:rPr>
              <a:t>corresponde a la realidad.</a:t>
            </a:r>
            <a:endParaRPr lang="en-US" sz="4400" i="1" dirty="0">
              <a:solidFill>
                <a:schemeClr val="bg1"/>
              </a:solidFill>
              <a:latin typeface="+mj-lt"/>
            </a:endParaRPr>
          </a:p>
        </p:txBody>
      </p:sp>
    </p:spTree>
    <p:extLst>
      <p:ext uri="{BB962C8B-B14F-4D97-AF65-F5344CB8AC3E}">
        <p14:creationId xmlns:p14="http://schemas.microsoft.com/office/powerpoint/2010/main" val="291025933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as gauge&#10;&#10;Description automatically generated">
            <a:extLst>
              <a:ext uri="{FF2B5EF4-FFF2-40B4-BE49-F238E27FC236}">
                <a16:creationId xmlns="" xmlns:a16="http://schemas.microsoft.com/office/drawing/2014/main" id="{5A90154B-4ADD-EF9F-BA82-A464D4081642}"/>
              </a:ext>
            </a:extLst>
          </p:cNvPr>
          <p:cNvPicPr>
            <a:picLocks noChangeAspect="1"/>
          </p:cNvPicPr>
          <p:nvPr/>
        </p:nvPicPr>
        <p:blipFill rotWithShape="1">
          <a:blip r:embed="rId3"/>
          <a:srcRect b="6279"/>
          <a:stretch/>
        </p:blipFill>
        <p:spPr>
          <a:xfrm>
            <a:off x="0" y="1"/>
            <a:ext cx="9144000" cy="5715000"/>
          </a:xfrm>
          <a:prstGeom prst="rect">
            <a:avLst/>
          </a:prstGeom>
        </p:spPr>
      </p:pic>
    </p:spTree>
    <p:extLst>
      <p:ext uri="{BB962C8B-B14F-4D97-AF65-F5344CB8AC3E}">
        <p14:creationId xmlns:p14="http://schemas.microsoft.com/office/powerpoint/2010/main" val="1985607956"/>
      </p:ext>
    </p:extLst>
  </p:cSld>
  <p:clrMapOvr>
    <a:masterClrMapping/>
  </p:clrMapOvr>
  <p:transition spd="med">
    <p:circl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4149</TotalTime>
  <Words>2641</Words>
  <Application>Microsoft Office PowerPoint</Application>
  <PresentationFormat>On-screen Show (16:10)</PresentationFormat>
  <Paragraphs>304</Paragraphs>
  <Slides>17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Google Sans</vt:lpstr>
      <vt:lpstr>Roboto</vt:lpstr>
      <vt:lpstr>Rockwell</vt:lpstr>
      <vt:lpstr>system-ui</vt:lpstr>
      <vt:lpstr>Office Theme</vt:lpstr>
      <vt:lpstr>Caminando en la verdad</vt:lpstr>
      <vt:lpstr>"Compra la verdad  y no la vendas,  Adquiere sabiduría,  instrucción e  inteligencia“.  Proverbios 23:23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Caminando en la verdad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in the Truth</dc:title>
  <dc:creator>Phillip Shumake</dc:creator>
  <cp:lastModifiedBy>Esther Eubanks</cp:lastModifiedBy>
  <cp:revision>192</cp:revision>
  <dcterms:created xsi:type="dcterms:W3CDTF">2023-10-02T19:45:30Z</dcterms:created>
  <dcterms:modified xsi:type="dcterms:W3CDTF">2023-10-08T02:09:18Z</dcterms:modified>
</cp:coreProperties>
</file>