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  <p:sldMasterId id="2147483710" r:id="rId2"/>
  </p:sldMasterIdLst>
  <p:notesMasterIdLst>
    <p:notesMasterId r:id="rId13"/>
  </p:notesMasterIdLst>
  <p:sldIdLst>
    <p:sldId id="291" r:id="rId3"/>
    <p:sldId id="30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39"/>
    <p:restoredTop sz="96327"/>
  </p:normalViewPr>
  <p:slideViewPr>
    <p:cSldViewPr snapToGrid="0">
      <p:cViewPr>
        <p:scale>
          <a:sx n="130" d="100"/>
          <a:sy n="130" d="100"/>
        </p:scale>
        <p:origin x="68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7761C-7E70-8F40-8571-CC39CF1387B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4B821-4D70-FA4B-ABC9-4399ECC1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>
              <a:defRPr/>
            </a:pPr>
            <a:fld id="{9EF818C4-EB5A-494D-950F-6AF6297B2959}" type="slidenum">
              <a:rPr lang="en-US" smtClean="0">
                <a:solidFill>
                  <a:prstClr val="black"/>
                </a:solidFill>
              </a:rPr>
              <a:pPr algn="l"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52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9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8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9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22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19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36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1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29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87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30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6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99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952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79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30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ctrTitle"/>
          </p:nvPr>
        </p:nvSpPr>
        <p:spPr>
          <a:xfrm>
            <a:off x="3134250" y="4309320"/>
            <a:ext cx="2875500" cy="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800">
                <a:latin typeface="Livvic"/>
                <a:ea typeface="Livvic"/>
                <a:cs typeface="Livvic"/>
                <a:sym typeface="Livv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ubTitle" idx="1"/>
          </p:nvPr>
        </p:nvSpPr>
        <p:spPr>
          <a:xfrm>
            <a:off x="1754500" y="778778"/>
            <a:ext cx="5634900" cy="21726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5324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3">
  <p:cSld name="Title and three columns 3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 txBox="1">
            <a:spLocks noGrp="1"/>
          </p:cNvSpPr>
          <p:nvPr>
            <p:ph type="ctrTitle"/>
          </p:nvPr>
        </p:nvSpPr>
        <p:spPr>
          <a:xfrm>
            <a:off x="1637060" y="1831889"/>
            <a:ext cx="1671000" cy="4506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9pPr>
          </a:lstStyle>
          <a:p>
            <a:endParaRPr/>
          </a:p>
        </p:txBody>
      </p:sp>
      <p:sp>
        <p:nvSpPr>
          <p:cNvPr id="149" name="Google Shape;149;p32"/>
          <p:cNvSpPr txBox="1">
            <a:spLocks noGrp="1"/>
          </p:cNvSpPr>
          <p:nvPr>
            <p:ph type="subTitle" idx="1"/>
          </p:nvPr>
        </p:nvSpPr>
        <p:spPr>
          <a:xfrm>
            <a:off x="1621010" y="2282611"/>
            <a:ext cx="1703100" cy="1072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  <p:sp>
        <p:nvSpPr>
          <p:cNvPr id="150" name="Google Shape;150;p32"/>
          <p:cNvSpPr txBox="1">
            <a:spLocks noGrp="1"/>
          </p:cNvSpPr>
          <p:nvPr>
            <p:ph type="ctrTitle" idx="2"/>
          </p:nvPr>
        </p:nvSpPr>
        <p:spPr>
          <a:xfrm>
            <a:off x="1935550" y="399389"/>
            <a:ext cx="5273100" cy="1076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ctrTitle" idx="3"/>
          </p:nvPr>
        </p:nvSpPr>
        <p:spPr>
          <a:xfrm>
            <a:off x="3736500" y="3288764"/>
            <a:ext cx="1671000" cy="4506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9pPr>
          </a:lstStyle>
          <a:p>
            <a:endParaRPr/>
          </a:p>
        </p:txBody>
      </p:sp>
      <p:sp>
        <p:nvSpPr>
          <p:cNvPr id="152" name="Google Shape;152;p32"/>
          <p:cNvSpPr txBox="1">
            <a:spLocks noGrp="1"/>
          </p:cNvSpPr>
          <p:nvPr>
            <p:ph type="subTitle" idx="4"/>
          </p:nvPr>
        </p:nvSpPr>
        <p:spPr>
          <a:xfrm>
            <a:off x="3720450" y="3739487"/>
            <a:ext cx="1703100" cy="1072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  <p:sp>
        <p:nvSpPr>
          <p:cNvPr id="153" name="Google Shape;153;p32"/>
          <p:cNvSpPr txBox="1">
            <a:spLocks noGrp="1"/>
          </p:cNvSpPr>
          <p:nvPr>
            <p:ph type="ctrTitle" idx="5"/>
          </p:nvPr>
        </p:nvSpPr>
        <p:spPr>
          <a:xfrm>
            <a:off x="5834740" y="1831917"/>
            <a:ext cx="1673400" cy="4506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9pPr>
          </a:lstStyle>
          <a:p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subTitle" idx="6"/>
          </p:nvPr>
        </p:nvSpPr>
        <p:spPr>
          <a:xfrm>
            <a:off x="5819888" y="2282598"/>
            <a:ext cx="1703100" cy="1072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949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9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3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9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3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A046-D0C7-084F-8C5E-4458F99BF753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66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934B-489E-5B4B-B3FB-D0D004F015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12264-3063-A743-B2F3-B814B6C91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2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41BB7D-6337-F6E4-A162-886EFE96A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4" y="1438183"/>
            <a:ext cx="7838982" cy="284085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3200" dirty="0" smtClean="0"/>
              <a:t>Efesios </a:t>
            </a:r>
            <a:r>
              <a:rPr lang="es-ES" sz="3200" dirty="0"/>
              <a:t>6:11  Revístanse con toda la armadura de Dios para que puedan estar firmes contra las insidias del diablo. </a:t>
            </a:r>
            <a:r>
              <a:rPr lang="es-ES" sz="3200" dirty="0" smtClean="0"/>
              <a:t>12</a:t>
            </a:r>
            <a:r>
              <a:rPr lang="es-ES" sz="3200" dirty="0"/>
              <a:t>  Porque nuestra lucha no es contra sangre y carne, sino contra principados, contra potestades, contra los poderes de este mundo de tinieblas, contra las </a:t>
            </a:r>
            <a:r>
              <a:rPr lang="es-ES" sz="3200" i="1" dirty="0"/>
              <a:t>fuerzas</a:t>
            </a:r>
            <a:r>
              <a:rPr lang="es-ES" sz="3200" dirty="0"/>
              <a:t> espirituales de maldad en las </a:t>
            </a:r>
            <a:r>
              <a:rPr lang="es-ES" sz="3200" i="1" dirty="0"/>
              <a:t>regiones</a:t>
            </a:r>
            <a:r>
              <a:rPr lang="es-ES" sz="3200" dirty="0"/>
              <a:t> celestes. 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0078A8D-3D1D-54E3-D6A2-3459DFFAEDB1}"/>
              </a:ext>
            </a:extLst>
          </p:cNvPr>
          <p:cNvSpPr txBox="1"/>
          <p:nvPr/>
        </p:nvSpPr>
        <p:spPr>
          <a:xfrm>
            <a:off x="628649" y="70338"/>
            <a:ext cx="2840091" cy="120067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</a:rPr>
              <a:t>Se está librando una batalla.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A7DF863-6CDF-1244-A1A8-8118E8CB54DF}"/>
              </a:ext>
            </a:extLst>
          </p:cNvPr>
          <p:cNvSpPr txBox="1"/>
          <p:nvPr/>
        </p:nvSpPr>
        <p:spPr>
          <a:xfrm>
            <a:off x="5675259" y="70338"/>
            <a:ext cx="2989347" cy="120067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</a:rPr>
              <a:t>Pierdes la </a:t>
            </a:r>
            <a:r>
              <a:rPr lang="en-US" sz="2800" dirty="0" err="1">
                <a:solidFill>
                  <a:prstClr val="white"/>
                </a:solidFill>
              </a:rPr>
              <a:t>batalla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si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te</a:t>
            </a:r>
            <a:r>
              <a:rPr lang="en-US" sz="2800" dirty="0" smtClean="0">
                <a:solidFill>
                  <a:prstClr val="white"/>
                </a:solidFill>
              </a:rPr>
              <a:t> das </a:t>
            </a:r>
            <a:r>
              <a:rPr lang="en-US" sz="2800" dirty="0" err="1" smtClean="0">
                <a:solidFill>
                  <a:prstClr val="white"/>
                </a:solidFill>
              </a:rPr>
              <a:t>por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vencido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523562-DFF1-ADBA-0D19-1C702EE1E5E8}"/>
              </a:ext>
            </a:extLst>
          </p:cNvPr>
          <p:cNvSpPr txBox="1"/>
          <p:nvPr/>
        </p:nvSpPr>
        <p:spPr>
          <a:xfrm>
            <a:off x="3151954" y="4443984"/>
            <a:ext cx="2840091" cy="120067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</a:rPr>
              <a:t>Dios cree que puedes ganar esta batalla.</a:t>
            </a:r>
          </a:p>
        </p:txBody>
      </p:sp>
    </p:spTree>
    <p:extLst>
      <p:ext uri="{BB962C8B-B14F-4D97-AF65-F5344CB8AC3E}">
        <p14:creationId xmlns:p14="http://schemas.microsoft.com/office/powerpoint/2010/main" val="20258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haraoh">
            <a:extLst>
              <a:ext uri="{FF2B5EF4-FFF2-40B4-BE49-F238E27FC236}">
                <a16:creationId xmlns="" xmlns:a16="http://schemas.microsoft.com/office/drawing/2014/main" id="{8652549B-69F5-A355-8D3B-6432D39B1423}"/>
              </a:ext>
            </a:extLst>
          </p:cNvPr>
          <p:cNvSpPr txBox="1">
            <a:spLocks/>
          </p:cNvSpPr>
          <p:nvPr/>
        </p:nvSpPr>
        <p:spPr>
          <a:xfrm>
            <a:off x="628650" y="115226"/>
            <a:ext cx="7886700" cy="11046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buFont typeface="Arial" panose="020B0604020202020204" pitchFamily="34" charset="0"/>
              <a:buNone/>
            </a:pPr>
            <a:r>
              <a:rPr lang="en-US" sz="3600" dirty="0"/>
              <a:t>Respondiendo a nuestro Rabsaces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38163B01-34C9-EE10-45DC-07F051C4E9C8}"/>
              </a:ext>
            </a:extLst>
          </p:cNvPr>
          <p:cNvSpPr txBox="1">
            <a:spLocks/>
          </p:cNvSpPr>
          <p:nvPr/>
        </p:nvSpPr>
        <p:spPr>
          <a:xfrm>
            <a:off x="800100" y="1367632"/>
            <a:ext cx="3671888" cy="202789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3000" dirty="0" smtClean="0"/>
              <a:t>Que </a:t>
            </a:r>
            <a:r>
              <a:rPr lang="en-US" sz="3000" dirty="0"/>
              <a:t>tu desesperación te lleve a Dios. Las </a:t>
            </a:r>
            <a:r>
              <a:rPr lang="en-US" sz="3000" dirty="0" err="1" smtClean="0"/>
              <a:t>pruebas</a:t>
            </a:r>
            <a:r>
              <a:rPr lang="en-US" sz="3000" dirty="0" smtClean="0"/>
              <a:t> </a:t>
            </a:r>
            <a:r>
              <a:rPr lang="en-US" sz="3000" dirty="0" err="1"/>
              <a:t>pueden</a:t>
            </a:r>
            <a:r>
              <a:rPr lang="en-US" sz="3000" dirty="0"/>
              <a:t> </a:t>
            </a:r>
            <a:r>
              <a:rPr lang="en-US" sz="3000" dirty="0" err="1" smtClean="0"/>
              <a:t>causar</a:t>
            </a:r>
            <a:r>
              <a:rPr lang="en-US" sz="3000" dirty="0" smtClean="0"/>
              <a:t> que </a:t>
            </a:r>
            <a:r>
              <a:rPr lang="en-US" sz="3000" dirty="0" err="1" smtClean="0"/>
              <a:t>tu</a:t>
            </a:r>
            <a:r>
              <a:rPr lang="en-US" sz="3000" dirty="0" smtClean="0"/>
              <a:t> </a:t>
            </a:r>
            <a:r>
              <a:rPr lang="en-US" sz="3000" dirty="0" err="1" smtClean="0"/>
              <a:t>fe</a:t>
            </a:r>
            <a:r>
              <a:rPr lang="en-US" sz="3000" dirty="0" smtClean="0"/>
              <a:t> </a:t>
            </a:r>
            <a:r>
              <a:rPr lang="en-US" sz="3000" dirty="0" err="1" smtClean="0"/>
              <a:t>crezca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FC203DDA-C214-CB76-774E-EA5F0B035280}"/>
              </a:ext>
            </a:extLst>
          </p:cNvPr>
          <p:cNvSpPr txBox="1">
            <a:spLocks/>
          </p:cNvSpPr>
          <p:nvPr/>
        </p:nvSpPr>
        <p:spPr>
          <a:xfrm>
            <a:off x="800100" y="3543300"/>
            <a:ext cx="3671888" cy="202789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000" dirty="0"/>
              <a:t>El Rabsaces está lleno de palabras vacías. Las palabras de Jehová se cumplen.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B53652E0-2B6A-3CFA-847C-E474A94F0F33}"/>
              </a:ext>
            </a:extLst>
          </p:cNvPr>
          <p:cNvSpPr txBox="1">
            <a:spLocks/>
          </p:cNvSpPr>
          <p:nvPr/>
        </p:nvSpPr>
        <p:spPr>
          <a:xfrm>
            <a:off x="4743449" y="1367632"/>
            <a:ext cx="3671888" cy="202789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3000" dirty="0" err="1" smtClean="0"/>
              <a:t>Ve</a:t>
            </a:r>
            <a:r>
              <a:rPr lang="en-US" sz="3000" dirty="0" smtClean="0"/>
              <a:t> a </a:t>
            </a:r>
            <a:r>
              <a:rPr lang="en-US" sz="3000" dirty="0"/>
              <a:t>los profetas y a la casa de Dios.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070D0C38-E458-343A-B40A-24A804B81D55}"/>
              </a:ext>
            </a:extLst>
          </p:cNvPr>
          <p:cNvSpPr txBox="1">
            <a:spLocks/>
          </p:cNvSpPr>
          <p:nvPr/>
        </p:nvSpPr>
        <p:spPr>
          <a:xfrm>
            <a:off x="4743449" y="3543300"/>
            <a:ext cx="3671888" cy="202789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3000" dirty="0"/>
              <a:t>El Rabsaces se equivocó acerca de </a:t>
            </a:r>
            <a:r>
              <a:rPr lang="en-US" sz="3000" dirty="0" err="1" smtClean="0"/>
              <a:t>Quién</a:t>
            </a:r>
            <a:r>
              <a:rPr lang="en-US" sz="3000" dirty="0" smtClean="0"/>
              <a:t> </a:t>
            </a:r>
            <a:r>
              <a:rPr lang="en-US" sz="3000" dirty="0"/>
              <a:t>era el Gran Rey.</a:t>
            </a:r>
          </a:p>
          <a:p>
            <a:pPr marL="0" indent="0" algn="ctr" rtl="0">
              <a:buNone/>
            </a:pPr>
            <a:r>
              <a:rPr lang="en-US" sz="3000" dirty="0"/>
              <a:t>¡No </a:t>
            </a:r>
            <a:r>
              <a:rPr lang="en-US" sz="3000" dirty="0" err="1" smtClean="0"/>
              <a:t>te</a:t>
            </a:r>
            <a:r>
              <a:rPr lang="en-US" sz="3000" dirty="0" smtClean="0"/>
              <a:t> equivoques </a:t>
            </a:r>
            <a:r>
              <a:rPr lang="en-US" sz="3000" dirty="0" err="1" smtClean="0"/>
              <a:t>tú</a:t>
            </a:r>
            <a:r>
              <a:rPr lang="en-US" sz="3000" dirty="0" smtClean="0"/>
              <a:t>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5335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858C9C-4206-DADF-FA48-7B6E68D54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04636"/>
          </a:xfrm>
        </p:spPr>
        <p:txBody>
          <a:bodyPr/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Algunas cosas sobre el enemigo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4F3264D-4171-4DED-4B10-3C7F39CD1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0036"/>
            <a:ext cx="7886700" cy="414361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chemeClr val="bg1"/>
                </a:solidFill>
              </a:rPr>
              <a:t>Ha pecado desde el principio (</a:t>
            </a:r>
            <a:r>
              <a:rPr lang="en-US" sz="2400" dirty="0" smtClean="0">
                <a:solidFill>
                  <a:schemeClr val="bg1"/>
                </a:solidFill>
              </a:rPr>
              <a:t>1</a:t>
            </a:r>
            <a:r>
              <a:rPr lang="en-US" sz="2400" baseline="300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Juan 3:8).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l" rtl="0">
              <a:buNone/>
            </a:pPr>
            <a:r>
              <a:rPr lang="en-US" sz="2400" dirty="0">
                <a:solidFill>
                  <a:schemeClr val="bg1"/>
                </a:solidFill>
              </a:rPr>
              <a:t>No sabemos cuándo fue creado, pero es un ser creado que fue creado bueno y con libre albedrío.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2 Pedro </a:t>
            </a:r>
            <a:r>
              <a:rPr lang="en-US" sz="2400" dirty="0">
                <a:solidFill>
                  <a:schemeClr val="bg1"/>
                </a:solidFill>
              </a:rPr>
              <a:t>2:4, Judas 6 y </a:t>
            </a:r>
            <a:r>
              <a:rPr lang="en-US" sz="2400" dirty="0" smtClean="0">
                <a:solidFill>
                  <a:schemeClr val="bg1"/>
                </a:solidFill>
              </a:rPr>
              <a:t>1 Tim </a:t>
            </a:r>
            <a:r>
              <a:rPr lang="en-US" sz="2400" dirty="0">
                <a:solidFill>
                  <a:schemeClr val="bg1"/>
                </a:solidFill>
              </a:rPr>
              <a:t>3:6 </a:t>
            </a:r>
            <a:r>
              <a:rPr lang="en-US" sz="2400" dirty="0" err="1" smtClean="0">
                <a:solidFill>
                  <a:schemeClr val="bg1"/>
                </a:solidFill>
              </a:rPr>
              <a:t>mencionan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los ángeles que se rebelaron contra Dios.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No </a:t>
            </a:r>
            <a:r>
              <a:rPr lang="en-US" sz="2400" dirty="0">
                <a:solidFill>
                  <a:schemeClr val="bg1"/>
                </a:solidFill>
              </a:rPr>
              <a:t>satisfechos con la posición que se les había dado y 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siendo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envanecidos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>
                <a:solidFill>
                  <a:schemeClr val="bg1"/>
                </a:solidFill>
              </a:rPr>
              <a:t>cayeron en condenación.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bg1"/>
                </a:solidFill>
              </a:rPr>
              <a:t>No tiene fuerzas iguales a Dios (Job </a:t>
            </a:r>
            <a:r>
              <a:rPr lang="en-US" sz="2400" dirty="0" smtClean="0">
                <a:solidFill>
                  <a:schemeClr val="bg1"/>
                </a:solidFill>
              </a:rPr>
              <a:t>1).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l" rtl="0">
              <a:buNone/>
            </a:pPr>
            <a:r>
              <a:rPr lang="en-US" sz="2400" dirty="0">
                <a:solidFill>
                  <a:schemeClr val="bg1"/>
                </a:solidFill>
              </a:rPr>
              <a:t>Él es el padre de la mentira (Juan 8).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bg1"/>
                </a:solidFill>
              </a:rPr>
              <a:t>Es un león que busca devorar a cualquiera (</a:t>
            </a:r>
            <a:r>
              <a:rPr lang="en-US" sz="2400" dirty="0" smtClean="0">
                <a:solidFill>
                  <a:schemeClr val="bg1"/>
                </a:solidFill>
              </a:rPr>
              <a:t>1 Pedro 5:8).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4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70767E-77B1-BC22-DEE4-59E7771FC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6600" dirty="0"/>
              <a:t>Sombras de Satanás:</a:t>
            </a:r>
            <a:br>
              <a:rPr lang="en-US" sz="6600" dirty="0"/>
            </a:br>
            <a:r>
              <a:rPr lang="en-US" sz="6600" dirty="0"/>
              <a:t>El Rabsaces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16377CA-9448-DF02-3448-2130DE2E2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dirty="0"/>
              <a:t>Cómo el maligno desmoraliza al pueblo de Dios con </a:t>
            </a:r>
            <a:r>
              <a:rPr lang="en-US" sz="2800" dirty="0" err="1"/>
              <a:t>dudas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dirty="0"/>
              <a:t>restauración</a:t>
            </a:r>
          </a:p>
        </p:txBody>
      </p:sp>
    </p:spTree>
    <p:extLst>
      <p:ext uri="{BB962C8B-B14F-4D97-AF65-F5344CB8AC3E}">
        <p14:creationId xmlns:p14="http://schemas.microsoft.com/office/powerpoint/2010/main" val="143432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araoh">
            <a:extLst>
              <a:ext uri="{FF2B5EF4-FFF2-40B4-BE49-F238E27FC236}">
                <a16:creationId xmlns="" xmlns:a16="http://schemas.microsoft.com/office/drawing/2014/main" id="{3BE3ADE5-927D-B215-BC69-5D544BCFA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96" y="1183027"/>
            <a:ext cx="2718054" cy="2511150"/>
          </a:xfrm>
          <a:ln w="254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2800" dirty="0"/>
              <a:t>La desmoralización del Rabsaces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2056B5F-A5DE-FEC0-614A-4E199D403C27}"/>
              </a:ext>
            </a:extLst>
          </p:cNvPr>
          <p:cNvSpPr txBox="1">
            <a:spLocks/>
          </p:cNvSpPr>
          <p:nvPr/>
        </p:nvSpPr>
        <p:spPr>
          <a:xfrm>
            <a:off x="3212973" y="1183027"/>
            <a:ext cx="2718054" cy="2511150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intimidación del Rabsaces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D4BBCF6-6CAA-3CAE-0DAF-A73427E1306A}"/>
              </a:ext>
            </a:extLst>
          </p:cNvPr>
          <p:cNvSpPr txBox="1">
            <a:spLocks/>
          </p:cNvSpPr>
          <p:nvPr/>
        </p:nvSpPr>
        <p:spPr>
          <a:xfrm>
            <a:off x="6229350" y="1183027"/>
            <a:ext cx="2718054" cy="2511150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respuesta de Ezequías al Rabsaces</a:t>
            </a:r>
          </a:p>
        </p:txBody>
      </p:sp>
    </p:spTree>
    <p:extLst>
      <p:ext uri="{BB962C8B-B14F-4D97-AF65-F5344CB8AC3E}">
        <p14:creationId xmlns:p14="http://schemas.microsoft.com/office/powerpoint/2010/main" val="5614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7F26C7-6F65-7B6C-4570-36C1AC3E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El mundo en el que se encuentra Ezequías...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E3493E-602D-4E7B-0A2E-0BFA803F1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Asiria es la “potencia mundial”.</a:t>
            </a:r>
          </a:p>
          <a:p>
            <a:pPr algn="l" rtl="0"/>
            <a:r>
              <a:rPr lang="en-US" sz="2800" dirty="0"/>
              <a:t>Judá (durante el reinado de Ezequías) ha visto a Israel ir al cautiverio asirio.</a:t>
            </a:r>
          </a:p>
          <a:p>
            <a:pPr algn="l" rtl="0"/>
            <a:r>
              <a:rPr lang="en-US" sz="2800" dirty="0"/>
              <a:t>La mayoría de las ciudades de Judá han sido sitiadas por Senaquerib.</a:t>
            </a:r>
          </a:p>
          <a:p>
            <a:pPr algn="l" rtl="0"/>
            <a:r>
              <a:rPr lang="en-US" sz="2800" dirty="0"/>
              <a:t>Ezequías (probablemente hace un año) casi muere si no fuera porque Dios le salvó la vida milagrosamente.</a:t>
            </a:r>
          </a:p>
        </p:txBody>
      </p:sp>
    </p:spTree>
    <p:extLst>
      <p:ext uri="{BB962C8B-B14F-4D97-AF65-F5344CB8AC3E}">
        <p14:creationId xmlns:p14="http://schemas.microsoft.com/office/powerpoint/2010/main" val="49477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B3BC3-FB15-6E31-012F-69165BA9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452"/>
            <a:ext cx="7886700" cy="1104636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/>
              <a:t>La intimidación del Rabsaces</a:t>
            </a:r>
            <a:br>
              <a:rPr lang="en-US" sz="3600" dirty="0"/>
            </a:br>
            <a:r>
              <a:rPr lang="en-US" sz="2400" dirty="0"/>
              <a:t>(Isaías 36:4-10)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B5F99F-5741-78EF-DD4D-EE58CAD43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9278"/>
            <a:ext cx="7886700" cy="3626115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u="sng" dirty="0" smtClean="0"/>
              <a:t>“¿</a:t>
            </a:r>
            <a:r>
              <a:rPr lang="en-US" sz="2800" u="sng" dirty="0" err="1" smtClean="0"/>
              <a:t>Qué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confianza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es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esta</a:t>
            </a:r>
            <a:r>
              <a:rPr lang="en-US" sz="2800" u="sng" dirty="0" smtClean="0"/>
              <a:t> que </a:t>
            </a:r>
            <a:r>
              <a:rPr lang="en-US" sz="2800" u="sng" dirty="0" err="1" smtClean="0"/>
              <a:t>tú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tienes</a:t>
            </a:r>
            <a:r>
              <a:rPr lang="en-US" sz="2800" u="sng" dirty="0"/>
              <a:t>?”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0716AF5E-8D23-C27A-6C21-A95CFF2B15CF}"/>
              </a:ext>
            </a:extLst>
          </p:cNvPr>
          <p:cNvSpPr txBox="1">
            <a:spLocks/>
          </p:cNvSpPr>
          <p:nvPr/>
        </p:nvSpPr>
        <p:spPr>
          <a:xfrm>
            <a:off x="1003731" y="1899457"/>
            <a:ext cx="3434825" cy="1729046"/>
          </a:xfrm>
          <a:prstGeom prst="rect">
            <a:avLst/>
          </a:prstGeom>
          <a:ln w="31750">
            <a:solidFill>
              <a:srgbClr val="B22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ysClr val="window" lastClr="FFFFFF"/>
                </a:solidFill>
                <a:latin typeface="Calibri" panose="020F0502020204030204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tienes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sabiduría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poder para luchar.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ADCF384F-747E-51F8-E386-B7F06299FB49}"/>
              </a:ext>
            </a:extLst>
          </p:cNvPr>
          <p:cNvSpPr txBox="1">
            <a:spLocks/>
          </p:cNvSpPr>
          <p:nvPr/>
        </p:nvSpPr>
        <p:spPr>
          <a:xfrm>
            <a:off x="4705445" y="1899457"/>
            <a:ext cx="3434825" cy="1729046"/>
          </a:xfrm>
          <a:prstGeom prst="rect">
            <a:avLst/>
          </a:prstGeom>
          <a:ln w="31750">
            <a:solidFill>
              <a:srgbClr val="B22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Confías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Egipto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mira 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dónde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llevó eso.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AA2E51EB-DE40-C7FA-791B-C150FDF20851}"/>
              </a:ext>
            </a:extLst>
          </p:cNvPr>
          <p:cNvSpPr txBox="1">
            <a:spLocks/>
          </p:cNvSpPr>
          <p:nvPr/>
        </p:nvSpPr>
        <p:spPr>
          <a:xfrm>
            <a:off x="1003731" y="3815543"/>
            <a:ext cx="3434825" cy="1729046"/>
          </a:xfrm>
          <a:prstGeom prst="rect">
            <a:avLst/>
          </a:prstGeom>
          <a:ln w="31750">
            <a:solidFill>
              <a:srgbClr val="B22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 err="1" smtClean="0">
                <a:solidFill>
                  <a:prstClr val="white"/>
                </a:solidFill>
                <a:latin typeface="Calibri" panose="020F0502020204030204"/>
              </a:rPr>
              <a:t>Ustedes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 n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siquiera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saben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están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adorando a Dios correctamente.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EBBBB78F-16F0-7057-88B2-628BB1D70E91}"/>
              </a:ext>
            </a:extLst>
          </p:cNvPr>
          <p:cNvSpPr txBox="1">
            <a:spLocks/>
          </p:cNvSpPr>
          <p:nvPr/>
        </p:nvSpPr>
        <p:spPr>
          <a:xfrm>
            <a:off x="4705445" y="3815543"/>
            <a:ext cx="3434825" cy="1729046"/>
          </a:xfrm>
          <a:prstGeom prst="rect">
            <a:avLst/>
          </a:prstGeom>
          <a:ln w="31750">
            <a:solidFill>
              <a:srgbClr val="B22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Este es el plan de Dios para </a:t>
            </a:r>
            <a:r>
              <a:rPr lang="en-US" sz="2800" dirty="0" err="1" smtClean="0">
                <a:solidFill>
                  <a:prstClr val="white"/>
                </a:solidFill>
                <a:latin typeface="Calibri" panose="020F0502020204030204"/>
              </a:rPr>
              <a:t>ustedes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. Si </a:t>
            </a: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no, ¿por qué estaría yo aquí?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56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B3BC3-FB15-6E31-012F-69165BA9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452"/>
            <a:ext cx="7886700" cy="1104636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/>
              <a:t>La desmoralización del Rabsaces</a:t>
            </a:r>
            <a:br>
              <a:rPr lang="en-US" sz="3600" dirty="0"/>
            </a:br>
            <a:r>
              <a:rPr lang="en-US" sz="2400" dirty="0"/>
              <a:t>(Isaías 36:16-20)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B5F99F-5741-78EF-DD4D-EE58CAD43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9278"/>
            <a:ext cx="7886700" cy="3626115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u="sng" dirty="0"/>
              <a:t>“El Señor y </a:t>
            </a:r>
            <a:r>
              <a:rPr lang="en-US" sz="2800" u="sng" dirty="0" smtClean="0"/>
              <a:t>Su </a:t>
            </a:r>
            <a:r>
              <a:rPr lang="en-US" sz="2800" u="sng" dirty="0"/>
              <a:t>rey no </a:t>
            </a:r>
            <a:r>
              <a:rPr lang="en-US" sz="2800" u="sng" dirty="0" err="1" smtClean="0"/>
              <a:t>los</a:t>
            </a:r>
            <a:r>
              <a:rPr lang="en-US" sz="2800" u="sng" dirty="0" smtClean="0"/>
              <a:t> </a:t>
            </a:r>
            <a:r>
              <a:rPr lang="en-US" sz="2800" u="sng" dirty="0"/>
              <a:t>librarán”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0716AF5E-8D23-C27A-6C21-A95CFF2B15CF}"/>
              </a:ext>
            </a:extLst>
          </p:cNvPr>
          <p:cNvSpPr txBox="1">
            <a:spLocks/>
          </p:cNvSpPr>
          <p:nvPr/>
        </p:nvSpPr>
        <p:spPr>
          <a:xfrm>
            <a:off x="1003731" y="1899457"/>
            <a:ext cx="3434825" cy="1729046"/>
          </a:xfrm>
          <a:prstGeom prst="rect">
            <a:avLst/>
          </a:prstGeom>
          <a:ln w="31750">
            <a:solidFill>
              <a:srgbClr val="B2260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noProof="0" dirty="0" err="1" smtClean="0">
                <a:solidFill>
                  <a:sysClr val="window" lastClr="FFFFFF"/>
                </a:solidFill>
                <a:latin typeface="Calibri" panose="020F0502020204030204"/>
              </a:rPr>
              <a:t>Quiso</a:t>
            </a:r>
            <a:r>
              <a:rPr lang="en-US" sz="2800" noProof="0" dirty="0" smtClean="0">
                <a:solidFill>
                  <a:sysClr val="window" lastClr="FFFFFF"/>
                </a:solidFill>
                <a:latin typeface="Calibri" panose="020F0502020204030204"/>
              </a:rPr>
              <a:t> </a:t>
            </a:r>
            <a:r>
              <a:rPr lang="en-US" sz="2800" noProof="0" dirty="0" err="1" smtClean="0">
                <a:solidFill>
                  <a:sysClr val="window" lastClr="FFFFFF"/>
                </a:solidFill>
                <a:latin typeface="Calibri" panose="020F0502020204030204"/>
              </a:rPr>
              <a:t>desanimar</a:t>
            </a:r>
            <a:r>
              <a:rPr lang="en-US" sz="2800" noProof="0" dirty="0" smtClean="0">
                <a:solidFill>
                  <a:sysClr val="window" lastClr="FFFFFF"/>
                </a:solidFill>
                <a:latin typeface="Calibri" panose="020F0502020204030204"/>
              </a:rPr>
              <a:t> </a:t>
            </a:r>
            <a:r>
              <a:rPr lang="en-US" sz="2800" noProof="0" dirty="0">
                <a:solidFill>
                  <a:sysClr val="window" lastClr="FFFFFF"/>
                </a:solidFill>
                <a:latin typeface="Calibri" panose="020F0502020204030204"/>
              </a:rPr>
              <a:t>al pueblo para que Ezequías lo viera como una causa perdida.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ADCF384F-747E-51F8-E386-B7F06299FB49}"/>
              </a:ext>
            </a:extLst>
          </p:cNvPr>
          <p:cNvSpPr txBox="1">
            <a:spLocks/>
          </p:cNvSpPr>
          <p:nvPr/>
        </p:nvSpPr>
        <p:spPr>
          <a:xfrm>
            <a:off x="4705445" y="1899457"/>
            <a:ext cx="3434825" cy="1729046"/>
          </a:xfrm>
          <a:prstGeom prst="rect">
            <a:avLst/>
          </a:prstGeom>
          <a:ln w="31750">
            <a:solidFill>
              <a:srgbClr val="B22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buNone/>
              <a:defRPr/>
            </a:pPr>
            <a:r>
              <a:rPr lang="en-US" sz="2800" dirty="0">
                <a:solidFill>
                  <a:sysClr val="window" lastClr="FFFFFF"/>
                </a:solidFill>
              </a:rPr>
              <a:t>Entra en cautiverio y recibe algo parecido a lo que vas a dejar.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AA2E51EB-DE40-C7FA-791B-C150FDF20851}"/>
              </a:ext>
            </a:extLst>
          </p:cNvPr>
          <p:cNvSpPr txBox="1">
            <a:spLocks/>
          </p:cNvSpPr>
          <p:nvPr/>
        </p:nvSpPr>
        <p:spPr>
          <a:xfrm>
            <a:off x="1003731" y="3815543"/>
            <a:ext cx="3434825" cy="1729046"/>
          </a:xfrm>
          <a:prstGeom prst="rect">
            <a:avLst/>
          </a:prstGeom>
          <a:ln w="31750">
            <a:solidFill>
              <a:srgbClr val="B22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buNone/>
              <a:defRPr/>
            </a:pPr>
            <a:r>
              <a:rPr lang="en-US" sz="2800" dirty="0">
                <a:solidFill>
                  <a:prstClr val="white"/>
                </a:solidFill>
              </a:rPr>
              <a:t>El Dios al que sirves no es diferente de otros “dioses”.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EBBBB78F-16F0-7057-88B2-628BB1D70E91}"/>
              </a:ext>
            </a:extLst>
          </p:cNvPr>
          <p:cNvSpPr txBox="1">
            <a:spLocks/>
          </p:cNvSpPr>
          <p:nvPr/>
        </p:nvSpPr>
        <p:spPr>
          <a:xfrm>
            <a:off x="4705445" y="3815543"/>
            <a:ext cx="3434825" cy="1729046"/>
          </a:xfrm>
          <a:prstGeom prst="rect">
            <a:avLst/>
          </a:prstGeom>
          <a:ln w="31750">
            <a:solidFill>
              <a:srgbClr val="B22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buNone/>
              <a:defRPr/>
            </a:pPr>
            <a:r>
              <a:rPr lang="en-US" sz="2800" dirty="0">
                <a:solidFill>
                  <a:prstClr val="white"/>
                </a:solidFill>
              </a:rPr>
              <a:t>El Rabsaces lo hace personal. No </a:t>
            </a:r>
            <a:r>
              <a:rPr lang="en-US" sz="2800" dirty="0" err="1">
                <a:solidFill>
                  <a:prstClr val="white"/>
                </a:solidFill>
              </a:rPr>
              <a:t>serás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salvado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>
                <a:solidFill>
                  <a:prstClr val="white"/>
                </a:solidFill>
              </a:rPr>
              <a:t>de esto.</a:t>
            </a:r>
          </a:p>
        </p:txBody>
      </p:sp>
    </p:spTree>
    <p:extLst>
      <p:ext uri="{BB962C8B-B14F-4D97-AF65-F5344CB8AC3E}">
        <p14:creationId xmlns:p14="http://schemas.microsoft.com/office/powerpoint/2010/main" val="292649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haraoh">
            <a:extLst>
              <a:ext uri="{FF2B5EF4-FFF2-40B4-BE49-F238E27FC236}">
                <a16:creationId xmlns="" xmlns:a16="http://schemas.microsoft.com/office/drawing/2014/main" id="{8652549B-69F5-A355-8D3B-6432D39B1423}"/>
              </a:ext>
            </a:extLst>
          </p:cNvPr>
          <p:cNvSpPr txBox="1">
            <a:spLocks/>
          </p:cNvSpPr>
          <p:nvPr/>
        </p:nvSpPr>
        <p:spPr>
          <a:xfrm>
            <a:off x="628650" y="118872"/>
            <a:ext cx="7886700" cy="11046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buFont typeface="Arial" panose="020B0604020202020204" pitchFamily="34" charset="0"/>
              <a:buNone/>
            </a:pPr>
            <a:r>
              <a:rPr lang="en-US" sz="3600" dirty="0"/>
              <a:t>Respondiendo a nuestro Rabsaces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070D0C38-E458-343A-B40A-24A804B81D55}"/>
              </a:ext>
            </a:extLst>
          </p:cNvPr>
          <p:cNvSpPr txBox="1">
            <a:spLocks/>
          </p:cNvSpPr>
          <p:nvPr/>
        </p:nvSpPr>
        <p:spPr>
          <a:xfrm>
            <a:off x="628650" y="1469477"/>
            <a:ext cx="7886700" cy="4050174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baseline="30000" dirty="0" smtClean="0"/>
              <a:t>14</a:t>
            </a:r>
            <a:r>
              <a:rPr lang="es-ES" sz="3200" dirty="0" smtClean="0"/>
              <a:t>Entonces </a:t>
            </a:r>
            <a:r>
              <a:rPr lang="es-ES" sz="3200" dirty="0"/>
              <a:t>Ezequías tomó la carta de mano de los mensajeros y la leyó. Después subió a la casa del SEÑOR y la extendió delante del SEÑOR.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590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haraoh">
            <a:extLst>
              <a:ext uri="{FF2B5EF4-FFF2-40B4-BE49-F238E27FC236}">
                <a16:creationId xmlns="" xmlns:a16="http://schemas.microsoft.com/office/drawing/2014/main" id="{8652549B-69F5-A355-8D3B-6432D39B1423}"/>
              </a:ext>
            </a:extLst>
          </p:cNvPr>
          <p:cNvSpPr txBox="1">
            <a:spLocks/>
          </p:cNvSpPr>
          <p:nvPr/>
        </p:nvSpPr>
        <p:spPr>
          <a:xfrm>
            <a:off x="628650" y="118872"/>
            <a:ext cx="7886700" cy="11046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buFont typeface="Arial" panose="020B0604020202020204" pitchFamily="34" charset="0"/>
              <a:buNone/>
            </a:pPr>
            <a:r>
              <a:rPr lang="en-US" sz="3600" dirty="0"/>
              <a:t>Respondiendo a nuestro Rabsaces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070D0C38-E458-343A-B40A-24A804B81D55}"/>
              </a:ext>
            </a:extLst>
          </p:cNvPr>
          <p:cNvSpPr txBox="1">
            <a:spLocks/>
          </p:cNvSpPr>
          <p:nvPr/>
        </p:nvSpPr>
        <p:spPr>
          <a:xfrm>
            <a:off x="628650" y="1469477"/>
            <a:ext cx="7886700" cy="4050174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dirty="0" smtClean="0"/>
              <a:t>15  </a:t>
            </a:r>
            <a:r>
              <a:rPr lang="es-ES" sz="2400" dirty="0"/>
              <a:t>Y Ezequías oró al SEÑOR, y dijo:  16  «Oh SEÑOR de los ejércitos, Dios de Israel, que estás sobre los querubines, solo Tú eres Dios de todos los reinos de la tierra. Tú hiciste los cielos y la tierra.  17  Inclina, oh SEÑOR, Tu oído y escucha; abre, oh SEÑOR, Tus ojos y mira; escucha todas las palabras que </a:t>
            </a:r>
            <a:r>
              <a:rPr lang="es-ES" sz="2400" dirty="0" err="1"/>
              <a:t>Senaquerib</a:t>
            </a:r>
            <a:r>
              <a:rPr lang="es-ES" sz="2400" dirty="0"/>
              <a:t> ha enviado para injuriar al Dios vivo.  18  »En verdad, oh SEÑOR, los reyes de Asiria han asolado todas las naciones y sus tierras,  19  y han echado sus dioses al fuego, porque no eran dioses, sino obra de manos de hombre, de madera y piedra; por eso los han destruido.  20  Y ahora, SEÑOR, Dios nuestro, líbranos de su mano para que todos los reinos de la tierra sepan que solo Tú, oh SEÑOR, eres Dios».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616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154</TotalTime>
  <Words>561</Words>
  <Application>Microsoft Office PowerPoint</Application>
  <PresentationFormat>On-screen Show (16:10)</PresentationFormat>
  <Paragraphs>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Livvic</vt:lpstr>
      <vt:lpstr>Redressed</vt:lpstr>
      <vt:lpstr>Office Theme</vt:lpstr>
      <vt:lpstr>1_Office Theme</vt:lpstr>
      <vt:lpstr>PowerPoint Presentation</vt:lpstr>
      <vt:lpstr>Algunas cosas sobre el enemigo</vt:lpstr>
      <vt:lpstr>Sombras de Satanás: El Rabsaces</vt:lpstr>
      <vt:lpstr>PowerPoint Presentation</vt:lpstr>
      <vt:lpstr>El mundo en el que se encuentra Ezequías...</vt:lpstr>
      <vt:lpstr>La intimidación del Rabsaces (Isaías 36:4-10)</vt:lpstr>
      <vt:lpstr>La desmoralización del Rabsaces (Isaías 36:16-20)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Esther Eubanks</cp:lastModifiedBy>
  <cp:revision>9</cp:revision>
  <dcterms:created xsi:type="dcterms:W3CDTF">2023-10-21T21:07:51Z</dcterms:created>
  <dcterms:modified xsi:type="dcterms:W3CDTF">2023-10-22T11:07:32Z</dcterms:modified>
</cp:coreProperties>
</file>