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5"/>
  </p:notesMasterIdLst>
  <p:sldIdLst>
    <p:sldId id="268" r:id="rId2"/>
    <p:sldId id="259" r:id="rId3"/>
    <p:sldId id="283" r:id="rId4"/>
    <p:sldId id="292" r:id="rId5"/>
    <p:sldId id="287" r:id="rId6"/>
    <p:sldId id="290" r:id="rId7"/>
    <p:sldId id="299" r:id="rId8"/>
    <p:sldId id="294" r:id="rId9"/>
    <p:sldId id="298" r:id="rId10"/>
    <p:sldId id="295" r:id="rId11"/>
    <p:sldId id="300" r:id="rId12"/>
    <p:sldId id="297" r:id="rId13"/>
    <p:sldId id="293" r:id="rId14"/>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09F6C"/>
    <a:srgbClr val="DB8E67"/>
    <a:srgbClr val="E4BA5B"/>
    <a:srgbClr val="1B4D60"/>
    <a:srgbClr val="C55E30"/>
    <a:srgbClr val="C08A5B"/>
    <a:srgbClr val="4029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60"/>
    <p:restoredTop sz="74966"/>
  </p:normalViewPr>
  <p:slideViewPr>
    <p:cSldViewPr snapToGrid="0">
      <p:cViewPr>
        <p:scale>
          <a:sx n="110" d="100"/>
          <a:sy n="110" d="100"/>
        </p:scale>
        <p:origin x="784" y="2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42068A-DF5B-1A48-AAB8-9B71A95168F9}" type="datetimeFigureOut">
              <a:rPr lang="en-US" smtClean="0"/>
              <a:t>11/17/23</a:t>
            </a:fld>
            <a:endParaRPr lang="en-US"/>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09524B-4A38-1248-AEA4-B0B78C94BF06}" type="slidenum">
              <a:rPr lang="en-US" smtClean="0"/>
              <a:t>‹#›</a:t>
            </a:fld>
            <a:endParaRPr lang="en-US"/>
          </a:p>
        </p:txBody>
      </p:sp>
    </p:spTree>
    <p:extLst>
      <p:ext uri="{BB962C8B-B14F-4D97-AF65-F5344CB8AC3E}">
        <p14:creationId xmlns:p14="http://schemas.microsoft.com/office/powerpoint/2010/main" val="37970536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biblegateway.com/passage/?search=rev.+21&amp;version=NASB1995#fen-NASB1995-31058a"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www.biblegateway.com/passage/?search=rev.+21&amp;version=NASB1995#fen-NASB1995-31061c" TargetMode="External"/><Relationship Id="rId4" Type="http://schemas.openxmlformats.org/officeDocument/2006/relationships/hyperlink" Target="https://www.biblegateway.com/passage/?search=rev.+21&amp;version=NASB1995#fen-NASB1995-31058b"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biblegateway.com/passage/?search=Psalm+16%3A11&amp;version=ESV"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biblegateway.com/passage/?search=Psalm+16%3A11&amp;version=ESV"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month we looked at Jesus as the AUTHOR of our faith.  A role model of putting his confidence in the Father.</a:t>
            </a:r>
          </a:p>
          <a:p>
            <a:endParaRPr lang="en-US" dirty="0"/>
          </a:p>
          <a:p>
            <a:r>
              <a:rPr lang="en-US" dirty="0"/>
              <a:t>Tonight we are dealing with the second phrase here: the joy set before Him.</a:t>
            </a:r>
          </a:p>
          <a:p>
            <a:endParaRPr lang="en-US" dirty="0"/>
          </a:p>
        </p:txBody>
      </p:sp>
      <p:sp>
        <p:nvSpPr>
          <p:cNvPr id="4" name="Slide Number Placeholder 3"/>
          <p:cNvSpPr>
            <a:spLocks noGrp="1"/>
          </p:cNvSpPr>
          <p:nvPr>
            <p:ph type="sldNum" sz="quarter" idx="5"/>
          </p:nvPr>
        </p:nvSpPr>
        <p:spPr/>
        <p:txBody>
          <a:bodyPr/>
          <a:lstStyle/>
          <a:p>
            <a:fld id="{3B09524B-4A38-1248-AEA4-B0B78C94BF06}" type="slidenum">
              <a:rPr lang="en-US" smtClean="0"/>
              <a:t>3</a:t>
            </a:fld>
            <a:endParaRPr lang="en-US"/>
          </a:p>
        </p:txBody>
      </p:sp>
    </p:spTree>
    <p:extLst>
      <p:ext uri="{BB962C8B-B14F-4D97-AF65-F5344CB8AC3E}">
        <p14:creationId xmlns:p14="http://schemas.microsoft.com/office/powerpoint/2010/main" val="40201976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Matthew 25:21, 23 – Joy is the outcome of doing what is RIGHT.</a:t>
            </a:r>
          </a:p>
          <a:p>
            <a:endParaRPr lang="en-US" dirty="0"/>
          </a:p>
          <a:p>
            <a:r>
              <a:rPr lang="en-US" dirty="0"/>
              <a:t>“…enter into the joy of your master.”</a:t>
            </a:r>
          </a:p>
          <a:p>
            <a:endParaRPr lang="en-US" dirty="0"/>
          </a:p>
          <a:p>
            <a:r>
              <a:rPr lang="en-US" dirty="0"/>
              <a:t>First, the master is Joyful.</a:t>
            </a:r>
          </a:p>
          <a:p>
            <a:r>
              <a:rPr lang="en-US" dirty="0"/>
              <a:t>Second, sharing in His joy is a blessing.</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Matt 25 describes 7 qualities that lead to joy.</a:t>
            </a:r>
          </a:p>
          <a:p>
            <a:endParaRPr lang="en-US" dirty="0">
              <a:solidFill>
                <a:schemeClr val="tx1"/>
              </a:solidFill>
            </a:endParaRPr>
          </a:p>
          <a:p>
            <a:r>
              <a:rPr lang="en-US" sz="1200" dirty="0">
                <a:solidFill>
                  <a:schemeClr val="tx1"/>
                </a:solidFill>
              </a:rPr>
              <a:t>Responsible Actions – “Well done”</a:t>
            </a:r>
          </a:p>
          <a:p>
            <a:r>
              <a:rPr lang="en-US" sz="1200" dirty="0">
                <a:solidFill>
                  <a:schemeClr val="tx1"/>
                </a:solidFill>
              </a:rPr>
              <a:t>Godly Character – “Good &amp; Faithful”</a:t>
            </a:r>
          </a:p>
          <a:p>
            <a:r>
              <a:rPr lang="en-US" sz="1200" dirty="0">
                <a:solidFill>
                  <a:schemeClr val="tx1"/>
                </a:solidFill>
              </a:rPr>
              <a:t>Humble Service - “Slave”</a:t>
            </a:r>
          </a:p>
          <a:p>
            <a:r>
              <a:rPr lang="en-US" sz="1200" dirty="0">
                <a:solidFill>
                  <a:schemeClr val="tx1"/>
                </a:solidFill>
              </a:rPr>
              <a:t>Faithful Stewardship – “Faithful in a Few Things”</a:t>
            </a:r>
          </a:p>
          <a:p>
            <a:r>
              <a:rPr lang="en-US" sz="1200" dirty="0">
                <a:solidFill>
                  <a:schemeClr val="tx1"/>
                </a:solidFill>
              </a:rPr>
              <a:t>Meaningful Compliments</a:t>
            </a:r>
          </a:p>
          <a:p>
            <a:r>
              <a:rPr lang="en-US" sz="1200" dirty="0">
                <a:solidFill>
                  <a:schemeClr val="tx1"/>
                </a:solidFill>
              </a:rPr>
              <a:t>Increased Trust &amp; Tasks – “Many Things”</a:t>
            </a:r>
          </a:p>
          <a:p>
            <a:r>
              <a:rPr lang="en-US" sz="1200" dirty="0">
                <a:solidFill>
                  <a:schemeClr val="tx1"/>
                </a:solidFill>
              </a:rPr>
              <a:t>Closer/Shared Relationship – Enter Into The Joy of…</a:t>
            </a:r>
          </a:p>
          <a:p>
            <a:endParaRPr lang="en-US" sz="1200" dirty="0">
              <a:solidFill>
                <a:schemeClr val="tx1"/>
              </a:solidFill>
            </a:endParaRPr>
          </a:p>
          <a:p>
            <a:r>
              <a:rPr lang="en-US" dirty="0"/>
              <a:t>Joy over the Outcome</a:t>
            </a:r>
          </a:p>
          <a:p>
            <a:r>
              <a:rPr lang="en-US" dirty="0"/>
              <a:t>Joy from fulfilling our Purpose</a:t>
            </a:r>
          </a:p>
          <a:p>
            <a:r>
              <a:rPr lang="en-US" dirty="0"/>
              <a:t>Joy from using out talents in this EPIC Mission</a:t>
            </a:r>
          </a:p>
          <a:p>
            <a:endParaRPr lang="en-US" sz="1200" dirty="0">
              <a:solidFill>
                <a:schemeClr val="tx1"/>
              </a:solidFill>
            </a:endParaRPr>
          </a:p>
          <a:p>
            <a:endParaRPr lang="en-US" dirty="0"/>
          </a:p>
        </p:txBody>
      </p:sp>
      <p:sp>
        <p:nvSpPr>
          <p:cNvPr id="4" name="Slide Number Placeholder 3"/>
          <p:cNvSpPr>
            <a:spLocks noGrp="1"/>
          </p:cNvSpPr>
          <p:nvPr>
            <p:ph type="sldNum" sz="quarter" idx="5"/>
          </p:nvPr>
        </p:nvSpPr>
        <p:spPr/>
        <p:txBody>
          <a:bodyPr/>
          <a:lstStyle/>
          <a:p>
            <a:fld id="{3B09524B-4A38-1248-AEA4-B0B78C94BF06}" type="slidenum">
              <a:rPr lang="en-US" smtClean="0"/>
              <a:t>12</a:t>
            </a:fld>
            <a:endParaRPr lang="en-US"/>
          </a:p>
        </p:txBody>
      </p:sp>
    </p:spTree>
    <p:extLst>
      <p:ext uri="{BB962C8B-B14F-4D97-AF65-F5344CB8AC3E}">
        <p14:creationId xmlns:p14="http://schemas.microsoft.com/office/powerpoint/2010/main" val="24481126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Rejoicing in our Suffering was the intro to the Sermon on the Mount!  (Mt. 5:12). This has always been the picture for disciples.</a:t>
            </a:r>
          </a:p>
          <a:p>
            <a:endParaRPr lang="en-US" dirty="0"/>
          </a:p>
          <a:p>
            <a:endParaRPr lang="en-US" dirty="0"/>
          </a:p>
          <a:p>
            <a:endParaRPr lang="en-US" dirty="0"/>
          </a:p>
          <a:p>
            <a:endParaRPr lang="en-US" dirty="0"/>
          </a:p>
          <a:p>
            <a:r>
              <a:rPr lang="en-US" dirty="0"/>
              <a:t>This kind of faith finds JOY in the city prepared by God.</a:t>
            </a:r>
          </a:p>
          <a:p>
            <a:r>
              <a:rPr lang="en-US" dirty="0"/>
              <a:t>This kind of faith finds JOY in understanding the “better” nature of what is to come.</a:t>
            </a:r>
          </a:p>
          <a:p>
            <a:r>
              <a:rPr lang="en-US" dirty="0"/>
              <a:t>This kind of faith draws us closer to God in our relationship.</a:t>
            </a:r>
          </a:p>
          <a:p>
            <a:r>
              <a:rPr lang="en-US" dirty="0"/>
              <a:t>Connects to Lesson 9 (in May 2024)</a:t>
            </a:r>
          </a:p>
          <a:p>
            <a:endParaRPr lang="en-US" dirty="0"/>
          </a:p>
        </p:txBody>
      </p:sp>
      <p:sp>
        <p:nvSpPr>
          <p:cNvPr id="4" name="Slide Number Placeholder 3"/>
          <p:cNvSpPr>
            <a:spLocks noGrp="1"/>
          </p:cNvSpPr>
          <p:nvPr>
            <p:ph type="sldNum" sz="quarter" idx="5"/>
          </p:nvPr>
        </p:nvSpPr>
        <p:spPr/>
        <p:txBody>
          <a:bodyPr/>
          <a:lstStyle/>
          <a:p>
            <a:fld id="{3B09524B-4A38-1248-AEA4-B0B78C94BF06}" type="slidenum">
              <a:rPr lang="en-US" smtClean="0"/>
              <a:t>4</a:t>
            </a:fld>
            <a:endParaRPr lang="en-US"/>
          </a:p>
        </p:txBody>
      </p:sp>
    </p:spTree>
    <p:extLst>
      <p:ext uri="{BB962C8B-B14F-4D97-AF65-F5344CB8AC3E}">
        <p14:creationId xmlns:p14="http://schemas.microsoft.com/office/powerpoint/2010/main" val="1667409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JOY that Jesus is considering is not a “carefree” state of being. He is full of deep, deep concerns. He knows exactly what is at stake, and how things must proceed.</a:t>
            </a:r>
          </a:p>
          <a:p>
            <a:endParaRPr lang="en-US" dirty="0"/>
          </a:p>
          <a:p>
            <a:r>
              <a:rPr lang="en-US" dirty="0"/>
              <a:t>There is nothing shallow about this JOY.</a:t>
            </a:r>
          </a:p>
          <a:p>
            <a:endParaRPr lang="en-US" dirty="0"/>
          </a:p>
          <a:p>
            <a:r>
              <a:rPr lang="en-US" dirty="0"/>
              <a:t>Think about this…. There is joy in pleasing the father, in redeeming mankind, in fulfilling his mission, in conquering death, and in returning to heaven…. The truth is that in HIS DARKEST MOMENT, there wasn’t just ONE thing to be joyful about – but MANY THINGS.  IN fact, MANY VERY SIGNIFICANT THINGS.  How true for us as well!</a:t>
            </a:r>
          </a:p>
          <a:p>
            <a:endParaRPr lang="en-US" dirty="0"/>
          </a:p>
          <a:p>
            <a:r>
              <a:rPr lang="en-US" dirty="0"/>
              <a:t>PLEASING THE FATHER:  </a:t>
            </a:r>
            <a:r>
              <a:rPr lang="en-US" b="0" i="0" dirty="0">
                <a:solidFill>
                  <a:srgbClr val="E4BA5B"/>
                </a:solidFill>
                <a:effectLst/>
                <a:latin typeface="system-ui"/>
              </a:rPr>
              <a:t>And He will delight in the fear of the </a:t>
            </a:r>
            <a:r>
              <a:rPr lang="en-US" b="0" i="0" cap="small" dirty="0">
                <a:solidFill>
                  <a:srgbClr val="E4BA5B"/>
                </a:solidFill>
                <a:effectLst/>
                <a:latin typeface="system-ui"/>
              </a:rPr>
              <a:t>Lord</a:t>
            </a:r>
            <a:r>
              <a:rPr lang="en-US" b="0" i="0" dirty="0">
                <a:solidFill>
                  <a:srgbClr val="E4BA5B"/>
                </a:solidFill>
                <a:effectLst/>
                <a:latin typeface="system-ui"/>
              </a:rPr>
              <a:t>,</a:t>
            </a:r>
            <a:br>
              <a:rPr lang="en-US" dirty="0"/>
            </a:br>
            <a:r>
              <a:rPr lang="en-US" b="0" i="0" dirty="0">
                <a:effectLst/>
                <a:latin typeface="system-ui"/>
              </a:rPr>
              <a:t>And He will not judge by what His eyes see,</a:t>
            </a:r>
            <a:br>
              <a:rPr lang="en-US" dirty="0"/>
            </a:br>
            <a:r>
              <a:rPr lang="en-US" b="0" i="0" dirty="0">
                <a:effectLst/>
                <a:latin typeface="system-ui"/>
              </a:rPr>
              <a:t>Nor make a decision by what His ears hear;</a:t>
            </a:r>
          </a:p>
          <a:p>
            <a:pPr lvl="1"/>
            <a:r>
              <a:rPr lang="en-US" dirty="0">
                <a:latin typeface="system-ui"/>
              </a:rPr>
              <a:t>Isaiah 11:3</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DEFEATING HIS ENEMIES:  </a:t>
            </a:r>
            <a:r>
              <a:rPr lang="en-US" b="0" i="0" dirty="0">
                <a:effectLst/>
              </a:rPr>
              <a:t>The </a:t>
            </a:r>
            <a:r>
              <a:rPr lang="en-US" b="0" i="0" cap="small" dirty="0">
                <a:effectLst/>
              </a:rPr>
              <a:t>Lord</a:t>
            </a:r>
            <a:r>
              <a:rPr lang="en-US" b="0" i="0" dirty="0">
                <a:effectLst/>
              </a:rPr>
              <a:t> says to my Lord: “Sit at My right hand Until I make Your enemies a</a:t>
            </a:r>
            <a:r>
              <a:rPr lang="en-US" i="0" dirty="0">
                <a:effectLst/>
              </a:rPr>
              <a:t> footstool </a:t>
            </a:r>
            <a:r>
              <a:rPr lang="en-US" b="0" i="0" dirty="0">
                <a:effectLst/>
              </a:rPr>
              <a:t>for Your feet.” Psalm 110:1</a:t>
            </a:r>
            <a:endParaRPr lang="en-US" dirty="0"/>
          </a:p>
          <a:p>
            <a:endParaRPr lang="en-US" dirty="0"/>
          </a:p>
          <a:p>
            <a:endParaRPr lang="en-US" dirty="0"/>
          </a:p>
          <a:p>
            <a:r>
              <a:rPr lang="en-US" dirty="0"/>
              <a:t>SAVING HIS PEOPLE:  This is not all about Him. </a:t>
            </a:r>
            <a:r>
              <a:rPr lang="en-US" dirty="0">
                <a:solidFill>
                  <a:schemeClr val="tx1"/>
                </a:solidFill>
              </a:rPr>
              <a:t>A Selfless Joy Always Outshines A Selfish One.  Jesus said, It is more blessed to give than to receive.  A big part of this Joy is what he knows He is providing for all people, of all nations, for all time!</a:t>
            </a:r>
          </a:p>
          <a:p>
            <a:endParaRPr lang="en-US" dirty="0"/>
          </a:p>
          <a:p>
            <a:r>
              <a:rPr lang="en-US" dirty="0"/>
              <a:t>Accomplishing His Mission</a:t>
            </a:r>
          </a:p>
          <a:p>
            <a:endParaRPr lang="en-US" dirty="0"/>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FINISHING HIS RACE</a:t>
            </a:r>
            <a:r>
              <a:rPr lang="en-US" dirty="0">
                <a:solidFill>
                  <a:schemeClr val="tx1"/>
                </a:solidFill>
              </a:rPr>
              <a:t>:  </a:t>
            </a:r>
            <a:r>
              <a:rPr lang="en-US" dirty="0"/>
              <a:t>The JOY of Completing His Life’s Work. </a:t>
            </a:r>
            <a:r>
              <a:rPr lang="en-US" dirty="0">
                <a:solidFill>
                  <a:schemeClr val="tx1"/>
                </a:solidFill>
              </a:rPr>
              <a:t>“Just like a runner focuses on the finish line, like a builder forges ahead to view the completed project, and an author anticipates the last written page of a book, Jesus was looking forward to “the joy” of finishing.”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HIS THRONE:  </a:t>
            </a:r>
            <a:r>
              <a:rPr lang="en-US" b="1" i="0" baseline="30000" dirty="0">
                <a:effectLst/>
                <a:latin typeface="system-ui"/>
              </a:rPr>
              <a:t>6 </a:t>
            </a:r>
            <a:r>
              <a:rPr lang="en-US" b="0" i="0" dirty="0">
                <a:effectLst/>
                <a:latin typeface="system-ui"/>
              </a:rPr>
              <a:t>Your throne, O God, is forever and ever;</a:t>
            </a:r>
            <a:br>
              <a:rPr lang="en-US" dirty="0"/>
            </a:br>
            <a:r>
              <a:rPr lang="en-US" b="0" i="0" dirty="0">
                <a:effectLst/>
                <a:latin typeface="system-ui"/>
              </a:rPr>
              <a:t>A scepter of uprightness is the scepter of Your kingdom.</a:t>
            </a:r>
            <a:br>
              <a:rPr lang="en-US" dirty="0"/>
            </a:br>
            <a:r>
              <a:rPr lang="en-US" b="1" i="0" baseline="30000" dirty="0">
                <a:effectLst/>
                <a:latin typeface="system-ui"/>
              </a:rPr>
              <a:t>7 </a:t>
            </a:r>
            <a:r>
              <a:rPr lang="en-US" b="0" i="0" dirty="0">
                <a:effectLst/>
                <a:latin typeface="system-ui"/>
              </a:rPr>
              <a:t>You have loved righteousness and hated wickedness;</a:t>
            </a:r>
            <a:br>
              <a:rPr lang="en-US" dirty="0"/>
            </a:br>
            <a:r>
              <a:rPr lang="en-US" b="0" i="0" dirty="0">
                <a:effectLst/>
                <a:latin typeface="system-ui"/>
              </a:rPr>
              <a:t>Therefore God, Your God, has anointed You</a:t>
            </a:r>
            <a:br>
              <a:rPr lang="en-US" dirty="0"/>
            </a:br>
            <a:r>
              <a:rPr lang="en-US" b="0" i="0" dirty="0">
                <a:effectLst/>
                <a:latin typeface="system-ui"/>
              </a:rPr>
              <a:t>With the oil of joy above Your fellows. – Psalm 45</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endParaRPr lang="en-US" dirty="0"/>
          </a:p>
        </p:txBody>
      </p:sp>
      <p:sp>
        <p:nvSpPr>
          <p:cNvPr id="4" name="Slide Number Placeholder 3"/>
          <p:cNvSpPr>
            <a:spLocks noGrp="1"/>
          </p:cNvSpPr>
          <p:nvPr>
            <p:ph type="sldNum" sz="quarter" idx="5"/>
          </p:nvPr>
        </p:nvSpPr>
        <p:spPr/>
        <p:txBody>
          <a:bodyPr/>
          <a:lstStyle/>
          <a:p>
            <a:fld id="{3B09524B-4A38-1248-AEA4-B0B78C94BF06}" type="slidenum">
              <a:rPr lang="en-US" smtClean="0"/>
              <a:t>5</a:t>
            </a:fld>
            <a:endParaRPr lang="en-US"/>
          </a:p>
        </p:txBody>
      </p:sp>
    </p:spTree>
    <p:extLst>
      <p:ext uri="{BB962C8B-B14F-4D97-AF65-F5344CB8AC3E}">
        <p14:creationId xmlns:p14="http://schemas.microsoft.com/office/powerpoint/2010/main" val="3819349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spoke about this kind of Joy just a few hours before his arrest.  In John 16:21</a:t>
            </a:r>
          </a:p>
          <a:p>
            <a:endParaRPr lang="en-US" dirty="0"/>
          </a:p>
          <a:p>
            <a:r>
              <a:rPr lang="en-US" dirty="0"/>
              <a:t>The JOY that Jesus is considering is not a “carefree” state of being. He is full of deep, deep concerns. He knows exactly what is at stake, and how things must proceed.</a:t>
            </a:r>
          </a:p>
          <a:p>
            <a:endParaRPr lang="en-US" dirty="0"/>
          </a:p>
          <a:p>
            <a:r>
              <a:rPr lang="en-US" dirty="0"/>
              <a:t>There is nothing shallow about this JOY.</a:t>
            </a:r>
          </a:p>
          <a:p>
            <a:endParaRPr lang="en-US" dirty="0"/>
          </a:p>
          <a:p>
            <a:r>
              <a:rPr lang="en-US" dirty="0"/>
              <a:t>A Joy That Endures.</a:t>
            </a:r>
          </a:p>
          <a:p>
            <a:endParaRPr lang="en-US" dirty="0"/>
          </a:p>
          <a:p>
            <a:pPr marL="0" indent="0">
              <a:buFont typeface="Arial" panose="020B0604020202020204" pitchFamily="34" charset="0"/>
              <a:buNone/>
            </a:pPr>
            <a:r>
              <a:rPr lang="en-US" b="1" dirty="0"/>
              <a:t>So Powerful That It Is Singled Out By The Holy Spirit…</a:t>
            </a:r>
          </a:p>
          <a:p>
            <a:pPr marL="171450" indent="-171450">
              <a:buFont typeface="Arial" panose="020B0604020202020204" pitchFamily="34" charset="0"/>
              <a:buChar char="•"/>
            </a:pPr>
            <a:r>
              <a:rPr lang="en-US" b="1" dirty="0"/>
              <a:t>To Endure Humiliation</a:t>
            </a:r>
          </a:p>
          <a:p>
            <a:pPr marL="171450" indent="-171450">
              <a:buFont typeface="Arial" panose="020B0604020202020204" pitchFamily="34" charset="0"/>
              <a:buChar char="•"/>
            </a:pPr>
            <a:r>
              <a:rPr lang="en-US" b="1" dirty="0"/>
              <a:t>To Endure Rejection</a:t>
            </a:r>
          </a:p>
          <a:p>
            <a:pPr marL="171450" indent="-171450">
              <a:buFont typeface="Arial" panose="020B0604020202020204" pitchFamily="34" charset="0"/>
              <a:buChar char="•"/>
            </a:pPr>
            <a:r>
              <a:rPr lang="en-US" b="1" dirty="0"/>
              <a:t>To Endure Pain</a:t>
            </a:r>
          </a:p>
          <a:p>
            <a:endParaRPr lang="en-US" dirty="0"/>
          </a:p>
          <a:p>
            <a:r>
              <a:rPr lang="en-US" dirty="0"/>
              <a:t>To Speak To &amp; Even Teach Those Around Him.</a:t>
            </a:r>
          </a:p>
          <a:p>
            <a:r>
              <a:rPr lang="en-US" dirty="0"/>
              <a:t>To Put Things Into PERSPECTIVE. (Rom. 8:18)</a:t>
            </a:r>
          </a:p>
          <a:p>
            <a:endParaRPr lang="en-US" dirty="0"/>
          </a:p>
        </p:txBody>
      </p:sp>
      <p:sp>
        <p:nvSpPr>
          <p:cNvPr id="4" name="Slide Number Placeholder 3"/>
          <p:cNvSpPr>
            <a:spLocks noGrp="1"/>
          </p:cNvSpPr>
          <p:nvPr>
            <p:ph type="sldNum" sz="quarter" idx="5"/>
          </p:nvPr>
        </p:nvSpPr>
        <p:spPr/>
        <p:txBody>
          <a:bodyPr/>
          <a:lstStyle/>
          <a:p>
            <a:fld id="{3B09524B-4A38-1248-AEA4-B0B78C94BF06}" type="slidenum">
              <a:rPr lang="en-US" smtClean="0"/>
              <a:t>6</a:t>
            </a:fld>
            <a:endParaRPr lang="en-US"/>
          </a:p>
        </p:txBody>
      </p:sp>
    </p:spTree>
    <p:extLst>
      <p:ext uri="{BB962C8B-B14F-4D97-AF65-F5344CB8AC3E}">
        <p14:creationId xmlns:p14="http://schemas.microsoft.com/office/powerpoint/2010/main" val="26991104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No Ordinary Joy… It is Mature, Deep, and Based on His Mission.</a:t>
            </a:r>
          </a:p>
          <a:p>
            <a:endParaRPr lang="en-US" dirty="0"/>
          </a:p>
          <a:p>
            <a:endParaRPr lang="en-US" dirty="0"/>
          </a:p>
          <a:p>
            <a:r>
              <a:rPr lang="en-US" dirty="0"/>
              <a:t>John 16:21</a:t>
            </a:r>
          </a:p>
          <a:p>
            <a:endParaRPr lang="en-US" dirty="0"/>
          </a:p>
          <a:p>
            <a:r>
              <a:rPr lang="en-US" dirty="0"/>
              <a:t>The JOY that Jesus is considering is not a “carefree” state of being. He is full of deep, deep concerns. He knows exactly what is at stake, and how things must proceed.</a:t>
            </a:r>
          </a:p>
          <a:p>
            <a:endParaRPr lang="en-US" dirty="0"/>
          </a:p>
          <a:p>
            <a:r>
              <a:rPr lang="en-US" dirty="0"/>
              <a:t>There is nothing shallow about this JOY.</a:t>
            </a:r>
          </a:p>
          <a:p>
            <a:endParaRPr lang="en-US" dirty="0"/>
          </a:p>
          <a:p>
            <a:r>
              <a:rPr lang="en-US" dirty="0"/>
              <a:t>This joy is set before Him.  It is close.  He has nearly attained it.</a:t>
            </a:r>
          </a:p>
          <a:p>
            <a:endParaRPr lang="en-US" dirty="0"/>
          </a:p>
          <a:p>
            <a:r>
              <a:rPr lang="en-US" dirty="0"/>
              <a:t>It is available for him to reach out and receive. </a:t>
            </a:r>
          </a:p>
          <a:p>
            <a:endParaRPr lang="en-US" dirty="0"/>
          </a:p>
        </p:txBody>
      </p:sp>
      <p:sp>
        <p:nvSpPr>
          <p:cNvPr id="4" name="Slide Number Placeholder 3"/>
          <p:cNvSpPr>
            <a:spLocks noGrp="1"/>
          </p:cNvSpPr>
          <p:nvPr>
            <p:ph type="sldNum" sz="quarter" idx="5"/>
          </p:nvPr>
        </p:nvSpPr>
        <p:spPr/>
        <p:txBody>
          <a:bodyPr/>
          <a:lstStyle/>
          <a:p>
            <a:fld id="{3B09524B-4A38-1248-AEA4-B0B78C94BF06}" type="slidenum">
              <a:rPr lang="en-US" smtClean="0"/>
              <a:t>7</a:t>
            </a:fld>
            <a:endParaRPr lang="en-US"/>
          </a:p>
        </p:txBody>
      </p:sp>
    </p:spTree>
    <p:extLst>
      <p:ext uri="{BB962C8B-B14F-4D97-AF65-F5344CB8AC3E}">
        <p14:creationId xmlns:p14="http://schemas.microsoft.com/office/powerpoint/2010/main" val="1701138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Paul Understood this idea extremely well.  </a:t>
            </a:r>
          </a:p>
          <a:p>
            <a:endParaRPr lang="en-US" dirty="0"/>
          </a:p>
          <a:p>
            <a:r>
              <a:rPr lang="en-US" dirty="0"/>
              <a:t>(Rom. 8:18) - </a:t>
            </a:r>
            <a:r>
              <a:rPr lang="en-US" b="1" i="0" baseline="30000" dirty="0">
                <a:solidFill>
                  <a:srgbClr val="000000"/>
                </a:solidFill>
                <a:effectLst/>
                <a:latin typeface="system-ui"/>
              </a:rPr>
              <a:t>18 </a:t>
            </a:r>
            <a:r>
              <a:rPr lang="en-US" b="0" i="0" dirty="0">
                <a:solidFill>
                  <a:srgbClr val="000000"/>
                </a:solidFill>
                <a:effectLst/>
                <a:latin typeface="system-ui"/>
              </a:rPr>
              <a:t>For I consider that the sufferings of this present time are not worthy to be compared with the glory that is to be revealed to us. </a:t>
            </a:r>
          </a:p>
          <a:p>
            <a:endParaRPr lang="en-US" b="0" i="0" dirty="0">
              <a:solidFill>
                <a:srgbClr val="000000"/>
              </a:solidFill>
              <a:effectLst/>
              <a:latin typeface="system-ui"/>
            </a:endParaRPr>
          </a:p>
          <a:p>
            <a:r>
              <a:rPr lang="en-US" b="0" i="0" dirty="0">
                <a:solidFill>
                  <a:srgbClr val="000000"/>
                </a:solidFill>
                <a:effectLst/>
                <a:latin typeface="system-ui"/>
              </a:rPr>
              <a:t>2 Cor. 4:8-9</a:t>
            </a:r>
          </a:p>
          <a:p>
            <a:endParaRPr lang="en-US" b="0" i="0" dirty="0">
              <a:solidFill>
                <a:srgbClr val="000000"/>
              </a:solidFill>
              <a:effectLst/>
              <a:latin typeface="system-ui"/>
            </a:endParaRPr>
          </a:p>
          <a:p>
            <a:r>
              <a:rPr lang="en-US" b="1" i="0" baseline="30000" dirty="0">
                <a:solidFill>
                  <a:srgbClr val="000000"/>
                </a:solidFill>
                <a:effectLst/>
                <a:latin typeface="system-ui"/>
              </a:rPr>
              <a:t>8 </a:t>
            </a:r>
            <a:r>
              <a:rPr lang="en-US" b="0" i="1" dirty="0">
                <a:solidFill>
                  <a:srgbClr val="000000"/>
                </a:solidFill>
                <a:effectLst/>
                <a:latin typeface="system-ui"/>
              </a:rPr>
              <a:t>we are</a:t>
            </a:r>
            <a:r>
              <a:rPr lang="en-US" b="0" i="0" dirty="0">
                <a:solidFill>
                  <a:srgbClr val="000000"/>
                </a:solidFill>
                <a:effectLst/>
                <a:latin typeface="system-ui"/>
              </a:rPr>
              <a:t> afflicted in every way, but not crushed; perplexed, but not despairing; </a:t>
            </a:r>
            <a:r>
              <a:rPr lang="en-US" b="1" i="0" baseline="30000" dirty="0">
                <a:solidFill>
                  <a:srgbClr val="000000"/>
                </a:solidFill>
                <a:effectLst/>
                <a:latin typeface="system-ui"/>
              </a:rPr>
              <a:t>9 </a:t>
            </a:r>
            <a:r>
              <a:rPr lang="en-US" b="0" i="0" dirty="0">
                <a:solidFill>
                  <a:srgbClr val="000000"/>
                </a:solidFill>
                <a:effectLst/>
                <a:latin typeface="system-ui"/>
              </a:rPr>
              <a:t>persecuted, but not forsaken; struck down, but not destroyed; </a:t>
            </a:r>
            <a:r>
              <a:rPr lang="en-US" b="1" i="0" baseline="30000" dirty="0">
                <a:solidFill>
                  <a:srgbClr val="000000"/>
                </a:solidFill>
                <a:effectLst/>
                <a:latin typeface="system-ui"/>
              </a:rPr>
              <a:t>10 </a:t>
            </a:r>
            <a:r>
              <a:rPr lang="en-US" b="0" i="0" dirty="0">
                <a:solidFill>
                  <a:srgbClr val="000000"/>
                </a:solidFill>
                <a:effectLst/>
                <a:latin typeface="system-ui"/>
              </a:rPr>
              <a:t>always carrying about in the body the dying of Jesus, so that the life of Jesus also may be manifested in our body. </a:t>
            </a:r>
          </a:p>
          <a:p>
            <a:endParaRPr lang="en-US" b="0" i="0" dirty="0">
              <a:solidFill>
                <a:srgbClr val="000000"/>
              </a:solidFill>
              <a:effectLst/>
              <a:latin typeface="system-u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effectLst/>
              </a:rPr>
              <a:t>I press on toward the goal for the prize of the upward call of God in Christ Jesus. Phil. 3:14</a:t>
            </a:r>
            <a:endParaRPr lang="en-US" dirty="0"/>
          </a:p>
          <a:p>
            <a:endParaRPr lang="en-US" b="0" i="0" dirty="0">
              <a:solidFill>
                <a:srgbClr val="000000"/>
              </a:solidFill>
              <a:effectLst/>
              <a:latin typeface="system-ui"/>
            </a:endParaRPr>
          </a:p>
          <a:p>
            <a:endParaRPr lang="en-US" b="0" i="0" dirty="0">
              <a:solidFill>
                <a:srgbClr val="000000"/>
              </a:solidFill>
              <a:effectLst/>
              <a:latin typeface="system-ui"/>
            </a:endParaRP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B09524B-4A38-1248-AEA4-B0B78C94BF06}" type="slidenum">
              <a:rPr lang="en-US" smtClean="0"/>
              <a:t>8</a:t>
            </a:fld>
            <a:endParaRPr lang="en-US"/>
          </a:p>
        </p:txBody>
      </p:sp>
    </p:spTree>
    <p:extLst>
      <p:ext uri="{BB962C8B-B14F-4D97-AF65-F5344CB8AC3E}">
        <p14:creationId xmlns:p14="http://schemas.microsoft.com/office/powerpoint/2010/main" val="6176724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Friends – I know that some of you are going to have a hard week ahead.  I know you’ve got burdens, disappointments, and honestly – some life events that have been devastating…. But as Jesus said “no one will take your joy away from you.” because HEAVEN is too significant, too rewarding, and too close!</a:t>
            </a:r>
          </a:p>
          <a:p>
            <a:endParaRPr lang="en-US" dirty="0"/>
          </a:p>
          <a:p>
            <a:r>
              <a:rPr lang="en-US" dirty="0"/>
              <a:t>We have a Home FULL of Joy awaiting us!</a:t>
            </a:r>
          </a:p>
          <a:p>
            <a:r>
              <a:rPr lang="en-US" dirty="0"/>
              <a:t>We have a FATHER Full of JOY – celebrating our decision to come back to him.  Like the Prodigal son in Luke 15 – we have a Heavenly Father eager to wrap His arms around us and welcome us into the greatest rest, greatest love, greatest paradise we can imagine.</a:t>
            </a:r>
          </a:p>
          <a:p>
            <a:endParaRPr lang="en-US" dirty="0"/>
          </a:p>
          <a:p>
            <a:r>
              <a:rPr lang="en-US" dirty="0"/>
              <a:t>Jesus showed John what to expect…. Revelation 21:3-7</a:t>
            </a:r>
          </a:p>
          <a:p>
            <a:endParaRPr lang="en-US" dirty="0"/>
          </a:p>
          <a:p>
            <a:pPr algn="l"/>
            <a:r>
              <a:rPr lang="en-US" b="1" i="0" baseline="30000" dirty="0">
                <a:solidFill>
                  <a:srgbClr val="000000"/>
                </a:solidFill>
                <a:effectLst/>
                <a:latin typeface="system-ui"/>
              </a:rPr>
              <a:t>3 </a:t>
            </a:r>
            <a:r>
              <a:rPr lang="en-US" b="0" i="0" dirty="0">
                <a:solidFill>
                  <a:srgbClr val="000000"/>
                </a:solidFill>
                <a:effectLst/>
                <a:latin typeface="system-ui"/>
              </a:rPr>
              <a:t>And I heard a loud voice from the throne, saying, “Behold, the tabernacle of God is among men, and He will </a:t>
            </a:r>
            <a:r>
              <a:rPr lang="en-US" b="0" i="0" baseline="30000" dirty="0">
                <a:solidFill>
                  <a:srgbClr val="000000"/>
                </a:solidFill>
                <a:effectLst/>
                <a:latin typeface="system-ui"/>
              </a:rPr>
              <a:t>[</a:t>
            </a:r>
            <a:r>
              <a:rPr lang="en-US" b="0" i="0" baseline="30000" dirty="0">
                <a:solidFill>
                  <a:srgbClr val="4A4A4A"/>
                </a:solidFill>
                <a:effectLst/>
                <a:latin typeface="system-ui"/>
                <a:hlinkClick r:id="rId3" tooltip="See footnote a"/>
              </a:rPr>
              <a:t>a</a:t>
            </a:r>
            <a:r>
              <a:rPr lang="en-US" b="0" i="0" baseline="30000" dirty="0">
                <a:solidFill>
                  <a:srgbClr val="000000"/>
                </a:solidFill>
                <a:effectLst/>
                <a:latin typeface="system-ui"/>
              </a:rPr>
              <a:t>]</a:t>
            </a:r>
            <a:r>
              <a:rPr lang="en-US" b="0" i="0" dirty="0">
                <a:solidFill>
                  <a:srgbClr val="000000"/>
                </a:solidFill>
                <a:effectLst/>
                <a:latin typeface="system-ui"/>
              </a:rPr>
              <a:t>dwell among them, and they shall be His people, and God Himself will be among them</a:t>
            </a:r>
            <a:r>
              <a:rPr lang="en-US" b="0" i="0" baseline="30000" dirty="0">
                <a:solidFill>
                  <a:srgbClr val="000000"/>
                </a:solidFill>
                <a:effectLst/>
                <a:latin typeface="system-ui"/>
              </a:rPr>
              <a:t>[</a:t>
            </a:r>
            <a:r>
              <a:rPr lang="en-US" b="0" i="0" baseline="30000" dirty="0">
                <a:solidFill>
                  <a:srgbClr val="4A4A4A"/>
                </a:solidFill>
                <a:effectLst/>
                <a:latin typeface="system-ui"/>
                <a:hlinkClick r:id="rId4" tooltip="See footnote b"/>
              </a:rPr>
              <a:t>b</a:t>
            </a:r>
            <a:r>
              <a:rPr lang="en-US" b="0" i="0" baseline="30000" dirty="0">
                <a:solidFill>
                  <a:srgbClr val="000000"/>
                </a:solidFill>
                <a:effectLst/>
                <a:latin typeface="system-ui"/>
              </a:rPr>
              <a:t>]</a:t>
            </a:r>
            <a:r>
              <a:rPr lang="en-US" b="0" i="0" dirty="0">
                <a:solidFill>
                  <a:srgbClr val="000000"/>
                </a:solidFill>
                <a:effectLst/>
                <a:latin typeface="system-ui"/>
              </a:rPr>
              <a:t>, </a:t>
            </a:r>
            <a:r>
              <a:rPr lang="en-US" b="1" i="0" baseline="30000" dirty="0">
                <a:solidFill>
                  <a:srgbClr val="000000"/>
                </a:solidFill>
                <a:effectLst/>
                <a:latin typeface="system-ui"/>
              </a:rPr>
              <a:t>4 </a:t>
            </a:r>
            <a:r>
              <a:rPr lang="en-US" b="0" i="0" dirty="0">
                <a:solidFill>
                  <a:srgbClr val="000000"/>
                </a:solidFill>
                <a:effectLst/>
                <a:latin typeface="system-ui"/>
              </a:rPr>
              <a:t>and He will wipe away every tear from their eyes; and there will no longer be </a:t>
            </a:r>
            <a:r>
              <a:rPr lang="en-US" b="0" i="1" dirty="0">
                <a:solidFill>
                  <a:srgbClr val="000000"/>
                </a:solidFill>
                <a:effectLst/>
                <a:latin typeface="system-ui"/>
              </a:rPr>
              <a:t>any</a:t>
            </a:r>
            <a:r>
              <a:rPr lang="en-US" b="0" i="0" dirty="0">
                <a:solidFill>
                  <a:srgbClr val="000000"/>
                </a:solidFill>
                <a:effectLst/>
                <a:latin typeface="system-ui"/>
              </a:rPr>
              <a:t> death; there will no longer be </a:t>
            </a:r>
            <a:r>
              <a:rPr lang="en-US" b="0" i="1" dirty="0">
                <a:solidFill>
                  <a:srgbClr val="000000"/>
                </a:solidFill>
                <a:effectLst/>
                <a:latin typeface="system-ui"/>
              </a:rPr>
              <a:t>any</a:t>
            </a:r>
            <a:r>
              <a:rPr lang="en-US" b="0" i="0" dirty="0">
                <a:solidFill>
                  <a:srgbClr val="000000"/>
                </a:solidFill>
                <a:effectLst/>
                <a:latin typeface="system-ui"/>
              </a:rPr>
              <a:t> mourning, or crying, or pain; the first things have passed away.”</a:t>
            </a:r>
          </a:p>
          <a:p>
            <a:pPr algn="l"/>
            <a:r>
              <a:rPr lang="en-US" b="1" i="0" baseline="30000" dirty="0">
                <a:solidFill>
                  <a:srgbClr val="000000"/>
                </a:solidFill>
                <a:effectLst/>
                <a:latin typeface="system-ui"/>
              </a:rPr>
              <a:t>5 </a:t>
            </a:r>
            <a:r>
              <a:rPr lang="en-US" b="0" i="0" dirty="0">
                <a:solidFill>
                  <a:srgbClr val="000000"/>
                </a:solidFill>
                <a:effectLst/>
                <a:latin typeface="system-ui"/>
              </a:rPr>
              <a:t>And He who sits on the throne said, “Behold, I am making all things new.” And He *said, “Write, for these words are faithful and true.” </a:t>
            </a:r>
            <a:r>
              <a:rPr lang="en-US" b="1" i="0" baseline="30000" dirty="0">
                <a:solidFill>
                  <a:srgbClr val="000000"/>
                </a:solidFill>
                <a:effectLst/>
                <a:latin typeface="system-ui"/>
              </a:rPr>
              <a:t>6 </a:t>
            </a:r>
            <a:r>
              <a:rPr lang="en-US" b="0" i="0" dirty="0">
                <a:solidFill>
                  <a:srgbClr val="000000"/>
                </a:solidFill>
                <a:effectLst/>
                <a:latin typeface="system-ui"/>
              </a:rPr>
              <a:t>Then He said to me, “</a:t>
            </a:r>
            <a:r>
              <a:rPr lang="en-US" b="0" i="0" baseline="30000" dirty="0">
                <a:solidFill>
                  <a:srgbClr val="000000"/>
                </a:solidFill>
                <a:effectLst/>
                <a:latin typeface="system-ui"/>
              </a:rPr>
              <a:t>[</a:t>
            </a:r>
            <a:r>
              <a:rPr lang="en-US" b="0" i="0" baseline="30000" dirty="0">
                <a:solidFill>
                  <a:srgbClr val="4A4A4A"/>
                </a:solidFill>
                <a:effectLst/>
                <a:latin typeface="system-ui"/>
                <a:hlinkClick r:id="rId5" tooltip="See footnote c"/>
              </a:rPr>
              <a:t>c</a:t>
            </a:r>
            <a:r>
              <a:rPr lang="en-US" b="0" i="0" baseline="30000" dirty="0">
                <a:solidFill>
                  <a:srgbClr val="000000"/>
                </a:solidFill>
                <a:effectLst/>
                <a:latin typeface="system-ui"/>
              </a:rPr>
              <a:t>]</a:t>
            </a:r>
            <a:r>
              <a:rPr lang="en-US" b="0" i="0" dirty="0">
                <a:solidFill>
                  <a:srgbClr val="000000"/>
                </a:solidFill>
                <a:effectLst/>
                <a:latin typeface="system-ui"/>
              </a:rPr>
              <a:t>It is done. I am the Alpha and the Omega, the beginning and the end. I will give to the one who thirsts from the spring of the water of life without cost. </a:t>
            </a:r>
            <a:r>
              <a:rPr lang="en-US" b="1" i="0" baseline="30000" dirty="0">
                <a:solidFill>
                  <a:srgbClr val="000000"/>
                </a:solidFill>
                <a:effectLst/>
                <a:latin typeface="system-ui"/>
              </a:rPr>
              <a:t>7 </a:t>
            </a:r>
            <a:r>
              <a:rPr lang="en-US" b="0" i="0" dirty="0">
                <a:solidFill>
                  <a:srgbClr val="000000"/>
                </a:solidFill>
                <a:effectLst/>
                <a:latin typeface="system-ui"/>
              </a:rPr>
              <a:t>He who overcomes will inherit these things, and I will be his God and he will be My son. </a:t>
            </a:r>
          </a:p>
          <a:p>
            <a:endParaRPr lang="en-US" dirty="0"/>
          </a:p>
          <a:p>
            <a:endParaRPr lang="en-US" dirty="0"/>
          </a:p>
          <a:p>
            <a:r>
              <a:rPr lang="en-US" dirty="0"/>
              <a:t>Like Jesus…</a:t>
            </a:r>
          </a:p>
          <a:p>
            <a:endParaRPr lang="en-US" dirty="0"/>
          </a:p>
          <a:p>
            <a:r>
              <a:rPr lang="en-US" dirty="0"/>
              <a:t>We have a Heavenly Father who LOVES US and is preparing a FEAST to share with us in HEAVEN!</a:t>
            </a:r>
          </a:p>
          <a:p>
            <a:endParaRPr lang="en-US" dirty="0"/>
          </a:p>
          <a:p>
            <a:r>
              <a:rPr lang="en-US" dirty="0"/>
              <a:t>We have Victory over death - a Resurrection that is going to take away all disease, all injuries, all pains.</a:t>
            </a:r>
          </a:p>
          <a:p>
            <a:endParaRPr lang="en-US" dirty="0"/>
          </a:p>
          <a:p>
            <a:r>
              <a:rPr lang="en-US" dirty="0"/>
              <a:t>We have a Family – with all the Heroes of Faith and Un-Named Servants from all TIME – to rejoice together!</a:t>
            </a:r>
          </a:p>
          <a:p>
            <a:endParaRPr lang="en-US" dirty="0"/>
          </a:p>
          <a:p>
            <a:r>
              <a:rPr lang="en-US" dirty="0"/>
              <a:t>We have a Mission to Complete &amp; Race to Finish – This life is SO SHORT, and the finish line is closer than we imagine!</a:t>
            </a:r>
          </a:p>
          <a:p>
            <a:endParaRPr lang="en-US" dirty="0"/>
          </a:p>
          <a:p>
            <a:r>
              <a:rPr lang="en-US" dirty="0"/>
              <a:t>We have a Reward – a Crown of Life – graciously given by the One and Only God!</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B09524B-4A38-1248-AEA4-B0B78C94BF06}" type="slidenum">
              <a:rPr lang="en-US" smtClean="0"/>
              <a:t>9</a:t>
            </a:fld>
            <a:endParaRPr lang="en-US"/>
          </a:p>
        </p:txBody>
      </p:sp>
    </p:spTree>
    <p:extLst>
      <p:ext uri="{BB962C8B-B14F-4D97-AF65-F5344CB8AC3E}">
        <p14:creationId xmlns:p14="http://schemas.microsoft.com/office/powerpoint/2010/main" val="8407007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JOY helps put everything into perspective…. Helps us see that we want to point our life in the DIRECTION of HEAVEN and not deviate for any distraction!</a:t>
            </a:r>
          </a:p>
          <a:p>
            <a:endParaRPr lang="en-US" dirty="0"/>
          </a:p>
          <a:p>
            <a:pPr algn="l"/>
            <a:r>
              <a:rPr lang="en-US" b="1" i="0" dirty="0">
                <a:solidFill>
                  <a:srgbClr val="625529"/>
                </a:solidFill>
                <a:effectLst/>
                <a:latin typeface="Segoe UI" panose="020B0502040204020203" pitchFamily="34" charset="0"/>
                <a:hlinkClick r:id="rId3"/>
              </a:rPr>
              <a:t>Psalm 16:11</a:t>
            </a:r>
            <a:r>
              <a:rPr lang="en-US" b="1" i="0" dirty="0">
                <a:solidFill>
                  <a:srgbClr val="625529"/>
                </a:solidFill>
                <a:effectLst/>
                <a:latin typeface="Segoe UI" panose="020B0502040204020203" pitchFamily="34" charset="0"/>
              </a:rPr>
              <a:t> </a:t>
            </a:r>
            <a:r>
              <a:rPr lang="en-US" b="0" i="0" dirty="0">
                <a:solidFill>
                  <a:srgbClr val="444444"/>
                </a:solidFill>
                <a:effectLst/>
                <a:latin typeface="Segoe UI" panose="020B0502040204020203" pitchFamily="34" charset="0"/>
              </a:rPr>
              <a:t>ESV / 28 helpful votes </a:t>
            </a:r>
            <a:r>
              <a:rPr lang="en-US" b="1" i="0" dirty="0">
                <a:solidFill>
                  <a:srgbClr val="625529"/>
                </a:solidFill>
                <a:effectLst/>
                <a:latin typeface="Segoe UI" panose="020B0502040204020203" pitchFamily="34" charset="0"/>
              </a:rPr>
              <a:t>Helpful Not Helpful</a:t>
            </a:r>
          </a:p>
          <a:p>
            <a:pPr algn="l"/>
            <a:r>
              <a:rPr lang="en-US" b="0" i="0" dirty="0">
                <a:solidFill>
                  <a:srgbClr val="000000"/>
                </a:solidFill>
                <a:effectLst/>
                <a:latin typeface="Segoe UI" panose="020B0502040204020203" pitchFamily="34" charset="0"/>
              </a:rPr>
              <a:t>You make known to me the path of life; in your presence there is fullness of joy; at your right hand are pleasures forevermore.</a:t>
            </a:r>
          </a:p>
          <a:p>
            <a:endParaRPr lang="en-US" dirty="0"/>
          </a:p>
          <a:p>
            <a:endParaRPr lang="en-US" dirty="0"/>
          </a:p>
          <a:p>
            <a:r>
              <a:rPr lang="en-US" dirty="0"/>
              <a:t>JESUS knew exactly what was to come – and it was so wonderful, so perfect, so comforting that even in the WORST circumstances, this JOY helped him to endure!</a:t>
            </a:r>
          </a:p>
          <a:p>
            <a:pPr algn="l"/>
            <a:endParaRPr lang="en-US" b="0" i="0" dirty="0">
              <a:solidFill>
                <a:srgbClr val="000000"/>
              </a:solidFill>
              <a:effectLst/>
              <a:latin typeface="system-ui"/>
            </a:endParaRPr>
          </a:p>
          <a:p>
            <a:pPr algn="l"/>
            <a:r>
              <a:rPr lang="en-US" b="0" i="0" dirty="0">
                <a:solidFill>
                  <a:srgbClr val="000000"/>
                </a:solidFill>
                <a:effectLst/>
                <a:latin typeface="system-ui"/>
              </a:rPr>
              <a:t>THIS IS A JOY THAT PUTS EVERYTHING INTO PERSPECTIVE!</a:t>
            </a:r>
          </a:p>
          <a:p>
            <a:pPr algn="l"/>
            <a:endParaRPr lang="en-US" b="0" i="0" dirty="0">
              <a:solidFill>
                <a:srgbClr val="000000"/>
              </a:solidFill>
              <a:effectLst/>
              <a:latin typeface="system-ui"/>
            </a:endParaRPr>
          </a:p>
          <a:p>
            <a:pPr algn="l"/>
            <a:r>
              <a:rPr lang="en-US" dirty="0"/>
              <a:t>Christ-Like Joy Overwhelms Us With What Really Matters…</a:t>
            </a:r>
            <a:endParaRPr lang="en-US" b="0" i="0" dirty="0">
              <a:solidFill>
                <a:srgbClr val="000000"/>
              </a:solidFill>
              <a:effectLst/>
              <a:latin typeface="system-ui"/>
            </a:endParaRPr>
          </a:p>
          <a:p>
            <a:pPr algn="l"/>
            <a:endParaRPr lang="en-US" b="0" i="0" dirty="0">
              <a:solidFill>
                <a:srgbClr val="000000"/>
              </a:solidFill>
              <a:effectLst/>
              <a:latin typeface="system-ui"/>
            </a:endParaRPr>
          </a:p>
          <a:p>
            <a:r>
              <a:rPr lang="en-US" dirty="0"/>
              <a:t>Like a family wrapped into a hug in front of a house destroyed by a fire or tornado.  There is a joy that overwhelms us.</a:t>
            </a:r>
          </a:p>
          <a:p>
            <a:endParaRPr lang="en-US" dirty="0"/>
          </a:p>
          <a:p>
            <a:r>
              <a:rPr lang="en-US" dirty="0"/>
              <a:t>Joy alone does not change our circumstances. And Paul did long for improved circumstances - to be with the Lord is better!  But circumstances do not determine our joy. There is something deeper.</a:t>
            </a:r>
          </a:p>
          <a:p>
            <a:pPr algn="l"/>
            <a:endParaRPr lang="en-US" b="0" i="0" dirty="0">
              <a:solidFill>
                <a:srgbClr val="000000"/>
              </a:solidFill>
              <a:effectLst/>
              <a:latin typeface="system-ui"/>
            </a:endParaRPr>
          </a:p>
          <a:p>
            <a:pPr algn="l"/>
            <a:endParaRPr lang="en-US" b="0" i="0" dirty="0">
              <a:solidFill>
                <a:srgbClr val="000000"/>
              </a:solidFill>
              <a:effectLst/>
              <a:latin typeface="system-ui"/>
            </a:endParaRPr>
          </a:p>
          <a:p>
            <a:pPr algn="l"/>
            <a:endParaRPr lang="en-US" b="0" i="0" dirty="0">
              <a:solidFill>
                <a:srgbClr val="000000"/>
              </a:solidFill>
              <a:effectLst/>
              <a:latin typeface="system-ui"/>
            </a:endParaRPr>
          </a:p>
        </p:txBody>
      </p:sp>
      <p:sp>
        <p:nvSpPr>
          <p:cNvPr id="4" name="Slide Number Placeholder 3"/>
          <p:cNvSpPr>
            <a:spLocks noGrp="1"/>
          </p:cNvSpPr>
          <p:nvPr>
            <p:ph type="sldNum" sz="quarter" idx="5"/>
          </p:nvPr>
        </p:nvSpPr>
        <p:spPr/>
        <p:txBody>
          <a:bodyPr/>
          <a:lstStyle/>
          <a:p>
            <a:fld id="{3B09524B-4A38-1248-AEA4-B0B78C94BF06}" type="slidenum">
              <a:rPr lang="en-US" smtClean="0"/>
              <a:t>10</a:t>
            </a:fld>
            <a:endParaRPr lang="en-US"/>
          </a:p>
        </p:txBody>
      </p:sp>
    </p:spTree>
    <p:extLst>
      <p:ext uri="{BB962C8B-B14F-4D97-AF65-F5344CB8AC3E}">
        <p14:creationId xmlns:p14="http://schemas.microsoft.com/office/powerpoint/2010/main" val="8409546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JOY helps put everything into perspective…. Helps us see that we want to point our life in the DIRECTION of HEAVEN and not deviate for any distraction!</a:t>
            </a:r>
          </a:p>
          <a:p>
            <a:endParaRPr lang="en-US" dirty="0"/>
          </a:p>
          <a:p>
            <a:pPr algn="l"/>
            <a:r>
              <a:rPr lang="en-US" b="1" i="0" dirty="0">
                <a:solidFill>
                  <a:srgbClr val="625529"/>
                </a:solidFill>
                <a:effectLst/>
                <a:latin typeface="Segoe UI" panose="020B0502040204020203" pitchFamily="34" charset="0"/>
                <a:hlinkClick r:id="rId3"/>
              </a:rPr>
              <a:t>Psalm 16:11</a:t>
            </a:r>
            <a:r>
              <a:rPr lang="en-US" b="1" i="0" dirty="0">
                <a:solidFill>
                  <a:srgbClr val="625529"/>
                </a:solidFill>
                <a:effectLst/>
                <a:latin typeface="Segoe UI" panose="020B0502040204020203" pitchFamily="34" charset="0"/>
              </a:rPr>
              <a:t> </a:t>
            </a:r>
            <a:r>
              <a:rPr lang="en-US" b="0" i="0" dirty="0">
                <a:solidFill>
                  <a:srgbClr val="444444"/>
                </a:solidFill>
                <a:effectLst/>
                <a:latin typeface="Segoe UI" panose="020B0502040204020203" pitchFamily="34" charset="0"/>
              </a:rPr>
              <a:t>ESV / 28 helpful votes </a:t>
            </a:r>
            <a:r>
              <a:rPr lang="en-US" b="1" i="0" dirty="0">
                <a:solidFill>
                  <a:srgbClr val="625529"/>
                </a:solidFill>
                <a:effectLst/>
                <a:latin typeface="Segoe UI" panose="020B0502040204020203" pitchFamily="34" charset="0"/>
              </a:rPr>
              <a:t>Helpful Not Helpful</a:t>
            </a:r>
          </a:p>
          <a:p>
            <a:pPr algn="l"/>
            <a:r>
              <a:rPr lang="en-US" b="0" i="0" dirty="0">
                <a:solidFill>
                  <a:srgbClr val="000000"/>
                </a:solidFill>
                <a:effectLst/>
                <a:latin typeface="Segoe UI" panose="020B0502040204020203" pitchFamily="34" charset="0"/>
              </a:rPr>
              <a:t>You make known to me the path of life; in your presence there is fullness of joy; at your right hand are pleasures forevermore.</a:t>
            </a:r>
          </a:p>
          <a:p>
            <a:endParaRPr lang="en-US" dirty="0"/>
          </a:p>
          <a:p>
            <a:pPr algn="l"/>
            <a:r>
              <a:rPr lang="en-US" b="0" i="0" dirty="0">
                <a:solidFill>
                  <a:srgbClr val="000000"/>
                </a:solidFill>
                <a:effectLst/>
                <a:latin typeface="system-ui"/>
              </a:rPr>
              <a:t>Accept NO </a:t>
            </a:r>
            <a:r>
              <a:rPr lang="en-US" b="0" i="0" dirty="0" err="1">
                <a:solidFill>
                  <a:srgbClr val="000000"/>
                </a:solidFill>
                <a:effectLst/>
                <a:latin typeface="system-ui"/>
              </a:rPr>
              <a:t>counterfits</a:t>
            </a:r>
            <a:r>
              <a:rPr lang="en-US" b="0" i="0" dirty="0">
                <a:solidFill>
                  <a:srgbClr val="000000"/>
                </a:solidFill>
                <a:effectLst/>
                <a:latin typeface="system-ui"/>
              </a:rPr>
              <a:t>.</a:t>
            </a:r>
          </a:p>
          <a:p>
            <a:pPr algn="l"/>
            <a:endParaRPr lang="en-US" b="0" i="0" dirty="0">
              <a:solidFill>
                <a:srgbClr val="000000"/>
              </a:solidFill>
              <a:effectLst/>
              <a:latin typeface="system-ui"/>
            </a:endParaRPr>
          </a:p>
          <a:p>
            <a:pPr algn="l"/>
            <a:r>
              <a:rPr lang="en-US" b="0" i="0" dirty="0">
                <a:solidFill>
                  <a:srgbClr val="000000"/>
                </a:solidFill>
                <a:effectLst/>
                <a:latin typeface="system-ui"/>
              </a:rPr>
              <a:t>The temptations of Satan are for treasures that rust and decay.</a:t>
            </a:r>
          </a:p>
          <a:p>
            <a:pPr algn="l"/>
            <a:r>
              <a:rPr lang="en-US" b="0" i="0" dirty="0">
                <a:solidFill>
                  <a:srgbClr val="000000"/>
                </a:solidFill>
                <a:effectLst/>
                <a:latin typeface="system-ui"/>
              </a:rPr>
              <a:t>The temptations of Satan are for joys that harm us and hold us back.</a:t>
            </a:r>
          </a:p>
          <a:p>
            <a:pPr algn="l"/>
            <a:endParaRPr lang="en-US" b="0" i="0" dirty="0">
              <a:solidFill>
                <a:srgbClr val="000000"/>
              </a:solidFill>
              <a:effectLst/>
              <a:latin typeface="system-ui"/>
            </a:endParaRPr>
          </a:p>
          <a:p>
            <a:pPr algn="l"/>
            <a:r>
              <a:rPr lang="en-US" b="0" i="0" dirty="0">
                <a:solidFill>
                  <a:srgbClr val="000000"/>
                </a:solidFill>
                <a:effectLst/>
                <a:latin typeface="system-ui"/>
              </a:rPr>
              <a:t>ONLY in the presence of God can we have true, eternal, joy.</a:t>
            </a:r>
          </a:p>
        </p:txBody>
      </p:sp>
      <p:sp>
        <p:nvSpPr>
          <p:cNvPr id="4" name="Slide Number Placeholder 3"/>
          <p:cNvSpPr>
            <a:spLocks noGrp="1"/>
          </p:cNvSpPr>
          <p:nvPr>
            <p:ph type="sldNum" sz="quarter" idx="5"/>
          </p:nvPr>
        </p:nvSpPr>
        <p:spPr/>
        <p:txBody>
          <a:bodyPr/>
          <a:lstStyle/>
          <a:p>
            <a:fld id="{3B09524B-4A38-1248-AEA4-B0B78C94BF06}" type="slidenum">
              <a:rPr lang="en-US" smtClean="0"/>
              <a:t>11</a:t>
            </a:fld>
            <a:endParaRPr lang="en-US"/>
          </a:p>
        </p:txBody>
      </p:sp>
    </p:spTree>
    <p:extLst>
      <p:ext uri="{BB962C8B-B14F-4D97-AF65-F5344CB8AC3E}">
        <p14:creationId xmlns:p14="http://schemas.microsoft.com/office/powerpoint/2010/main" val="41056903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7DD6F12-65FB-4147-B5C2-25842B05EB63}" type="datetimeFigureOut">
              <a:rPr lang="en-US" smtClean="0"/>
              <a:t>11/17/23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4A4B73-CC2B-E046-AB48-7F683D51D66B}" type="slidenum">
              <a:rPr lang="en-US" smtClean="0"/>
              <a:t>‹#›</a:t>
            </a:fld>
            <a:endParaRPr lang="en-US"/>
          </a:p>
        </p:txBody>
      </p:sp>
    </p:spTree>
    <p:extLst>
      <p:ext uri="{BB962C8B-B14F-4D97-AF65-F5344CB8AC3E}">
        <p14:creationId xmlns:p14="http://schemas.microsoft.com/office/powerpoint/2010/main" val="606052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DD6F12-65FB-4147-B5C2-25842B05EB63}" type="datetimeFigureOut">
              <a:rPr lang="en-US" smtClean="0"/>
              <a:t>11/17/23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4A4B73-CC2B-E046-AB48-7F683D51D66B}" type="slidenum">
              <a:rPr lang="en-US" smtClean="0"/>
              <a:t>‹#›</a:t>
            </a:fld>
            <a:endParaRPr lang="en-US"/>
          </a:p>
        </p:txBody>
      </p:sp>
    </p:spTree>
    <p:extLst>
      <p:ext uri="{BB962C8B-B14F-4D97-AF65-F5344CB8AC3E}">
        <p14:creationId xmlns:p14="http://schemas.microsoft.com/office/powerpoint/2010/main" val="3604580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04271"/>
            <a:ext cx="1971675" cy="48431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04271"/>
            <a:ext cx="5800725" cy="484319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DD6F12-65FB-4147-B5C2-25842B05EB63}" type="datetimeFigureOut">
              <a:rPr lang="en-US" smtClean="0"/>
              <a:t>11/17/23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4A4B73-CC2B-E046-AB48-7F683D51D66B}" type="slidenum">
              <a:rPr lang="en-US" smtClean="0"/>
              <a:t>‹#›</a:t>
            </a:fld>
            <a:endParaRPr lang="en-US"/>
          </a:p>
        </p:txBody>
      </p:sp>
    </p:spTree>
    <p:extLst>
      <p:ext uri="{BB962C8B-B14F-4D97-AF65-F5344CB8AC3E}">
        <p14:creationId xmlns:p14="http://schemas.microsoft.com/office/powerpoint/2010/main" val="2710343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2800">
                <a:solidFill>
                  <a:schemeClr val="bg1"/>
                </a:solidFill>
              </a:defRPr>
            </a:lvl1pPr>
            <a:lvl2pPr>
              <a:defRPr sz="24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7DD6F12-65FB-4147-B5C2-25842B05EB63}" type="datetimeFigureOut">
              <a:rPr lang="en-US" smtClean="0"/>
              <a:t>11/17/23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4A4B73-CC2B-E046-AB48-7F683D51D66B}" type="slidenum">
              <a:rPr lang="en-US" smtClean="0"/>
              <a:t>‹#›</a:t>
            </a:fld>
            <a:endParaRPr lang="en-US"/>
          </a:p>
        </p:txBody>
      </p:sp>
    </p:spTree>
    <p:extLst>
      <p:ext uri="{BB962C8B-B14F-4D97-AF65-F5344CB8AC3E}">
        <p14:creationId xmlns:p14="http://schemas.microsoft.com/office/powerpoint/2010/main" val="2652426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424782"/>
            <a:ext cx="7886700" cy="2377281"/>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7"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7DD6F12-65FB-4147-B5C2-25842B05EB63}" type="datetimeFigureOut">
              <a:rPr lang="en-US" smtClean="0"/>
              <a:t>11/17/23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4A4B73-CC2B-E046-AB48-7F683D51D66B}" type="slidenum">
              <a:rPr lang="en-US" smtClean="0"/>
              <a:t>‹#›</a:t>
            </a:fld>
            <a:endParaRPr lang="en-US"/>
          </a:p>
        </p:txBody>
      </p:sp>
    </p:spTree>
    <p:extLst>
      <p:ext uri="{BB962C8B-B14F-4D97-AF65-F5344CB8AC3E}">
        <p14:creationId xmlns:p14="http://schemas.microsoft.com/office/powerpoint/2010/main" val="1367842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7DD6F12-65FB-4147-B5C2-25842B05EB63}" type="datetimeFigureOut">
              <a:rPr lang="en-US" smtClean="0"/>
              <a:t>11/17/23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4A4B73-CC2B-E046-AB48-7F683D51D66B}" type="slidenum">
              <a:rPr lang="en-US" smtClean="0"/>
              <a:t>‹#›</a:t>
            </a:fld>
            <a:endParaRPr lang="en-US"/>
          </a:p>
        </p:txBody>
      </p:sp>
    </p:spTree>
    <p:extLst>
      <p:ext uri="{BB962C8B-B14F-4D97-AF65-F5344CB8AC3E}">
        <p14:creationId xmlns:p14="http://schemas.microsoft.com/office/powerpoint/2010/main" val="1082064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1"/>
            <a:ext cx="7886700" cy="1104636"/>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087563"/>
            <a:ext cx="3887391"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7DD6F12-65FB-4147-B5C2-25842B05EB63}" type="datetimeFigureOut">
              <a:rPr lang="en-US" smtClean="0"/>
              <a:t>11/17/23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F4A4B73-CC2B-E046-AB48-7F683D51D66B}" type="slidenum">
              <a:rPr lang="en-US" smtClean="0"/>
              <a:t>‹#›</a:t>
            </a:fld>
            <a:endParaRPr lang="en-US"/>
          </a:p>
        </p:txBody>
      </p:sp>
    </p:spTree>
    <p:extLst>
      <p:ext uri="{BB962C8B-B14F-4D97-AF65-F5344CB8AC3E}">
        <p14:creationId xmlns:p14="http://schemas.microsoft.com/office/powerpoint/2010/main" val="3117663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7DD6F12-65FB-4147-B5C2-25842B05EB63}" type="datetimeFigureOut">
              <a:rPr lang="en-US" smtClean="0"/>
              <a:t>11/17/23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4A4B73-CC2B-E046-AB48-7F683D51D66B}" type="slidenum">
              <a:rPr lang="en-US" smtClean="0"/>
              <a:t>‹#›</a:t>
            </a:fld>
            <a:endParaRPr lang="en-US"/>
          </a:p>
        </p:txBody>
      </p:sp>
    </p:spTree>
    <p:extLst>
      <p:ext uri="{BB962C8B-B14F-4D97-AF65-F5344CB8AC3E}">
        <p14:creationId xmlns:p14="http://schemas.microsoft.com/office/powerpoint/2010/main" val="2904910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DD6F12-65FB-4147-B5C2-25842B05EB63}" type="datetimeFigureOut">
              <a:rPr lang="en-US" smtClean="0"/>
              <a:t>11/17/23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F4A4B73-CC2B-E046-AB48-7F683D51D66B}" type="slidenum">
              <a:rPr lang="en-US" smtClean="0"/>
              <a:t>‹#›</a:t>
            </a:fld>
            <a:endParaRPr lang="en-US"/>
          </a:p>
        </p:txBody>
      </p:sp>
    </p:spTree>
    <p:extLst>
      <p:ext uri="{BB962C8B-B14F-4D97-AF65-F5344CB8AC3E}">
        <p14:creationId xmlns:p14="http://schemas.microsoft.com/office/powerpoint/2010/main" val="2768440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7DD6F12-65FB-4147-B5C2-25842B05EB63}" type="datetimeFigureOut">
              <a:rPr lang="en-US" smtClean="0"/>
              <a:t>11/17/23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4A4B73-CC2B-E046-AB48-7F683D51D66B}" type="slidenum">
              <a:rPr lang="en-US" smtClean="0"/>
              <a:t>‹#›</a:t>
            </a:fld>
            <a:endParaRPr lang="en-US"/>
          </a:p>
        </p:txBody>
      </p:sp>
    </p:spTree>
    <p:extLst>
      <p:ext uri="{BB962C8B-B14F-4D97-AF65-F5344CB8AC3E}">
        <p14:creationId xmlns:p14="http://schemas.microsoft.com/office/powerpoint/2010/main" val="603761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822855"/>
            <a:ext cx="4629150" cy="4061354"/>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7DD6F12-65FB-4147-B5C2-25842B05EB63}" type="datetimeFigureOut">
              <a:rPr lang="en-US" smtClean="0"/>
              <a:t>11/17/23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4A4B73-CC2B-E046-AB48-7F683D51D66B}" type="slidenum">
              <a:rPr lang="en-US" smtClean="0"/>
              <a:t>‹#›</a:t>
            </a:fld>
            <a:endParaRPr lang="en-US"/>
          </a:p>
        </p:txBody>
      </p:sp>
    </p:spTree>
    <p:extLst>
      <p:ext uri="{BB962C8B-B14F-4D97-AF65-F5344CB8AC3E}">
        <p14:creationId xmlns:p14="http://schemas.microsoft.com/office/powerpoint/2010/main" val="386901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47DD6F12-65FB-4147-B5C2-25842B05EB63}" type="datetimeFigureOut">
              <a:rPr lang="en-US" smtClean="0"/>
              <a:t>11/17/23</a:t>
            </a:fld>
            <a:endParaRPr lang="en-US"/>
          </a:p>
        </p:txBody>
      </p:sp>
      <p:sp>
        <p:nvSpPr>
          <p:cNvPr id="5" name="Footer Placeholder 4"/>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1F4A4B73-CC2B-E046-AB48-7F683D51D66B}" type="slidenum">
              <a:rPr lang="en-US" smtClean="0"/>
              <a:t>‹#›</a:t>
            </a:fld>
            <a:endParaRPr lang="en-US"/>
          </a:p>
        </p:txBody>
      </p:sp>
    </p:spTree>
    <p:extLst>
      <p:ext uri="{BB962C8B-B14F-4D97-AF65-F5344CB8AC3E}">
        <p14:creationId xmlns:p14="http://schemas.microsoft.com/office/powerpoint/2010/main" val="20436885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tone structure with columns&#10;&#10;Description automatically generated with medium confidence">
            <a:extLst>
              <a:ext uri="{FF2B5EF4-FFF2-40B4-BE49-F238E27FC236}">
                <a16:creationId xmlns:a16="http://schemas.microsoft.com/office/drawing/2014/main" id="{045E1916-9B27-EFCE-A0F3-38A291B087CD}"/>
              </a:ext>
            </a:extLst>
          </p:cNvPr>
          <p:cNvPicPr>
            <a:picLocks noChangeAspect="1"/>
          </p:cNvPicPr>
          <p:nvPr/>
        </p:nvPicPr>
        <p:blipFill>
          <a:blip r:embed="rId2"/>
          <a:stretch>
            <a:fillRect/>
          </a:stretch>
        </p:blipFill>
        <p:spPr>
          <a:xfrm>
            <a:off x="0" y="0"/>
            <a:ext cx="9144000" cy="5715000"/>
          </a:xfrm>
          <a:prstGeom prst="rect">
            <a:avLst/>
          </a:prstGeom>
        </p:spPr>
      </p:pic>
      <p:pic>
        <p:nvPicPr>
          <p:cNvPr id="5" name="Picture 4" descr="A white text on a black background&#10;&#10;Description automatically generated">
            <a:extLst>
              <a:ext uri="{FF2B5EF4-FFF2-40B4-BE49-F238E27FC236}">
                <a16:creationId xmlns:a16="http://schemas.microsoft.com/office/drawing/2014/main" id="{250F65FC-3911-CBC6-ECD8-1563A95820B4}"/>
              </a:ext>
            </a:extLst>
          </p:cNvPr>
          <p:cNvPicPr>
            <a:picLocks noChangeAspect="1"/>
          </p:cNvPicPr>
          <p:nvPr/>
        </p:nvPicPr>
        <p:blipFill rotWithShape="1">
          <a:blip r:embed="rId3"/>
          <a:srcRect t="17965"/>
          <a:stretch/>
        </p:blipFill>
        <p:spPr>
          <a:xfrm>
            <a:off x="0" y="1026695"/>
            <a:ext cx="9143998" cy="4688303"/>
          </a:xfrm>
          <a:prstGeom prst="rect">
            <a:avLst/>
          </a:prstGeom>
        </p:spPr>
      </p:pic>
    </p:spTree>
    <p:extLst>
      <p:ext uri="{BB962C8B-B14F-4D97-AF65-F5344CB8AC3E}">
        <p14:creationId xmlns:p14="http://schemas.microsoft.com/office/powerpoint/2010/main" val="1354874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compass&#10;&#10;Description automatically generated">
            <a:extLst>
              <a:ext uri="{FF2B5EF4-FFF2-40B4-BE49-F238E27FC236}">
                <a16:creationId xmlns:a16="http://schemas.microsoft.com/office/drawing/2014/main" id="{6B688E7E-560A-B39F-ECB1-D484CC8CD353}"/>
              </a:ext>
            </a:extLst>
          </p:cNvPr>
          <p:cNvPicPr>
            <a:picLocks noChangeAspect="1"/>
          </p:cNvPicPr>
          <p:nvPr/>
        </p:nvPicPr>
        <p:blipFill>
          <a:blip r:embed="rId3"/>
          <a:stretch>
            <a:fillRect/>
          </a:stretch>
        </p:blipFill>
        <p:spPr>
          <a:xfrm>
            <a:off x="0" y="0"/>
            <a:ext cx="9144000" cy="5715000"/>
          </a:xfrm>
          <a:prstGeom prst="rect">
            <a:avLst/>
          </a:prstGeom>
        </p:spPr>
      </p:pic>
    </p:spTree>
    <p:extLst>
      <p:ext uri="{BB962C8B-B14F-4D97-AF65-F5344CB8AC3E}">
        <p14:creationId xmlns:p14="http://schemas.microsoft.com/office/powerpoint/2010/main" val="136075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compass&#10;&#10;Description automatically generated">
            <a:extLst>
              <a:ext uri="{FF2B5EF4-FFF2-40B4-BE49-F238E27FC236}">
                <a16:creationId xmlns:a16="http://schemas.microsoft.com/office/drawing/2014/main" id="{6B688E7E-560A-B39F-ECB1-D484CC8CD353}"/>
              </a:ext>
            </a:extLst>
          </p:cNvPr>
          <p:cNvPicPr>
            <a:picLocks noChangeAspect="1"/>
          </p:cNvPicPr>
          <p:nvPr/>
        </p:nvPicPr>
        <p:blipFill>
          <a:blip r:embed="rId3"/>
          <a:stretch>
            <a:fillRect/>
          </a:stretch>
        </p:blipFill>
        <p:spPr>
          <a:xfrm>
            <a:off x="0" y="0"/>
            <a:ext cx="9144000" cy="5715000"/>
          </a:xfrm>
          <a:prstGeom prst="rect">
            <a:avLst/>
          </a:prstGeom>
        </p:spPr>
      </p:pic>
      <p:sp>
        <p:nvSpPr>
          <p:cNvPr id="2" name="Rectangle 1">
            <a:extLst>
              <a:ext uri="{FF2B5EF4-FFF2-40B4-BE49-F238E27FC236}">
                <a16:creationId xmlns:a16="http://schemas.microsoft.com/office/drawing/2014/main" id="{1C1BF3F5-592F-7454-B872-DC19DA03E9B6}"/>
              </a:ext>
            </a:extLst>
          </p:cNvPr>
          <p:cNvSpPr/>
          <p:nvPr/>
        </p:nvSpPr>
        <p:spPr>
          <a:xfrm>
            <a:off x="0" y="0"/>
            <a:ext cx="9144000" cy="5715000"/>
          </a:xfrm>
          <a:prstGeom prst="rect">
            <a:avLst/>
          </a:prstGeom>
          <a:solidFill>
            <a:srgbClr val="1B4D60">
              <a:alpha val="8850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2516D9E-FD19-5791-691F-AE0062BF313A}"/>
              </a:ext>
            </a:extLst>
          </p:cNvPr>
          <p:cNvGrpSpPr/>
          <p:nvPr/>
        </p:nvGrpSpPr>
        <p:grpSpPr>
          <a:xfrm>
            <a:off x="775504" y="625033"/>
            <a:ext cx="7951806" cy="2232467"/>
            <a:chOff x="775504" y="625033"/>
            <a:chExt cx="7951806" cy="2232467"/>
          </a:xfrm>
        </p:grpSpPr>
        <p:sp>
          <p:nvSpPr>
            <p:cNvPr id="4" name="TextBox 3">
              <a:extLst>
                <a:ext uri="{FF2B5EF4-FFF2-40B4-BE49-F238E27FC236}">
                  <a16:creationId xmlns:a16="http://schemas.microsoft.com/office/drawing/2014/main" id="{3234C6A0-8B44-C3F2-D1EF-F714373E80FE}"/>
                </a:ext>
              </a:extLst>
            </p:cNvPr>
            <p:cNvSpPr txBox="1"/>
            <p:nvPr/>
          </p:nvSpPr>
          <p:spPr>
            <a:xfrm>
              <a:off x="958097" y="827144"/>
              <a:ext cx="7769213" cy="1815882"/>
            </a:xfrm>
            <a:prstGeom prst="rect">
              <a:avLst/>
            </a:prstGeom>
            <a:noFill/>
          </p:spPr>
          <p:txBody>
            <a:bodyPr wrap="square" rtlCol="0">
              <a:spAutoFit/>
            </a:bodyPr>
            <a:lstStyle/>
            <a:p>
              <a:r>
                <a:rPr lang="en-US" sz="2800" dirty="0">
                  <a:solidFill>
                    <a:schemeClr val="bg1"/>
                  </a:solidFill>
                </a:rPr>
                <a:t>“You make known to me the path of life;</a:t>
              </a:r>
              <a:br>
                <a:rPr lang="en-US" sz="2800" dirty="0">
                  <a:solidFill>
                    <a:schemeClr val="bg1"/>
                  </a:solidFill>
                </a:rPr>
              </a:br>
              <a:r>
                <a:rPr lang="en-US" sz="2800" dirty="0">
                  <a:solidFill>
                    <a:schemeClr val="bg1"/>
                  </a:solidFill>
                </a:rPr>
                <a:t>  </a:t>
              </a:r>
              <a:r>
                <a:rPr lang="en-US" sz="2800" dirty="0">
                  <a:solidFill>
                    <a:srgbClr val="E09F6C"/>
                  </a:solidFill>
                </a:rPr>
                <a:t>In Your presence there is fullness of joy; </a:t>
              </a:r>
              <a:br>
                <a:rPr lang="en-US" sz="2800" dirty="0">
                  <a:solidFill>
                    <a:schemeClr val="bg1"/>
                  </a:solidFill>
                </a:rPr>
              </a:br>
              <a:r>
                <a:rPr lang="en-US" sz="2800" dirty="0">
                  <a:solidFill>
                    <a:schemeClr val="bg1"/>
                  </a:solidFill>
                </a:rPr>
                <a:t>  at Your right hand are pleasures forevermore.”</a:t>
              </a:r>
            </a:p>
            <a:p>
              <a:r>
                <a:rPr lang="en-US" sz="2800" dirty="0">
                  <a:solidFill>
                    <a:schemeClr val="bg1"/>
                  </a:solidFill>
                </a:rPr>
                <a:t>   - Psalm 16:11</a:t>
              </a:r>
              <a:endParaRPr lang="en-US" sz="2400" dirty="0">
                <a:solidFill>
                  <a:schemeClr val="bg1"/>
                </a:solidFill>
              </a:endParaRPr>
            </a:p>
          </p:txBody>
        </p:sp>
        <p:sp>
          <p:nvSpPr>
            <p:cNvPr id="5" name="Rectangle 4">
              <a:extLst>
                <a:ext uri="{FF2B5EF4-FFF2-40B4-BE49-F238E27FC236}">
                  <a16:creationId xmlns:a16="http://schemas.microsoft.com/office/drawing/2014/main" id="{7280FE6E-006C-BFBD-935A-C0CA904D7A55}"/>
                </a:ext>
              </a:extLst>
            </p:cNvPr>
            <p:cNvSpPr/>
            <p:nvPr/>
          </p:nvSpPr>
          <p:spPr>
            <a:xfrm>
              <a:off x="775504" y="625033"/>
              <a:ext cx="7778187" cy="2232467"/>
            </a:xfrm>
            <a:prstGeom prst="rect">
              <a:avLst/>
            </a:prstGeom>
            <a:noFill/>
            <a:ln w="28575">
              <a:solidFill>
                <a:srgbClr val="DB8E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44046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sky with tall buildings&#10;&#10;Description automatically generated with medium confidence">
            <a:extLst>
              <a:ext uri="{FF2B5EF4-FFF2-40B4-BE49-F238E27FC236}">
                <a16:creationId xmlns:a16="http://schemas.microsoft.com/office/drawing/2014/main" id="{9CD660E6-694A-596D-70F0-3549562075EB}"/>
              </a:ext>
            </a:extLst>
          </p:cNvPr>
          <p:cNvPicPr>
            <a:picLocks noChangeAspect="1"/>
          </p:cNvPicPr>
          <p:nvPr/>
        </p:nvPicPr>
        <p:blipFill>
          <a:blip r:embed="rId3"/>
          <a:stretch>
            <a:fillRect/>
          </a:stretch>
        </p:blipFill>
        <p:spPr>
          <a:xfrm>
            <a:off x="0" y="0"/>
            <a:ext cx="9144000" cy="5715000"/>
          </a:xfrm>
          <a:prstGeom prst="rect">
            <a:avLst/>
          </a:prstGeom>
        </p:spPr>
      </p:pic>
      <p:sp>
        <p:nvSpPr>
          <p:cNvPr id="2" name="Title 1">
            <a:extLst>
              <a:ext uri="{FF2B5EF4-FFF2-40B4-BE49-F238E27FC236}">
                <a16:creationId xmlns:a16="http://schemas.microsoft.com/office/drawing/2014/main" id="{E0EEFF0A-35E2-C75A-B75D-DBB9EB970F44}"/>
              </a:ext>
            </a:extLst>
          </p:cNvPr>
          <p:cNvSpPr>
            <a:spLocks noGrp="1"/>
          </p:cNvSpPr>
          <p:nvPr>
            <p:ph type="title"/>
          </p:nvPr>
        </p:nvSpPr>
        <p:spPr>
          <a:xfrm>
            <a:off x="628650" y="304271"/>
            <a:ext cx="7886700" cy="802040"/>
          </a:xfrm>
        </p:spPr>
        <p:txBody>
          <a:bodyPr/>
          <a:lstStyle/>
          <a:p>
            <a:pPr algn="ctr"/>
            <a:r>
              <a:rPr lang="en-US" dirty="0">
                <a:latin typeface="+mn-lt"/>
              </a:rPr>
              <a:t>Pursuing Authentic Joy</a:t>
            </a:r>
          </a:p>
        </p:txBody>
      </p:sp>
      <p:sp>
        <p:nvSpPr>
          <p:cNvPr id="5" name="TextBox 4">
            <a:extLst>
              <a:ext uri="{FF2B5EF4-FFF2-40B4-BE49-F238E27FC236}">
                <a16:creationId xmlns:a16="http://schemas.microsoft.com/office/drawing/2014/main" id="{CA2863F5-7CC4-A858-4ABF-A24FA42254EF}"/>
              </a:ext>
            </a:extLst>
          </p:cNvPr>
          <p:cNvSpPr txBox="1"/>
          <p:nvPr/>
        </p:nvSpPr>
        <p:spPr>
          <a:xfrm>
            <a:off x="628650" y="1297694"/>
            <a:ext cx="7886700" cy="2062103"/>
          </a:xfrm>
          <a:prstGeom prst="rect">
            <a:avLst/>
          </a:prstGeom>
          <a:noFill/>
        </p:spPr>
        <p:txBody>
          <a:bodyPr wrap="square" rtlCol="0">
            <a:spAutoFit/>
          </a:bodyPr>
          <a:lstStyle/>
          <a:p>
            <a:pPr algn="ctr"/>
            <a:r>
              <a:rPr lang="en-US" sz="3200" baseline="30000" dirty="0">
                <a:solidFill>
                  <a:schemeClr val="bg1"/>
                </a:solidFill>
                <a:latin typeface="+mj-lt"/>
                <a:cs typeface="Arial" panose="020B0604020202020204" pitchFamily="34" charset="0"/>
              </a:rPr>
              <a:t>23 </a:t>
            </a:r>
            <a:r>
              <a:rPr lang="en-US" sz="3200" dirty="0">
                <a:solidFill>
                  <a:schemeClr val="bg1"/>
                </a:solidFill>
                <a:latin typeface="+mj-lt"/>
                <a:cs typeface="Arial" panose="020B0604020202020204" pitchFamily="34" charset="0"/>
              </a:rPr>
              <a:t>His master said to him, ‘Well done, </a:t>
            </a:r>
            <a:br>
              <a:rPr lang="en-US" sz="3200" dirty="0">
                <a:solidFill>
                  <a:schemeClr val="bg1"/>
                </a:solidFill>
                <a:latin typeface="+mj-lt"/>
                <a:cs typeface="Arial" panose="020B0604020202020204" pitchFamily="34" charset="0"/>
              </a:rPr>
            </a:br>
            <a:r>
              <a:rPr lang="en-US" sz="3200" dirty="0">
                <a:solidFill>
                  <a:schemeClr val="bg1"/>
                </a:solidFill>
                <a:latin typeface="+mj-lt"/>
                <a:cs typeface="Arial" panose="020B0604020202020204" pitchFamily="34" charset="0"/>
              </a:rPr>
              <a:t>good and faithful slave. You were faithful with a few things, I will put you in charge of </a:t>
            </a:r>
            <a:br>
              <a:rPr lang="en-US" sz="3200" dirty="0">
                <a:solidFill>
                  <a:schemeClr val="bg1"/>
                </a:solidFill>
                <a:latin typeface="+mj-lt"/>
                <a:cs typeface="Arial" panose="020B0604020202020204" pitchFamily="34" charset="0"/>
              </a:rPr>
            </a:br>
            <a:r>
              <a:rPr lang="en-US" sz="3200" dirty="0">
                <a:solidFill>
                  <a:schemeClr val="bg1"/>
                </a:solidFill>
                <a:latin typeface="+mj-lt"/>
                <a:cs typeface="Arial" panose="020B0604020202020204" pitchFamily="34" charset="0"/>
              </a:rPr>
              <a:t>many things; enter into the joy of your master.’</a:t>
            </a:r>
          </a:p>
        </p:txBody>
      </p:sp>
      <p:cxnSp>
        <p:nvCxnSpPr>
          <p:cNvPr id="6" name="Straight Connector 5">
            <a:extLst>
              <a:ext uri="{FF2B5EF4-FFF2-40B4-BE49-F238E27FC236}">
                <a16:creationId xmlns:a16="http://schemas.microsoft.com/office/drawing/2014/main" id="{7B7FD20E-DDF2-7B27-A447-324FEE6BE8C0}"/>
              </a:ext>
            </a:extLst>
          </p:cNvPr>
          <p:cNvCxnSpPr>
            <a:cxnSpLocks/>
          </p:cNvCxnSpPr>
          <p:nvPr/>
        </p:nvCxnSpPr>
        <p:spPr>
          <a:xfrm>
            <a:off x="5779912" y="1806222"/>
            <a:ext cx="1659466" cy="0"/>
          </a:xfrm>
          <a:prstGeom prst="line">
            <a:avLst/>
          </a:prstGeom>
          <a:ln w="25400">
            <a:solidFill>
              <a:srgbClr val="E09F6C"/>
            </a:solidFill>
          </a:ln>
        </p:spPr>
        <p:style>
          <a:lnRef idx="1">
            <a:schemeClr val="accent1"/>
          </a:lnRef>
          <a:fillRef idx="0">
            <a:schemeClr val="accent1"/>
          </a:fillRef>
          <a:effectRef idx="0">
            <a:schemeClr val="accent1"/>
          </a:effectRef>
          <a:fontRef idx="minor">
            <a:schemeClr val="tx1"/>
          </a:fontRef>
        </p:style>
      </p:cxnSp>
      <p:sp>
        <p:nvSpPr>
          <p:cNvPr id="14" name="Rounded Rectangle 13">
            <a:extLst>
              <a:ext uri="{FF2B5EF4-FFF2-40B4-BE49-F238E27FC236}">
                <a16:creationId xmlns:a16="http://schemas.microsoft.com/office/drawing/2014/main" id="{DE2BB6C4-081B-404A-00A2-479D87CE41ED}"/>
              </a:ext>
            </a:extLst>
          </p:cNvPr>
          <p:cNvSpPr/>
          <p:nvPr/>
        </p:nvSpPr>
        <p:spPr>
          <a:xfrm>
            <a:off x="628650" y="3778678"/>
            <a:ext cx="2468880" cy="408884"/>
          </a:xfrm>
          <a:prstGeom prst="roundRect">
            <a:avLst>
              <a:gd name="adj" fmla="val 50000"/>
            </a:avLst>
          </a:prstGeom>
          <a:noFill/>
          <a:ln w="22225">
            <a:solidFill>
              <a:srgbClr val="E09F6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i="1" dirty="0"/>
              <a:t>Responsible Actions</a:t>
            </a:r>
          </a:p>
        </p:txBody>
      </p:sp>
      <p:sp>
        <p:nvSpPr>
          <p:cNvPr id="17" name="Rounded Rectangle 16">
            <a:extLst>
              <a:ext uri="{FF2B5EF4-FFF2-40B4-BE49-F238E27FC236}">
                <a16:creationId xmlns:a16="http://schemas.microsoft.com/office/drawing/2014/main" id="{57CC337F-7AF2-FD42-B4F8-FD9BE6D608BA}"/>
              </a:ext>
            </a:extLst>
          </p:cNvPr>
          <p:cNvSpPr/>
          <p:nvPr/>
        </p:nvSpPr>
        <p:spPr>
          <a:xfrm>
            <a:off x="3337560" y="3769104"/>
            <a:ext cx="2468880" cy="428032"/>
          </a:xfrm>
          <a:prstGeom prst="roundRect">
            <a:avLst>
              <a:gd name="adj" fmla="val 50000"/>
            </a:avLst>
          </a:prstGeom>
          <a:noFill/>
          <a:ln w="22225">
            <a:solidFill>
              <a:srgbClr val="E09F6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i="1" dirty="0"/>
              <a:t>Godly Character</a:t>
            </a:r>
          </a:p>
        </p:txBody>
      </p:sp>
      <p:sp>
        <p:nvSpPr>
          <p:cNvPr id="18" name="Rounded Rectangle 17">
            <a:extLst>
              <a:ext uri="{FF2B5EF4-FFF2-40B4-BE49-F238E27FC236}">
                <a16:creationId xmlns:a16="http://schemas.microsoft.com/office/drawing/2014/main" id="{4C7F0AEA-8972-867E-FE7B-EC0B18AF22D1}"/>
              </a:ext>
            </a:extLst>
          </p:cNvPr>
          <p:cNvSpPr/>
          <p:nvPr/>
        </p:nvSpPr>
        <p:spPr>
          <a:xfrm>
            <a:off x="6046470" y="3778678"/>
            <a:ext cx="2468880" cy="408884"/>
          </a:xfrm>
          <a:prstGeom prst="roundRect">
            <a:avLst>
              <a:gd name="adj" fmla="val 50000"/>
            </a:avLst>
          </a:prstGeom>
          <a:noFill/>
          <a:ln w="22225">
            <a:solidFill>
              <a:srgbClr val="E09F6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i="1" dirty="0"/>
              <a:t>Humble Service</a:t>
            </a:r>
          </a:p>
        </p:txBody>
      </p:sp>
      <p:sp>
        <p:nvSpPr>
          <p:cNvPr id="19" name="Rounded Rectangle 18">
            <a:extLst>
              <a:ext uri="{FF2B5EF4-FFF2-40B4-BE49-F238E27FC236}">
                <a16:creationId xmlns:a16="http://schemas.microsoft.com/office/drawing/2014/main" id="{EE7DA944-1879-35EC-330D-35D2C5824AA7}"/>
              </a:ext>
            </a:extLst>
          </p:cNvPr>
          <p:cNvSpPr/>
          <p:nvPr/>
        </p:nvSpPr>
        <p:spPr>
          <a:xfrm>
            <a:off x="628650" y="4328643"/>
            <a:ext cx="2468880" cy="408884"/>
          </a:xfrm>
          <a:prstGeom prst="roundRect">
            <a:avLst>
              <a:gd name="adj" fmla="val 50000"/>
            </a:avLst>
          </a:prstGeom>
          <a:noFill/>
          <a:ln w="22225">
            <a:solidFill>
              <a:srgbClr val="E09F6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i="1" dirty="0"/>
              <a:t>Faithful Stewardship</a:t>
            </a:r>
          </a:p>
        </p:txBody>
      </p:sp>
      <p:sp>
        <p:nvSpPr>
          <p:cNvPr id="20" name="Rounded Rectangle 19">
            <a:extLst>
              <a:ext uri="{FF2B5EF4-FFF2-40B4-BE49-F238E27FC236}">
                <a16:creationId xmlns:a16="http://schemas.microsoft.com/office/drawing/2014/main" id="{82DCBC37-5C45-549D-7102-EEAFB552F5A0}"/>
              </a:ext>
            </a:extLst>
          </p:cNvPr>
          <p:cNvSpPr/>
          <p:nvPr/>
        </p:nvSpPr>
        <p:spPr>
          <a:xfrm>
            <a:off x="3337560" y="4351764"/>
            <a:ext cx="2468880" cy="408884"/>
          </a:xfrm>
          <a:prstGeom prst="roundRect">
            <a:avLst>
              <a:gd name="adj" fmla="val 50000"/>
            </a:avLst>
          </a:prstGeom>
          <a:noFill/>
          <a:ln w="22225">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i="1" dirty="0"/>
              <a:t>Increased Honor</a:t>
            </a:r>
          </a:p>
        </p:txBody>
      </p:sp>
      <p:sp>
        <p:nvSpPr>
          <p:cNvPr id="21" name="Rounded Rectangle 20">
            <a:extLst>
              <a:ext uri="{FF2B5EF4-FFF2-40B4-BE49-F238E27FC236}">
                <a16:creationId xmlns:a16="http://schemas.microsoft.com/office/drawing/2014/main" id="{8D4BBB4C-005F-498E-15A8-68F4161ED0DA}"/>
              </a:ext>
            </a:extLst>
          </p:cNvPr>
          <p:cNvSpPr/>
          <p:nvPr/>
        </p:nvSpPr>
        <p:spPr>
          <a:xfrm>
            <a:off x="6046470" y="4351764"/>
            <a:ext cx="2468880" cy="408884"/>
          </a:xfrm>
          <a:prstGeom prst="roundRect">
            <a:avLst>
              <a:gd name="adj" fmla="val 50000"/>
            </a:avLst>
          </a:prstGeom>
          <a:noFill/>
          <a:ln w="22225">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i="1" dirty="0"/>
              <a:t>Heavenly Home</a:t>
            </a:r>
          </a:p>
        </p:txBody>
      </p:sp>
      <p:sp>
        <p:nvSpPr>
          <p:cNvPr id="22" name="Rounded Rectangle 21">
            <a:extLst>
              <a:ext uri="{FF2B5EF4-FFF2-40B4-BE49-F238E27FC236}">
                <a16:creationId xmlns:a16="http://schemas.microsoft.com/office/drawing/2014/main" id="{0BD9AFD4-8E94-9868-8ACA-0C9B34FD8697}"/>
              </a:ext>
            </a:extLst>
          </p:cNvPr>
          <p:cNvSpPr/>
          <p:nvPr/>
        </p:nvSpPr>
        <p:spPr>
          <a:xfrm>
            <a:off x="3337560" y="4892126"/>
            <a:ext cx="2468880" cy="408884"/>
          </a:xfrm>
          <a:prstGeom prst="roundRect">
            <a:avLst>
              <a:gd name="adj" fmla="val 50000"/>
            </a:avLst>
          </a:prstGeom>
          <a:noFill/>
          <a:ln w="22225">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i="1" dirty="0"/>
              <a:t>Deeper Relationship</a:t>
            </a:r>
          </a:p>
        </p:txBody>
      </p:sp>
      <p:cxnSp>
        <p:nvCxnSpPr>
          <p:cNvPr id="23" name="Straight Connector 22">
            <a:extLst>
              <a:ext uri="{FF2B5EF4-FFF2-40B4-BE49-F238E27FC236}">
                <a16:creationId xmlns:a16="http://schemas.microsoft.com/office/drawing/2014/main" id="{58CD1ADC-BB47-76A0-99ED-2D70BDE78889}"/>
              </a:ext>
            </a:extLst>
          </p:cNvPr>
          <p:cNvCxnSpPr>
            <a:cxnSpLocks/>
          </p:cNvCxnSpPr>
          <p:nvPr/>
        </p:nvCxnSpPr>
        <p:spPr>
          <a:xfrm>
            <a:off x="1033357" y="2294020"/>
            <a:ext cx="2566370" cy="0"/>
          </a:xfrm>
          <a:prstGeom prst="line">
            <a:avLst/>
          </a:prstGeom>
          <a:ln w="25400">
            <a:solidFill>
              <a:srgbClr val="E09F6C"/>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BEC1E1C-F479-F1A6-BBB1-B4B0691D272C}"/>
              </a:ext>
            </a:extLst>
          </p:cNvPr>
          <p:cNvCxnSpPr>
            <a:cxnSpLocks/>
          </p:cNvCxnSpPr>
          <p:nvPr/>
        </p:nvCxnSpPr>
        <p:spPr>
          <a:xfrm>
            <a:off x="3771394" y="2282445"/>
            <a:ext cx="696431" cy="0"/>
          </a:xfrm>
          <a:prstGeom prst="line">
            <a:avLst/>
          </a:prstGeom>
          <a:ln w="25400">
            <a:solidFill>
              <a:srgbClr val="E09F6C"/>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3D6D427-B137-03B7-13D3-633FFDC930DB}"/>
              </a:ext>
            </a:extLst>
          </p:cNvPr>
          <p:cNvCxnSpPr>
            <a:cxnSpLocks/>
          </p:cNvCxnSpPr>
          <p:nvPr/>
        </p:nvCxnSpPr>
        <p:spPr>
          <a:xfrm>
            <a:off x="1423663" y="2793661"/>
            <a:ext cx="2037167" cy="0"/>
          </a:xfrm>
          <a:prstGeom prst="line">
            <a:avLst/>
          </a:prstGeom>
          <a:ln w="25400">
            <a:solidFill>
              <a:srgbClr val="E09F6C"/>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2784D75-F091-B2B8-0316-95EB83DFCC37}"/>
              </a:ext>
            </a:extLst>
          </p:cNvPr>
          <p:cNvCxnSpPr>
            <a:cxnSpLocks/>
          </p:cNvCxnSpPr>
          <p:nvPr/>
        </p:nvCxnSpPr>
        <p:spPr>
          <a:xfrm>
            <a:off x="5806440" y="2776603"/>
            <a:ext cx="1844426" cy="0"/>
          </a:xfrm>
          <a:prstGeom prst="line">
            <a:avLst/>
          </a:prstGeom>
          <a:ln w="25400">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201175F-F05D-230C-AE0D-91E604CAC338}"/>
              </a:ext>
            </a:extLst>
          </p:cNvPr>
          <p:cNvCxnSpPr>
            <a:cxnSpLocks/>
          </p:cNvCxnSpPr>
          <p:nvPr/>
        </p:nvCxnSpPr>
        <p:spPr>
          <a:xfrm>
            <a:off x="761807" y="3314106"/>
            <a:ext cx="1981393" cy="0"/>
          </a:xfrm>
          <a:prstGeom prst="line">
            <a:avLst/>
          </a:prstGeom>
          <a:ln w="25400">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3B33647-BFA4-4B03-CF60-A107C270759B}"/>
              </a:ext>
            </a:extLst>
          </p:cNvPr>
          <p:cNvCxnSpPr>
            <a:cxnSpLocks/>
          </p:cNvCxnSpPr>
          <p:nvPr/>
        </p:nvCxnSpPr>
        <p:spPr>
          <a:xfrm>
            <a:off x="2986076" y="3314106"/>
            <a:ext cx="1504899" cy="0"/>
          </a:xfrm>
          <a:prstGeom prst="line">
            <a:avLst/>
          </a:prstGeom>
          <a:ln w="25400">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D4F736E-866E-4779-0AB8-BA323C0A2912}"/>
              </a:ext>
            </a:extLst>
          </p:cNvPr>
          <p:cNvCxnSpPr>
            <a:cxnSpLocks/>
          </p:cNvCxnSpPr>
          <p:nvPr/>
        </p:nvCxnSpPr>
        <p:spPr>
          <a:xfrm>
            <a:off x="5294020" y="3314106"/>
            <a:ext cx="2935580" cy="0"/>
          </a:xfrm>
          <a:prstGeom prst="line">
            <a:avLst/>
          </a:prstGeom>
          <a:ln w="25400">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4288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left)">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left)">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left)">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wipe(left)">
                                      <p:cBhvr>
                                        <p:cTn id="47" dur="5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wipe(left)">
                                      <p:cBhvr>
                                        <p:cTn id="52" dur="500"/>
                                        <p:tgtEl>
                                          <p:spTgt spid="3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wipe(left)">
                                      <p:cBhvr>
                                        <p:cTn id="57" dur="5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wipe(left)">
                                      <p:cBhvr>
                                        <p:cTn id="62" dur="500"/>
                                        <p:tgtEl>
                                          <p:spTgt spid="33"/>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wipe(left)">
                                      <p:cBhvr>
                                        <p:cTn id="67" dur="500"/>
                                        <p:tgtEl>
                                          <p:spTgt spid="21"/>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35"/>
                                        </p:tgtEl>
                                        <p:attrNameLst>
                                          <p:attrName>style.visibility</p:attrName>
                                        </p:attrNameLst>
                                      </p:cBhvr>
                                      <p:to>
                                        <p:strVal val="visible"/>
                                      </p:to>
                                    </p:set>
                                    <p:animEffect transition="in" filter="wipe(left)">
                                      <p:cBhvr>
                                        <p:cTn id="72" dur="500"/>
                                        <p:tgtEl>
                                          <p:spTgt spid="35"/>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wipe(left)">
                                      <p:cBhvr>
                                        <p:cTn id="7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8" grpId="0" animBg="1"/>
      <p:bldP spid="19" grpId="0" animBg="1"/>
      <p:bldP spid="20" grpId="0" animBg="1"/>
      <p:bldP spid="21"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tone structure with columns&#10;&#10;Description automatically generated with medium confidence">
            <a:extLst>
              <a:ext uri="{FF2B5EF4-FFF2-40B4-BE49-F238E27FC236}">
                <a16:creationId xmlns:a16="http://schemas.microsoft.com/office/drawing/2014/main" id="{045E1916-9B27-EFCE-A0F3-38A291B087CD}"/>
              </a:ext>
            </a:extLst>
          </p:cNvPr>
          <p:cNvPicPr>
            <a:picLocks noChangeAspect="1"/>
          </p:cNvPicPr>
          <p:nvPr/>
        </p:nvPicPr>
        <p:blipFill>
          <a:blip r:embed="rId2"/>
          <a:stretch>
            <a:fillRect/>
          </a:stretch>
        </p:blipFill>
        <p:spPr>
          <a:xfrm>
            <a:off x="0" y="0"/>
            <a:ext cx="9144000" cy="5715000"/>
          </a:xfrm>
          <a:prstGeom prst="rect">
            <a:avLst/>
          </a:prstGeom>
        </p:spPr>
      </p:pic>
      <p:pic>
        <p:nvPicPr>
          <p:cNvPr id="5" name="Picture 4" descr="A white text on a black background&#10;&#10;Description automatically generated">
            <a:extLst>
              <a:ext uri="{FF2B5EF4-FFF2-40B4-BE49-F238E27FC236}">
                <a16:creationId xmlns:a16="http://schemas.microsoft.com/office/drawing/2014/main" id="{250F65FC-3911-CBC6-ECD8-1563A95820B4}"/>
              </a:ext>
            </a:extLst>
          </p:cNvPr>
          <p:cNvPicPr>
            <a:picLocks noChangeAspect="1"/>
          </p:cNvPicPr>
          <p:nvPr/>
        </p:nvPicPr>
        <p:blipFill rotWithShape="1">
          <a:blip r:embed="rId3"/>
          <a:srcRect t="17965"/>
          <a:stretch/>
        </p:blipFill>
        <p:spPr>
          <a:xfrm>
            <a:off x="0" y="1026695"/>
            <a:ext cx="9143998" cy="4688303"/>
          </a:xfrm>
          <a:prstGeom prst="rect">
            <a:avLst/>
          </a:prstGeom>
        </p:spPr>
      </p:pic>
    </p:spTree>
    <p:extLst>
      <p:ext uri="{BB962C8B-B14F-4D97-AF65-F5344CB8AC3E}">
        <p14:creationId xmlns:p14="http://schemas.microsoft.com/office/powerpoint/2010/main" val="4122537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sky with tall buildings&#10;&#10;Description automatically generated with medium confidence">
            <a:extLst>
              <a:ext uri="{FF2B5EF4-FFF2-40B4-BE49-F238E27FC236}">
                <a16:creationId xmlns:a16="http://schemas.microsoft.com/office/drawing/2014/main" id="{9CD660E6-694A-596D-70F0-3549562075EB}"/>
              </a:ext>
            </a:extLst>
          </p:cNvPr>
          <p:cNvPicPr>
            <a:picLocks noChangeAspect="1"/>
          </p:cNvPicPr>
          <p:nvPr/>
        </p:nvPicPr>
        <p:blipFill>
          <a:blip r:embed="rId2"/>
          <a:stretch>
            <a:fillRect/>
          </a:stretch>
        </p:blipFill>
        <p:spPr>
          <a:xfrm>
            <a:off x="0" y="0"/>
            <a:ext cx="9144000" cy="5715000"/>
          </a:xfrm>
          <a:prstGeom prst="rect">
            <a:avLst/>
          </a:prstGeom>
        </p:spPr>
      </p:pic>
      <p:sp>
        <p:nvSpPr>
          <p:cNvPr id="6" name="Rectangle 1">
            <a:extLst>
              <a:ext uri="{FF2B5EF4-FFF2-40B4-BE49-F238E27FC236}">
                <a16:creationId xmlns:a16="http://schemas.microsoft.com/office/drawing/2014/main" id="{B5C24667-4E49-F767-8F8E-45B79588CB1A}"/>
              </a:ext>
            </a:extLst>
          </p:cNvPr>
          <p:cNvSpPr>
            <a:spLocks noChangeArrowheads="1"/>
          </p:cNvSpPr>
          <p:nvPr/>
        </p:nvSpPr>
        <p:spPr bwMode="auto">
          <a:xfrm>
            <a:off x="1574800" y="15208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webkit-standard"/>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10" name="Content Placeholder 9">
            <a:extLst>
              <a:ext uri="{FF2B5EF4-FFF2-40B4-BE49-F238E27FC236}">
                <a16:creationId xmlns:a16="http://schemas.microsoft.com/office/drawing/2014/main" id="{F39E7ECD-C849-9384-A916-975153110922}"/>
              </a:ext>
            </a:extLst>
          </p:cNvPr>
          <p:cNvGraphicFramePr>
            <a:graphicFrameLocks noGrp="1"/>
          </p:cNvGraphicFramePr>
          <p:nvPr>
            <p:ph idx="1"/>
            <p:extLst>
              <p:ext uri="{D42A27DB-BD31-4B8C-83A1-F6EECF244321}">
                <p14:modId xmlns:p14="http://schemas.microsoft.com/office/powerpoint/2010/main" val="460549960"/>
              </p:ext>
            </p:extLst>
          </p:nvPr>
        </p:nvGraphicFramePr>
        <p:xfrm>
          <a:off x="312515" y="162046"/>
          <a:ext cx="8588414" cy="5382225"/>
        </p:xfrm>
        <a:graphic>
          <a:graphicData uri="http://schemas.openxmlformats.org/drawingml/2006/table">
            <a:tbl>
              <a:tblPr firstRow="1" bandRow="1">
                <a:tableStyleId>{5C22544A-7EE6-4342-B048-85BDC9FD1C3A}</a:tableStyleId>
              </a:tblPr>
              <a:tblGrid>
                <a:gridCol w="5904535">
                  <a:extLst>
                    <a:ext uri="{9D8B030D-6E8A-4147-A177-3AD203B41FA5}">
                      <a16:colId xmlns:a16="http://schemas.microsoft.com/office/drawing/2014/main" val="2459451642"/>
                    </a:ext>
                  </a:extLst>
                </a:gridCol>
                <a:gridCol w="2683879">
                  <a:extLst>
                    <a:ext uri="{9D8B030D-6E8A-4147-A177-3AD203B41FA5}">
                      <a16:colId xmlns:a16="http://schemas.microsoft.com/office/drawing/2014/main" val="2070568811"/>
                    </a:ext>
                  </a:extLst>
                </a:gridCol>
              </a:tblGrid>
              <a:tr h="358815">
                <a:tc>
                  <a:txBody>
                    <a:bodyPr/>
                    <a:lstStyle/>
                    <a:p>
                      <a:pPr algn="ctr"/>
                      <a:r>
                        <a:rPr lang="en-US" sz="1600" dirty="0"/>
                        <a:t>Lesson Titles</a:t>
                      </a:r>
                    </a:p>
                  </a:txBody>
                  <a:tcPr>
                    <a:lnL w="12700" cmpd="sng">
                      <a:noFill/>
                    </a:lnL>
                    <a:lnR w="12700" cmpd="sng">
                      <a:noFill/>
                    </a:lnR>
                    <a:lnT w="12700" cmpd="sng">
                      <a:noFill/>
                    </a:lnT>
                    <a:lnB w="12700" cap="flat" cmpd="sng" algn="ctr">
                      <a:solidFill>
                        <a:schemeClr val="bg1"/>
                      </a:solidFill>
                      <a:prstDash val="solid"/>
                      <a:round/>
                      <a:headEnd type="none" w="med" len="med"/>
                      <a:tailEnd type="none" w="med" len="med"/>
                    </a:lnB>
                    <a:noFill/>
                  </a:tcPr>
                </a:tc>
                <a:tc>
                  <a:txBody>
                    <a:bodyPr/>
                    <a:lstStyle/>
                    <a:p>
                      <a:pPr algn="ctr"/>
                      <a:r>
                        <a:rPr lang="en-US" sz="1600" dirty="0">
                          <a:ln>
                            <a:solidFill>
                              <a:schemeClr val="bg1"/>
                            </a:solidFill>
                          </a:ln>
                          <a:solidFill>
                            <a:schemeClr val="bg1"/>
                          </a:solidFill>
                        </a:rPr>
                        <a:t>Sundays at 6 PM</a:t>
                      </a:r>
                    </a:p>
                  </a:txBody>
                  <a:tcPr>
                    <a:lnL w="12700" cmpd="sng">
                      <a:noFill/>
                    </a:lnL>
                    <a:lnR w="12700" cmpd="sng">
                      <a:noFill/>
                    </a:lnR>
                    <a:lnT w="12700" cmpd="sng">
                      <a:noFill/>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630210158"/>
                  </a:ext>
                </a:extLst>
              </a:tr>
              <a:tr h="358815">
                <a:tc>
                  <a:txBody>
                    <a:bodyPr/>
                    <a:lstStyle/>
                    <a:p>
                      <a:pPr algn="ctr"/>
                      <a:r>
                        <a:rPr lang="en-US" sz="1600" b="1" u="sng" dirty="0">
                          <a:solidFill>
                            <a:schemeClr val="bg1"/>
                          </a:solidFill>
                        </a:rPr>
                        <a:t>Intro</a:t>
                      </a:r>
                      <a:r>
                        <a:rPr lang="en-US" sz="1600" dirty="0">
                          <a:solidFill>
                            <a:schemeClr val="bg1"/>
                          </a:solidFill>
                        </a:rPr>
                        <a:t>: Fixing Our Eyes on Jesus</a:t>
                      </a:r>
                    </a:p>
                  </a:txBody>
                  <a:tcPr>
                    <a:lnL w="12700" cmpd="sng">
                      <a:noFill/>
                    </a:lnL>
                    <a:lnR w="12700" cmpd="sng">
                      <a:noFill/>
                    </a:lnR>
                    <a:lnT w="12700" cap="flat" cmpd="sng" algn="ctr">
                      <a:solidFill>
                        <a:schemeClr val="bg1"/>
                      </a:solidFill>
                      <a:prstDash val="solid"/>
                      <a:round/>
                      <a:headEnd type="none" w="med" len="med"/>
                      <a:tailEnd type="none" w="med" len="med"/>
                    </a:lnT>
                    <a:noFill/>
                  </a:tcPr>
                </a:tc>
                <a:tc>
                  <a:txBody>
                    <a:bodyPr/>
                    <a:lstStyle/>
                    <a:p>
                      <a:pPr algn="ctr"/>
                      <a:r>
                        <a:rPr lang="en-US" sz="1600" dirty="0">
                          <a:solidFill>
                            <a:schemeClr val="bg1"/>
                          </a:solidFill>
                        </a:rPr>
                        <a:t>September 17, 2023</a:t>
                      </a:r>
                    </a:p>
                  </a:txBody>
                  <a:tcPr>
                    <a:lnL w="12700" cmpd="sng">
                      <a:noFill/>
                    </a:lnL>
                    <a:lnR w="12700" cmpd="sng">
                      <a:noFill/>
                    </a:lnR>
                    <a:lnT w="12700" cap="flat" cmpd="sng" algn="ctr">
                      <a:solidFill>
                        <a:schemeClr val="bg1"/>
                      </a:solidFill>
                      <a:prstDash val="solid"/>
                      <a:round/>
                      <a:headEnd type="none" w="med" len="med"/>
                      <a:tailEnd type="none" w="med" len="med"/>
                    </a:lnT>
                    <a:noFill/>
                  </a:tcPr>
                </a:tc>
                <a:extLst>
                  <a:ext uri="{0D108BD9-81ED-4DB2-BD59-A6C34878D82A}">
                    <a16:rowId xmlns:a16="http://schemas.microsoft.com/office/drawing/2014/main" val="4107295688"/>
                  </a:ext>
                </a:extLst>
              </a:tr>
              <a:tr h="358815">
                <a:tc gridSpan="2">
                  <a:txBody>
                    <a:bodyPr/>
                    <a:lstStyle/>
                    <a:p>
                      <a:pPr algn="ctr"/>
                      <a:r>
                        <a:rPr lang="en-US" sz="1600" b="1" u="sng" dirty="0">
                          <a:solidFill>
                            <a:schemeClr val="accent4">
                              <a:lumMod val="40000"/>
                              <a:lumOff val="60000"/>
                            </a:schemeClr>
                          </a:solidFill>
                        </a:rPr>
                        <a:t>Focusing Our Eyes on Jesus:</a:t>
                      </a:r>
                    </a:p>
                  </a:txBody>
                  <a:tcPr>
                    <a:lnL w="12700" cmpd="sng">
                      <a:noFill/>
                    </a:lnL>
                    <a:lnR w="12700" cmpd="sng">
                      <a:noFill/>
                    </a:lnR>
                    <a:lnB w="12700" cap="flat" cmpd="sng" algn="ctr">
                      <a:solidFill>
                        <a:schemeClr val="bg1"/>
                      </a:solidFill>
                      <a:prstDash val="solid"/>
                      <a:round/>
                      <a:headEnd type="none" w="med" len="med"/>
                      <a:tailEnd type="none" w="med" len="med"/>
                    </a:lnB>
                    <a:noFill/>
                  </a:tcPr>
                </a:tc>
                <a:tc hMerge="1">
                  <a:txBody>
                    <a:bodyPr/>
                    <a:lstStyle/>
                    <a:p>
                      <a:endParaRPr lang="en-US" dirty="0"/>
                    </a:p>
                  </a:txBody>
                  <a:tcPr>
                    <a:noFill/>
                  </a:tcPr>
                </a:tc>
                <a:extLst>
                  <a:ext uri="{0D108BD9-81ED-4DB2-BD59-A6C34878D82A}">
                    <a16:rowId xmlns:a16="http://schemas.microsoft.com/office/drawing/2014/main" val="3965009678"/>
                  </a:ext>
                </a:extLst>
              </a:tr>
              <a:tr h="358815">
                <a:tc>
                  <a:txBody>
                    <a:bodyPr/>
                    <a:lstStyle/>
                    <a:p>
                      <a:pPr algn="l"/>
                      <a:r>
                        <a:rPr lang="en-US" sz="1600" dirty="0">
                          <a:solidFill>
                            <a:schemeClr val="bg1"/>
                          </a:solidFill>
                        </a:rPr>
                        <a:t>          The Author and Perfector of Faith</a:t>
                      </a:r>
                    </a:p>
                  </a:txBody>
                  <a:tcPr>
                    <a:lnL w="12700" cmpd="sng">
                      <a:noFill/>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1600" dirty="0">
                          <a:solidFill>
                            <a:schemeClr val="bg1"/>
                          </a:solidFill>
                        </a:rPr>
                        <a:t>October 15, 2023</a:t>
                      </a:r>
                    </a:p>
                  </a:txBody>
                  <a:tcPr>
                    <a:lnL w="12700" cap="flat" cmpd="sng" algn="ctr">
                      <a:no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597438457"/>
                  </a:ext>
                </a:extLst>
              </a:tr>
              <a:tr h="358815">
                <a:tc>
                  <a:txBody>
                    <a:bodyPr/>
                    <a:lstStyle/>
                    <a:p>
                      <a:pPr algn="l"/>
                      <a:r>
                        <a:rPr lang="en-US" sz="1600" dirty="0">
                          <a:solidFill>
                            <a:schemeClr val="bg1"/>
                          </a:solidFill>
                        </a:rPr>
                        <a:t>          The Joy Set Before Him</a:t>
                      </a:r>
                    </a:p>
                  </a:txBody>
                  <a:tcPr>
                    <a:lnL w="12700" cmpd="sng">
                      <a:noFill/>
                    </a:lnL>
                    <a:lnR w="12700" cmpd="sng">
                      <a:noFill/>
                    </a:lnR>
                    <a:lnT w="12700" cap="flat" cmpd="sng" algn="ctr">
                      <a:solidFill>
                        <a:schemeClr val="bg1"/>
                      </a:solidFill>
                      <a:prstDash val="solid"/>
                      <a:round/>
                      <a:headEnd type="none" w="med" len="med"/>
                      <a:tailEnd type="none" w="med" len="med"/>
                    </a:lnT>
                    <a:noFill/>
                  </a:tcPr>
                </a:tc>
                <a:tc>
                  <a:txBody>
                    <a:bodyPr/>
                    <a:lstStyle/>
                    <a:p>
                      <a:pPr algn="ctr"/>
                      <a:r>
                        <a:rPr lang="en-US" sz="1600" dirty="0">
                          <a:solidFill>
                            <a:schemeClr val="bg1"/>
                          </a:solidFill>
                        </a:rPr>
                        <a:t>November 19, 2023</a:t>
                      </a:r>
                    </a:p>
                  </a:txBody>
                  <a:tcPr>
                    <a:lnL w="12700" cmpd="sng">
                      <a:noFill/>
                    </a:lnL>
                    <a:lnR w="12700" cmpd="sng">
                      <a:noFill/>
                    </a:lnR>
                    <a:lnT w="12700" cap="flat" cmpd="sng" algn="ctr">
                      <a:solidFill>
                        <a:schemeClr val="bg1"/>
                      </a:solidFill>
                      <a:prstDash val="solid"/>
                      <a:round/>
                      <a:headEnd type="none" w="med" len="med"/>
                      <a:tailEnd type="none" w="med" len="med"/>
                    </a:lnT>
                    <a:noFill/>
                  </a:tcPr>
                </a:tc>
                <a:extLst>
                  <a:ext uri="{0D108BD9-81ED-4DB2-BD59-A6C34878D82A}">
                    <a16:rowId xmlns:a16="http://schemas.microsoft.com/office/drawing/2014/main" val="4245869295"/>
                  </a:ext>
                </a:extLst>
              </a:tr>
              <a:tr h="358815">
                <a:tc>
                  <a:txBody>
                    <a:bodyPr/>
                    <a:lstStyle/>
                    <a:p>
                      <a:pPr algn="l"/>
                      <a:r>
                        <a:rPr lang="en-US" sz="1600" dirty="0">
                          <a:solidFill>
                            <a:schemeClr val="bg1"/>
                          </a:solidFill>
                        </a:rPr>
                        <a:t>          Enduring the Cross, Despising the Shame</a:t>
                      </a:r>
                    </a:p>
                  </a:txBody>
                  <a:tcPr>
                    <a:lnL w="12700" cmpd="sng">
                      <a:noFill/>
                    </a:lnL>
                    <a:lnR w="12700" cmpd="sng">
                      <a:noFill/>
                    </a:lnR>
                    <a:noFill/>
                  </a:tcPr>
                </a:tc>
                <a:tc>
                  <a:txBody>
                    <a:bodyPr/>
                    <a:lstStyle/>
                    <a:p>
                      <a:pPr algn="ctr"/>
                      <a:r>
                        <a:rPr lang="en-US" sz="1600" dirty="0">
                          <a:solidFill>
                            <a:schemeClr val="bg1"/>
                          </a:solidFill>
                        </a:rPr>
                        <a:t>December 17, 2023</a:t>
                      </a:r>
                    </a:p>
                  </a:txBody>
                  <a:tcPr>
                    <a:lnL w="12700" cmpd="sng">
                      <a:noFill/>
                    </a:lnL>
                    <a:lnR w="12700" cmpd="sng">
                      <a:noFill/>
                    </a:lnR>
                    <a:noFill/>
                  </a:tcPr>
                </a:tc>
                <a:extLst>
                  <a:ext uri="{0D108BD9-81ED-4DB2-BD59-A6C34878D82A}">
                    <a16:rowId xmlns:a16="http://schemas.microsoft.com/office/drawing/2014/main" val="529759731"/>
                  </a:ext>
                </a:extLst>
              </a:tr>
              <a:tr h="358815">
                <a:tc>
                  <a:txBody>
                    <a:bodyPr/>
                    <a:lstStyle/>
                    <a:p>
                      <a:pPr algn="l"/>
                      <a:r>
                        <a:rPr lang="en-US" sz="1600" dirty="0">
                          <a:solidFill>
                            <a:schemeClr val="bg1"/>
                          </a:solidFill>
                        </a:rPr>
                        <a:t>          Sitting at the Right Hand of God’s Throne</a:t>
                      </a:r>
                    </a:p>
                  </a:txBody>
                  <a:tcPr>
                    <a:lnL w="12700" cmpd="sng">
                      <a:noFill/>
                    </a:lnL>
                    <a:lnR w="12700" cmpd="sng">
                      <a:noFill/>
                    </a:lnR>
                    <a:noFill/>
                  </a:tcPr>
                </a:tc>
                <a:tc>
                  <a:txBody>
                    <a:bodyPr/>
                    <a:lstStyle/>
                    <a:p>
                      <a:pPr algn="ctr"/>
                      <a:r>
                        <a:rPr lang="en-US" sz="1600" dirty="0">
                          <a:solidFill>
                            <a:schemeClr val="bg1"/>
                          </a:solidFill>
                        </a:rPr>
                        <a:t>January 21, 2024</a:t>
                      </a:r>
                    </a:p>
                  </a:txBody>
                  <a:tcPr>
                    <a:lnL w="12700" cmpd="sng">
                      <a:noFill/>
                    </a:lnL>
                    <a:lnR w="12700" cmpd="sng">
                      <a:noFill/>
                    </a:lnR>
                    <a:noFill/>
                  </a:tcPr>
                </a:tc>
                <a:extLst>
                  <a:ext uri="{0D108BD9-81ED-4DB2-BD59-A6C34878D82A}">
                    <a16:rowId xmlns:a16="http://schemas.microsoft.com/office/drawing/2014/main" val="662890795"/>
                  </a:ext>
                </a:extLst>
              </a:tr>
              <a:tr h="358815">
                <a:tc>
                  <a:txBody>
                    <a:bodyPr/>
                    <a:lstStyle/>
                    <a:p>
                      <a:pPr algn="l"/>
                      <a:r>
                        <a:rPr lang="en-US" sz="1600" dirty="0">
                          <a:solidFill>
                            <a:schemeClr val="bg1"/>
                          </a:solidFill>
                        </a:rPr>
                        <a:t>          The Same Yesterday, Today, and Tomorrow</a:t>
                      </a:r>
                    </a:p>
                  </a:txBody>
                  <a:tcPr>
                    <a:lnL w="12700" cmpd="sng">
                      <a:noFill/>
                    </a:lnL>
                    <a:lnR w="12700" cmpd="sng">
                      <a:noFill/>
                    </a:lnR>
                    <a:noFill/>
                  </a:tcPr>
                </a:tc>
                <a:tc>
                  <a:txBody>
                    <a:bodyPr/>
                    <a:lstStyle/>
                    <a:p>
                      <a:pPr algn="ctr"/>
                      <a:r>
                        <a:rPr lang="en-US" sz="1600" dirty="0">
                          <a:solidFill>
                            <a:schemeClr val="bg1"/>
                          </a:solidFill>
                        </a:rPr>
                        <a:t>February 18, 2024</a:t>
                      </a:r>
                    </a:p>
                  </a:txBody>
                  <a:tcPr>
                    <a:lnL w="12700" cmpd="sng">
                      <a:noFill/>
                    </a:lnL>
                    <a:lnR w="12700" cmpd="sng">
                      <a:noFill/>
                    </a:lnR>
                    <a:noFill/>
                  </a:tcPr>
                </a:tc>
                <a:extLst>
                  <a:ext uri="{0D108BD9-81ED-4DB2-BD59-A6C34878D82A}">
                    <a16:rowId xmlns:a16="http://schemas.microsoft.com/office/drawing/2014/main" val="2688654677"/>
                  </a:ext>
                </a:extLst>
              </a:tr>
              <a:tr h="358815">
                <a:tc gridSpan="2">
                  <a:txBody>
                    <a:bodyPr/>
                    <a:lstStyle/>
                    <a:p>
                      <a:pPr algn="ctr"/>
                      <a:r>
                        <a:rPr lang="en-US" sz="1600" b="1" u="sng" dirty="0">
                          <a:solidFill>
                            <a:schemeClr val="accent4">
                              <a:lumMod val="40000"/>
                              <a:lumOff val="60000"/>
                            </a:schemeClr>
                          </a:solidFill>
                        </a:rPr>
                        <a:t>Living Like Jesus:</a:t>
                      </a:r>
                    </a:p>
                  </a:txBody>
                  <a:tcPr>
                    <a:lnL w="12700" cmpd="sng">
                      <a:noFill/>
                    </a:lnL>
                    <a:lnR w="12700" cmpd="sng">
                      <a:noFill/>
                    </a:lnR>
                    <a:noFill/>
                  </a:tcPr>
                </a:tc>
                <a:tc hMerge="1">
                  <a:txBody>
                    <a:bodyPr/>
                    <a:lstStyle/>
                    <a:p>
                      <a:endParaRPr lang="en-US" dirty="0"/>
                    </a:p>
                  </a:txBody>
                  <a:tcPr>
                    <a:noFill/>
                  </a:tcPr>
                </a:tc>
                <a:extLst>
                  <a:ext uri="{0D108BD9-81ED-4DB2-BD59-A6C34878D82A}">
                    <a16:rowId xmlns:a16="http://schemas.microsoft.com/office/drawing/2014/main" val="3213753728"/>
                  </a:ext>
                </a:extLst>
              </a:tr>
              <a:tr h="358815">
                <a:tc>
                  <a:txBody>
                    <a:bodyPr/>
                    <a:lstStyle/>
                    <a:p>
                      <a:pPr algn="l"/>
                      <a:r>
                        <a:rPr lang="en-US" sz="1600" dirty="0">
                          <a:solidFill>
                            <a:schemeClr val="bg1"/>
                          </a:solidFill>
                        </a:rPr>
                        <a:t>          Laying Aside Every Weight and Sin </a:t>
                      </a:r>
                    </a:p>
                  </a:txBody>
                  <a:tcPr>
                    <a:lnL w="12700" cmpd="sng">
                      <a:noFill/>
                    </a:lnL>
                    <a:lnR w="12700" cmpd="sng">
                      <a:noFill/>
                    </a:lnR>
                    <a:noFill/>
                  </a:tcPr>
                </a:tc>
                <a:tc>
                  <a:txBody>
                    <a:bodyPr/>
                    <a:lstStyle/>
                    <a:p>
                      <a:pPr algn="ctr"/>
                      <a:r>
                        <a:rPr lang="en-US" sz="1600" dirty="0">
                          <a:solidFill>
                            <a:schemeClr val="bg1"/>
                          </a:solidFill>
                        </a:rPr>
                        <a:t>March 17, 2024</a:t>
                      </a:r>
                    </a:p>
                  </a:txBody>
                  <a:tcPr>
                    <a:lnL w="12700" cmpd="sng">
                      <a:noFill/>
                    </a:lnL>
                    <a:lnR w="12700" cmpd="sng">
                      <a:noFill/>
                    </a:lnR>
                    <a:noFill/>
                  </a:tcPr>
                </a:tc>
                <a:extLst>
                  <a:ext uri="{0D108BD9-81ED-4DB2-BD59-A6C34878D82A}">
                    <a16:rowId xmlns:a16="http://schemas.microsoft.com/office/drawing/2014/main" val="3666213309"/>
                  </a:ext>
                </a:extLst>
              </a:tr>
              <a:tr h="358815">
                <a:tc>
                  <a:txBody>
                    <a:bodyPr/>
                    <a:lstStyle/>
                    <a:p>
                      <a:pPr algn="l"/>
                      <a:r>
                        <a:rPr lang="en-US" sz="1600" dirty="0">
                          <a:solidFill>
                            <a:schemeClr val="bg1"/>
                          </a:solidFill>
                        </a:rPr>
                        <a:t>          Sharing in His Holiness</a:t>
                      </a:r>
                    </a:p>
                  </a:txBody>
                  <a:tcPr>
                    <a:lnL w="12700" cmpd="sng">
                      <a:noFill/>
                    </a:lnL>
                    <a:lnR w="12700" cmpd="sng">
                      <a:noFill/>
                    </a:lnR>
                    <a:noFill/>
                  </a:tcPr>
                </a:tc>
                <a:tc>
                  <a:txBody>
                    <a:bodyPr/>
                    <a:lstStyle/>
                    <a:p>
                      <a:pPr algn="ctr"/>
                      <a:r>
                        <a:rPr lang="en-US" sz="1600" dirty="0">
                          <a:solidFill>
                            <a:schemeClr val="bg1"/>
                          </a:solidFill>
                        </a:rPr>
                        <a:t>April 21, 2024. </a:t>
                      </a:r>
                    </a:p>
                  </a:txBody>
                  <a:tcPr>
                    <a:lnL w="12700" cmpd="sng">
                      <a:noFill/>
                    </a:lnL>
                    <a:lnR w="12700" cmpd="sng">
                      <a:noFill/>
                    </a:lnR>
                    <a:noFill/>
                  </a:tcPr>
                </a:tc>
                <a:extLst>
                  <a:ext uri="{0D108BD9-81ED-4DB2-BD59-A6C34878D82A}">
                    <a16:rowId xmlns:a16="http://schemas.microsoft.com/office/drawing/2014/main" val="4078269313"/>
                  </a:ext>
                </a:extLst>
              </a:tr>
              <a:tr h="358815">
                <a:tc>
                  <a:txBody>
                    <a:bodyPr/>
                    <a:lstStyle/>
                    <a:p>
                      <a:pPr algn="l"/>
                      <a:r>
                        <a:rPr lang="en-US" sz="1600" dirty="0">
                          <a:solidFill>
                            <a:schemeClr val="bg1"/>
                          </a:solidFill>
                        </a:rPr>
                        <a:t>          Seeking the City to Come</a:t>
                      </a:r>
                    </a:p>
                  </a:txBody>
                  <a:tcPr>
                    <a:lnL w="12700" cmpd="sng">
                      <a:noFill/>
                    </a:lnL>
                    <a:lnR w="12700" cmpd="sng">
                      <a:noFill/>
                    </a:lnR>
                    <a:noFill/>
                  </a:tcPr>
                </a:tc>
                <a:tc>
                  <a:txBody>
                    <a:bodyPr/>
                    <a:lstStyle/>
                    <a:p>
                      <a:pPr algn="ctr"/>
                      <a:r>
                        <a:rPr lang="en-US" sz="1600" dirty="0">
                          <a:solidFill>
                            <a:schemeClr val="bg1"/>
                          </a:solidFill>
                        </a:rPr>
                        <a:t>May 19, 2024</a:t>
                      </a:r>
                    </a:p>
                  </a:txBody>
                  <a:tcPr>
                    <a:lnL w="12700" cmpd="sng">
                      <a:noFill/>
                    </a:lnL>
                    <a:lnR w="12700" cmpd="sng">
                      <a:noFill/>
                    </a:lnR>
                    <a:noFill/>
                  </a:tcPr>
                </a:tc>
                <a:extLst>
                  <a:ext uri="{0D108BD9-81ED-4DB2-BD59-A6C34878D82A}">
                    <a16:rowId xmlns:a16="http://schemas.microsoft.com/office/drawing/2014/main" val="1430173303"/>
                  </a:ext>
                </a:extLst>
              </a:tr>
              <a:tr h="358815">
                <a:tc>
                  <a:txBody>
                    <a:bodyPr/>
                    <a:lstStyle/>
                    <a:p>
                      <a:pPr algn="l"/>
                      <a:r>
                        <a:rPr lang="en-US" sz="1600" dirty="0">
                          <a:solidFill>
                            <a:schemeClr val="bg1"/>
                          </a:solidFill>
                        </a:rPr>
                        <a:t>          Loving Sacrificially </a:t>
                      </a:r>
                    </a:p>
                  </a:txBody>
                  <a:tcPr>
                    <a:lnL w="12700" cmpd="sng">
                      <a:noFill/>
                    </a:lnL>
                    <a:lnR w="12700" cmpd="sng">
                      <a:noFill/>
                    </a:lnR>
                    <a:noFill/>
                  </a:tcPr>
                </a:tc>
                <a:tc>
                  <a:txBody>
                    <a:bodyPr/>
                    <a:lstStyle/>
                    <a:p>
                      <a:pPr algn="ctr"/>
                      <a:r>
                        <a:rPr lang="en-US" sz="1600" dirty="0">
                          <a:solidFill>
                            <a:schemeClr val="bg1"/>
                          </a:solidFill>
                        </a:rPr>
                        <a:t>June 16, 2024</a:t>
                      </a:r>
                    </a:p>
                  </a:txBody>
                  <a:tcPr>
                    <a:lnL w="12700" cmpd="sng">
                      <a:noFill/>
                    </a:lnL>
                    <a:lnR w="12700" cmpd="sng">
                      <a:noFill/>
                    </a:lnR>
                    <a:noFill/>
                  </a:tcPr>
                </a:tc>
                <a:extLst>
                  <a:ext uri="{0D108BD9-81ED-4DB2-BD59-A6C34878D82A}">
                    <a16:rowId xmlns:a16="http://schemas.microsoft.com/office/drawing/2014/main" val="1142941206"/>
                  </a:ext>
                </a:extLst>
              </a:tr>
              <a:tr h="358815">
                <a:tc>
                  <a:txBody>
                    <a:bodyPr/>
                    <a:lstStyle/>
                    <a:p>
                      <a:pPr algn="l"/>
                      <a:r>
                        <a:rPr lang="en-US" sz="1600" dirty="0">
                          <a:solidFill>
                            <a:schemeClr val="bg1"/>
                          </a:solidFill>
                        </a:rPr>
                        <a:t>          Rejecting Strange Teaching</a:t>
                      </a:r>
                    </a:p>
                  </a:txBody>
                  <a:tcPr>
                    <a:lnL w="12700" cmpd="sng">
                      <a:noFill/>
                    </a:lnL>
                    <a:lnR w="12700" cmpd="sng">
                      <a:noFill/>
                    </a:lnR>
                    <a:noFill/>
                  </a:tcPr>
                </a:tc>
                <a:tc>
                  <a:txBody>
                    <a:bodyPr/>
                    <a:lstStyle/>
                    <a:p>
                      <a:pPr algn="ctr"/>
                      <a:r>
                        <a:rPr lang="en-US" sz="1600" dirty="0">
                          <a:solidFill>
                            <a:schemeClr val="bg1"/>
                          </a:solidFill>
                        </a:rPr>
                        <a:t>July 21, 2024</a:t>
                      </a:r>
                    </a:p>
                  </a:txBody>
                  <a:tcPr>
                    <a:lnL w="12700" cmpd="sng">
                      <a:noFill/>
                    </a:lnL>
                    <a:lnR w="12700" cmpd="sng">
                      <a:noFill/>
                    </a:lnR>
                    <a:noFill/>
                  </a:tcPr>
                </a:tc>
                <a:extLst>
                  <a:ext uri="{0D108BD9-81ED-4DB2-BD59-A6C34878D82A}">
                    <a16:rowId xmlns:a16="http://schemas.microsoft.com/office/drawing/2014/main" val="1117750636"/>
                  </a:ext>
                </a:extLst>
              </a:tr>
              <a:tr h="358815">
                <a:tc>
                  <a:txBody>
                    <a:bodyPr/>
                    <a:lstStyle/>
                    <a:p>
                      <a:pPr algn="ctr"/>
                      <a:r>
                        <a:rPr lang="en-US" sz="1600" u="sng" dirty="0">
                          <a:solidFill>
                            <a:schemeClr val="bg1"/>
                          </a:solidFill>
                        </a:rPr>
                        <a:t>Conclusion:</a:t>
                      </a:r>
                      <a:r>
                        <a:rPr lang="en-US" sz="1600" dirty="0">
                          <a:solidFill>
                            <a:schemeClr val="bg1"/>
                          </a:solidFill>
                        </a:rPr>
                        <a:t> Jesus Working in Us</a:t>
                      </a:r>
                    </a:p>
                  </a:txBody>
                  <a:tcPr>
                    <a:lnL w="12700" cmpd="sng">
                      <a:noFill/>
                    </a:lnL>
                    <a:lnR w="12700" cmpd="sng">
                      <a:noFill/>
                    </a:lnR>
                    <a:lnB w="12700" cmpd="sng">
                      <a:noFill/>
                    </a:lnB>
                    <a:noFill/>
                  </a:tcPr>
                </a:tc>
                <a:tc>
                  <a:txBody>
                    <a:bodyPr/>
                    <a:lstStyle/>
                    <a:p>
                      <a:pPr algn="ctr"/>
                      <a:r>
                        <a:rPr lang="en-US" sz="1600" dirty="0">
                          <a:solidFill>
                            <a:schemeClr val="bg1"/>
                          </a:solidFill>
                        </a:rPr>
                        <a:t>August 18, 2024</a:t>
                      </a:r>
                    </a:p>
                  </a:txBody>
                  <a:tcPr>
                    <a:lnL w="12700" cmpd="sng">
                      <a:noFill/>
                    </a:lnL>
                    <a:lnR w="12700" cmpd="sng">
                      <a:noFill/>
                    </a:lnR>
                    <a:lnB w="12700" cmpd="sng">
                      <a:noFill/>
                    </a:lnB>
                    <a:noFill/>
                  </a:tcPr>
                </a:tc>
                <a:extLst>
                  <a:ext uri="{0D108BD9-81ED-4DB2-BD59-A6C34878D82A}">
                    <a16:rowId xmlns:a16="http://schemas.microsoft.com/office/drawing/2014/main" val="3944031369"/>
                  </a:ext>
                </a:extLst>
              </a:tr>
            </a:tbl>
          </a:graphicData>
        </a:graphic>
      </p:graphicFrame>
      <p:sp>
        <p:nvSpPr>
          <p:cNvPr id="4" name="Rectangle 3">
            <a:extLst>
              <a:ext uri="{FF2B5EF4-FFF2-40B4-BE49-F238E27FC236}">
                <a16:creationId xmlns:a16="http://schemas.microsoft.com/office/drawing/2014/main" id="{4B45A063-A199-7060-5E00-5355ED41D9DE}"/>
              </a:ext>
            </a:extLst>
          </p:cNvPr>
          <p:cNvSpPr/>
          <p:nvPr/>
        </p:nvSpPr>
        <p:spPr>
          <a:xfrm>
            <a:off x="312515" y="1596457"/>
            <a:ext cx="8588414" cy="356616"/>
          </a:xfrm>
          <a:prstGeom prst="rect">
            <a:avLst/>
          </a:prstGeom>
          <a:noFill/>
          <a:ln w="28575">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9762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sky with tall buildings&#10;&#10;Description automatically generated with medium confidence">
            <a:extLst>
              <a:ext uri="{FF2B5EF4-FFF2-40B4-BE49-F238E27FC236}">
                <a16:creationId xmlns:a16="http://schemas.microsoft.com/office/drawing/2014/main" id="{9CD660E6-694A-596D-70F0-3549562075EB}"/>
              </a:ext>
            </a:extLst>
          </p:cNvPr>
          <p:cNvPicPr>
            <a:picLocks noChangeAspect="1"/>
          </p:cNvPicPr>
          <p:nvPr/>
        </p:nvPicPr>
        <p:blipFill>
          <a:blip r:embed="rId3"/>
          <a:stretch>
            <a:fillRect/>
          </a:stretch>
        </p:blipFill>
        <p:spPr>
          <a:xfrm>
            <a:off x="0" y="0"/>
            <a:ext cx="9144000" cy="5715000"/>
          </a:xfrm>
          <a:prstGeom prst="rect">
            <a:avLst/>
          </a:prstGeom>
        </p:spPr>
      </p:pic>
      <p:sp>
        <p:nvSpPr>
          <p:cNvPr id="2" name="Title 1">
            <a:extLst>
              <a:ext uri="{FF2B5EF4-FFF2-40B4-BE49-F238E27FC236}">
                <a16:creationId xmlns:a16="http://schemas.microsoft.com/office/drawing/2014/main" id="{E0EEFF0A-35E2-C75A-B75D-DBB9EB970F44}"/>
              </a:ext>
            </a:extLst>
          </p:cNvPr>
          <p:cNvSpPr>
            <a:spLocks noGrp="1"/>
          </p:cNvSpPr>
          <p:nvPr>
            <p:ph type="title"/>
          </p:nvPr>
        </p:nvSpPr>
        <p:spPr/>
        <p:txBody>
          <a:bodyPr/>
          <a:lstStyle/>
          <a:p>
            <a:pPr algn="ctr"/>
            <a:r>
              <a:rPr lang="en-US" dirty="0"/>
              <a:t>The Joy Set Before Him</a:t>
            </a:r>
          </a:p>
        </p:txBody>
      </p:sp>
      <p:sp>
        <p:nvSpPr>
          <p:cNvPr id="4" name="Content Placeholder 3">
            <a:extLst>
              <a:ext uri="{FF2B5EF4-FFF2-40B4-BE49-F238E27FC236}">
                <a16:creationId xmlns:a16="http://schemas.microsoft.com/office/drawing/2014/main" id="{4CB79103-F50D-5DD6-FC4A-C69377931564}"/>
              </a:ext>
            </a:extLst>
          </p:cNvPr>
          <p:cNvSpPr>
            <a:spLocks noGrp="1"/>
          </p:cNvSpPr>
          <p:nvPr>
            <p:ph idx="1"/>
          </p:nvPr>
        </p:nvSpPr>
        <p:spPr/>
        <p:txBody>
          <a:bodyPr>
            <a:normAutofit/>
          </a:bodyPr>
          <a:lstStyle/>
          <a:p>
            <a:pPr marL="0" indent="0" algn="ctr">
              <a:buNone/>
            </a:pPr>
            <a:r>
              <a:rPr lang="en-US" sz="3200" b="0" i="0" dirty="0">
                <a:effectLst/>
                <a:latin typeface="+mj-lt"/>
              </a:rPr>
              <a:t>“fixing our eyes on Jesus, </a:t>
            </a:r>
            <a:br>
              <a:rPr lang="en-US" sz="3200" b="0" i="0" dirty="0">
                <a:effectLst/>
                <a:latin typeface="+mj-lt"/>
              </a:rPr>
            </a:br>
            <a:r>
              <a:rPr lang="en-US" sz="3200" b="0" i="0" dirty="0">
                <a:effectLst/>
                <a:latin typeface="+mj-lt"/>
              </a:rPr>
              <a:t>the author and perfecter of faith, </a:t>
            </a:r>
            <a:br>
              <a:rPr lang="en-US" sz="3200" b="0" i="0" dirty="0">
                <a:effectLst/>
                <a:latin typeface="+mj-lt"/>
              </a:rPr>
            </a:br>
            <a:r>
              <a:rPr lang="en-US" sz="3200" b="0" i="0" dirty="0">
                <a:solidFill>
                  <a:srgbClr val="E09F6C"/>
                </a:solidFill>
                <a:effectLst/>
                <a:latin typeface="+mj-lt"/>
              </a:rPr>
              <a:t>who for the joy set before Him </a:t>
            </a:r>
            <a:r>
              <a:rPr lang="en-US" sz="3200" b="0" i="0" dirty="0">
                <a:effectLst/>
                <a:latin typeface="+mj-lt"/>
              </a:rPr>
              <a:t>endured</a:t>
            </a:r>
            <a:br>
              <a:rPr lang="en-US" sz="3200" b="0" i="0" dirty="0">
                <a:effectLst/>
                <a:latin typeface="+mj-lt"/>
              </a:rPr>
            </a:br>
            <a:r>
              <a:rPr lang="en-US" sz="3200" b="0" i="0" dirty="0">
                <a:effectLst/>
                <a:latin typeface="+mj-lt"/>
              </a:rPr>
              <a:t> the cross, despising the shame, and has</a:t>
            </a:r>
            <a:br>
              <a:rPr lang="en-US" sz="3200" b="0" i="0" dirty="0">
                <a:effectLst/>
                <a:latin typeface="+mj-lt"/>
              </a:rPr>
            </a:br>
            <a:r>
              <a:rPr lang="en-US" sz="3200" b="0" i="0" dirty="0">
                <a:effectLst/>
                <a:latin typeface="+mj-lt"/>
              </a:rPr>
              <a:t> sat down at the right hand of the </a:t>
            </a:r>
            <a:br>
              <a:rPr lang="en-US" sz="3200" b="0" i="0" dirty="0">
                <a:effectLst/>
                <a:latin typeface="+mj-lt"/>
              </a:rPr>
            </a:br>
            <a:r>
              <a:rPr lang="en-US" sz="3200" b="0" i="0" dirty="0">
                <a:effectLst/>
                <a:latin typeface="+mj-lt"/>
              </a:rPr>
              <a:t>throne of God.” Hebrews 12:2</a:t>
            </a:r>
            <a:endParaRPr lang="en-US" sz="3200" dirty="0">
              <a:latin typeface="+mj-lt"/>
            </a:endParaRPr>
          </a:p>
        </p:txBody>
      </p:sp>
    </p:spTree>
    <p:extLst>
      <p:ext uri="{BB962C8B-B14F-4D97-AF65-F5344CB8AC3E}">
        <p14:creationId xmlns:p14="http://schemas.microsoft.com/office/powerpoint/2010/main" val="1365424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sky with tall buildings&#10;&#10;Description automatically generated with medium confidence">
            <a:extLst>
              <a:ext uri="{FF2B5EF4-FFF2-40B4-BE49-F238E27FC236}">
                <a16:creationId xmlns:a16="http://schemas.microsoft.com/office/drawing/2014/main" id="{9CD660E6-694A-596D-70F0-3549562075EB}"/>
              </a:ext>
            </a:extLst>
          </p:cNvPr>
          <p:cNvPicPr>
            <a:picLocks noChangeAspect="1"/>
          </p:cNvPicPr>
          <p:nvPr/>
        </p:nvPicPr>
        <p:blipFill>
          <a:blip r:embed="rId3"/>
          <a:stretch>
            <a:fillRect/>
          </a:stretch>
        </p:blipFill>
        <p:spPr>
          <a:xfrm>
            <a:off x="0" y="0"/>
            <a:ext cx="9144000" cy="5715000"/>
          </a:xfrm>
          <a:prstGeom prst="rect">
            <a:avLst/>
          </a:prstGeom>
        </p:spPr>
      </p:pic>
      <p:sp>
        <p:nvSpPr>
          <p:cNvPr id="2" name="Title 1">
            <a:extLst>
              <a:ext uri="{FF2B5EF4-FFF2-40B4-BE49-F238E27FC236}">
                <a16:creationId xmlns:a16="http://schemas.microsoft.com/office/drawing/2014/main" id="{E0EEFF0A-35E2-C75A-B75D-DBB9EB970F44}"/>
              </a:ext>
            </a:extLst>
          </p:cNvPr>
          <p:cNvSpPr>
            <a:spLocks noGrp="1"/>
          </p:cNvSpPr>
          <p:nvPr>
            <p:ph type="title"/>
          </p:nvPr>
        </p:nvSpPr>
        <p:spPr/>
        <p:txBody>
          <a:bodyPr/>
          <a:lstStyle/>
          <a:p>
            <a:pPr algn="ctr"/>
            <a:r>
              <a:rPr lang="en-US" dirty="0"/>
              <a:t>Considering The Context</a:t>
            </a:r>
          </a:p>
        </p:txBody>
      </p:sp>
      <p:sp>
        <p:nvSpPr>
          <p:cNvPr id="4" name="Content Placeholder 3">
            <a:extLst>
              <a:ext uri="{FF2B5EF4-FFF2-40B4-BE49-F238E27FC236}">
                <a16:creationId xmlns:a16="http://schemas.microsoft.com/office/drawing/2014/main" id="{4CB79103-F50D-5DD6-FC4A-C69377931564}"/>
              </a:ext>
            </a:extLst>
          </p:cNvPr>
          <p:cNvSpPr>
            <a:spLocks noGrp="1"/>
          </p:cNvSpPr>
          <p:nvPr>
            <p:ph idx="1"/>
          </p:nvPr>
        </p:nvSpPr>
        <p:spPr/>
        <p:txBody>
          <a:bodyPr>
            <a:normAutofit/>
          </a:bodyPr>
          <a:lstStyle/>
          <a:p>
            <a:pPr marL="0" indent="0" algn="ctr">
              <a:buNone/>
            </a:pPr>
            <a:r>
              <a:rPr lang="en-US" dirty="0"/>
              <a:t>A Joy That Produces Endurance</a:t>
            </a:r>
            <a:br>
              <a:rPr lang="en-US" dirty="0"/>
            </a:br>
            <a:r>
              <a:rPr lang="en-US" dirty="0"/>
              <a:t> In The Face of Persecution.</a:t>
            </a:r>
            <a:br>
              <a:rPr lang="en-US" dirty="0"/>
            </a:br>
            <a:r>
              <a:rPr lang="en-US" sz="2400" i="1" dirty="0">
                <a:solidFill>
                  <a:srgbClr val="E09F6C"/>
                </a:solidFill>
                <a:latin typeface="+mj-lt"/>
              </a:rPr>
              <a:t>Hebrews 4:11, 10:32-34, 12:15 (Also Matthew 5:12)</a:t>
            </a:r>
            <a:br>
              <a:rPr lang="en-US" dirty="0"/>
            </a:br>
            <a:endParaRPr lang="en-US" dirty="0"/>
          </a:p>
          <a:p>
            <a:pPr marL="0" indent="0" algn="ctr">
              <a:buNone/>
            </a:pPr>
            <a:r>
              <a:rPr lang="en-US" dirty="0"/>
              <a:t>A Joy That Looks To The Future.</a:t>
            </a:r>
            <a:br>
              <a:rPr lang="en-US" dirty="0"/>
            </a:br>
            <a:r>
              <a:rPr lang="en-US" sz="2400" i="1" dirty="0">
                <a:solidFill>
                  <a:srgbClr val="E09F6C"/>
                </a:solidFill>
                <a:latin typeface="+mj-lt"/>
              </a:rPr>
              <a:t>Hebrews 11:10, Hebrews 11:16</a:t>
            </a:r>
          </a:p>
          <a:p>
            <a:pPr marL="0" indent="0" algn="ctr">
              <a:buNone/>
            </a:pPr>
            <a:endParaRPr lang="en-US" dirty="0"/>
          </a:p>
        </p:txBody>
      </p:sp>
    </p:spTree>
    <p:extLst>
      <p:ext uri="{BB962C8B-B14F-4D97-AF65-F5344CB8AC3E}">
        <p14:creationId xmlns:p14="http://schemas.microsoft.com/office/powerpoint/2010/main" val="1460421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sky with tall buildings&#10;&#10;Description automatically generated with medium confidence">
            <a:extLst>
              <a:ext uri="{FF2B5EF4-FFF2-40B4-BE49-F238E27FC236}">
                <a16:creationId xmlns:a16="http://schemas.microsoft.com/office/drawing/2014/main" id="{9CD660E6-694A-596D-70F0-3549562075EB}"/>
              </a:ext>
            </a:extLst>
          </p:cNvPr>
          <p:cNvPicPr>
            <a:picLocks noChangeAspect="1"/>
          </p:cNvPicPr>
          <p:nvPr/>
        </p:nvPicPr>
        <p:blipFill>
          <a:blip r:embed="rId3"/>
          <a:stretch>
            <a:fillRect/>
          </a:stretch>
        </p:blipFill>
        <p:spPr>
          <a:xfrm>
            <a:off x="0" y="0"/>
            <a:ext cx="9144000" cy="5715000"/>
          </a:xfrm>
          <a:prstGeom prst="rect">
            <a:avLst/>
          </a:prstGeom>
        </p:spPr>
      </p:pic>
      <p:sp>
        <p:nvSpPr>
          <p:cNvPr id="7" name="Oval 6">
            <a:extLst>
              <a:ext uri="{FF2B5EF4-FFF2-40B4-BE49-F238E27FC236}">
                <a16:creationId xmlns:a16="http://schemas.microsoft.com/office/drawing/2014/main" id="{FE03DBC3-DE77-DCDD-63AD-7042CC241468}"/>
              </a:ext>
            </a:extLst>
          </p:cNvPr>
          <p:cNvSpPr/>
          <p:nvPr/>
        </p:nvSpPr>
        <p:spPr>
          <a:xfrm>
            <a:off x="666045" y="1852789"/>
            <a:ext cx="2009422" cy="2009422"/>
          </a:xfrm>
          <a:prstGeom prst="ellipse">
            <a:avLst/>
          </a:prstGeom>
          <a:noFill/>
          <a:ln w="222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E09F6C"/>
              </a:solidFill>
            </a:endParaRPr>
          </a:p>
        </p:txBody>
      </p:sp>
      <p:pic>
        <p:nvPicPr>
          <p:cNvPr id="16" name="Picture 15">
            <a:extLst>
              <a:ext uri="{FF2B5EF4-FFF2-40B4-BE49-F238E27FC236}">
                <a16:creationId xmlns:a16="http://schemas.microsoft.com/office/drawing/2014/main" id="{CE96899D-CA2F-A098-A62D-1B0DF8683C9F}"/>
              </a:ext>
            </a:extLst>
          </p:cNvPr>
          <p:cNvPicPr>
            <a:picLocks noChangeAspect="1"/>
          </p:cNvPicPr>
          <p:nvPr/>
        </p:nvPicPr>
        <p:blipFill>
          <a:blip r:embed="rId4"/>
          <a:stretch>
            <a:fillRect/>
          </a:stretch>
        </p:blipFill>
        <p:spPr>
          <a:xfrm>
            <a:off x="1110076" y="2181195"/>
            <a:ext cx="1120734" cy="1352610"/>
          </a:xfrm>
          <a:prstGeom prst="rect">
            <a:avLst/>
          </a:prstGeom>
        </p:spPr>
      </p:pic>
      <p:grpSp>
        <p:nvGrpSpPr>
          <p:cNvPr id="36" name="Group 35">
            <a:extLst>
              <a:ext uri="{FF2B5EF4-FFF2-40B4-BE49-F238E27FC236}">
                <a16:creationId xmlns:a16="http://schemas.microsoft.com/office/drawing/2014/main" id="{3C7D7B43-4767-1313-A682-75A4B574DD6C}"/>
              </a:ext>
            </a:extLst>
          </p:cNvPr>
          <p:cNvGrpSpPr/>
          <p:nvPr/>
        </p:nvGrpSpPr>
        <p:grpSpPr>
          <a:xfrm>
            <a:off x="2359378" y="343092"/>
            <a:ext cx="5825071" cy="1615084"/>
            <a:chOff x="2359378" y="343092"/>
            <a:chExt cx="5825071" cy="1615084"/>
          </a:xfrm>
        </p:grpSpPr>
        <p:sp>
          <p:nvSpPr>
            <p:cNvPr id="17" name="TextBox 16">
              <a:extLst>
                <a:ext uri="{FF2B5EF4-FFF2-40B4-BE49-F238E27FC236}">
                  <a16:creationId xmlns:a16="http://schemas.microsoft.com/office/drawing/2014/main" id="{9DF08DB9-8528-9103-8CAD-2EF6A57E8F2B}"/>
                </a:ext>
              </a:extLst>
            </p:cNvPr>
            <p:cNvSpPr txBox="1"/>
            <p:nvPr/>
          </p:nvSpPr>
          <p:spPr>
            <a:xfrm>
              <a:off x="3787424" y="343092"/>
              <a:ext cx="4397025" cy="769441"/>
            </a:xfrm>
            <a:prstGeom prst="rect">
              <a:avLst/>
            </a:prstGeom>
            <a:noFill/>
          </p:spPr>
          <p:txBody>
            <a:bodyPr wrap="square" rtlCol="0">
              <a:spAutoFit/>
            </a:bodyPr>
            <a:lstStyle/>
            <a:p>
              <a:r>
                <a:rPr lang="en-US" sz="2000" b="1" dirty="0">
                  <a:solidFill>
                    <a:srgbClr val="E09F6C"/>
                  </a:solidFill>
                  <a:latin typeface="+mj-lt"/>
                  <a:cs typeface="Arial" panose="020B0604020202020204" pitchFamily="34" charset="0"/>
                </a:rPr>
                <a:t>THE JOY OF </a:t>
              </a:r>
              <a:br>
                <a:rPr lang="en-US" sz="2400" b="1" dirty="0">
                  <a:solidFill>
                    <a:schemeClr val="bg1"/>
                  </a:solidFill>
                  <a:latin typeface="+mj-lt"/>
                  <a:cs typeface="Arial" panose="020B0604020202020204" pitchFamily="34" charset="0"/>
                </a:rPr>
              </a:br>
              <a:r>
                <a:rPr lang="en-US" sz="2400" b="1" dirty="0">
                  <a:solidFill>
                    <a:schemeClr val="bg1"/>
                  </a:solidFill>
                  <a:latin typeface="+mj-lt"/>
                  <a:cs typeface="Arial" panose="020B0604020202020204" pitchFamily="34" charset="0"/>
                </a:rPr>
                <a:t>PLEASING HIS FATHER</a:t>
              </a:r>
            </a:p>
          </p:txBody>
        </p:sp>
        <p:cxnSp>
          <p:nvCxnSpPr>
            <p:cNvPr id="20" name="Straight Connector 19">
              <a:extLst>
                <a:ext uri="{FF2B5EF4-FFF2-40B4-BE49-F238E27FC236}">
                  <a16:creationId xmlns:a16="http://schemas.microsoft.com/office/drawing/2014/main" id="{5A2B51F6-FC8D-1688-34BD-AE8D3A59A635}"/>
                </a:ext>
              </a:extLst>
            </p:cNvPr>
            <p:cNvCxnSpPr/>
            <p:nvPr/>
          </p:nvCxnSpPr>
          <p:spPr>
            <a:xfrm flipV="1">
              <a:off x="2359378" y="767644"/>
              <a:ext cx="1309511" cy="1190532"/>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6D4050E4-DDDC-9025-2177-CE34AFFCB04D}"/>
              </a:ext>
            </a:extLst>
          </p:cNvPr>
          <p:cNvGrpSpPr/>
          <p:nvPr/>
        </p:nvGrpSpPr>
        <p:grpSpPr>
          <a:xfrm>
            <a:off x="2576690" y="1188735"/>
            <a:ext cx="5833537" cy="1066657"/>
            <a:chOff x="2576690" y="1188735"/>
            <a:chExt cx="5833537" cy="1066657"/>
          </a:xfrm>
        </p:grpSpPr>
        <p:sp>
          <p:nvSpPr>
            <p:cNvPr id="10" name="TextBox 9">
              <a:extLst>
                <a:ext uri="{FF2B5EF4-FFF2-40B4-BE49-F238E27FC236}">
                  <a16:creationId xmlns:a16="http://schemas.microsoft.com/office/drawing/2014/main" id="{1AD1A707-C5B8-697C-BF8B-59BD0D5F3E1D}"/>
                </a:ext>
              </a:extLst>
            </p:cNvPr>
            <p:cNvSpPr txBox="1"/>
            <p:nvPr/>
          </p:nvSpPr>
          <p:spPr>
            <a:xfrm>
              <a:off x="3787425" y="1188735"/>
              <a:ext cx="4622802" cy="769441"/>
            </a:xfrm>
            <a:prstGeom prst="rect">
              <a:avLst/>
            </a:prstGeom>
            <a:noFill/>
          </p:spPr>
          <p:txBody>
            <a:bodyPr wrap="square" rtlCol="0">
              <a:spAutoFit/>
            </a:bodyPr>
            <a:lstStyle/>
            <a:p>
              <a:r>
                <a:rPr lang="en-US" sz="2000" b="1" dirty="0">
                  <a:solidFill>
                    <a:srgbClr val="E09F6C"/>
                  </a:solidFill>
                  <a:latin typeface="+mj-lt"/>
                  <a:cs typeface="Arial" panose="020B0604020202020204" pitchFamily="34" charset="0"/>
                </a:rPr>
                <a:t>THE JOY OF </a:t>
              </a:r>
              <a:br>
                <a:rPr lang="en-US" sz="2400" b="1" dirty="0">
                  <a:solidFill>
                    <a:schemeClr val="bg1"/>
                  </a:solidFill>
                  <a:latin typeface="+mj-lt"/>
                  <a:cs typeface="Arial" panose="020B0604020202020204" pitchFamily="34" charset="0"/>
                </a:rPr>
              </a:br>
              <a:r>
                <a:rPr lang="en-US" sz="2400" b="1" dirty="0">
                  <a:solidFill>
                    <a:schemeClr val="bg1"/>
                  </a:solidFill>
                  <a:latin typeface="+mj-lt"/>
                  <a:cs typeface="Arial" panose="020B0604020202020204" pitchFamily="34" charset="0"/>
                </a:rPr>
                <a:t>DEFEATING HIS ENEMY</a:t>
              </a:r>
            </a:p>
          </p:txBody>
        </p:sp>
        <p:cxnSp>
          <p:nvCxnSpPr>
            <p:cNvPr id="21" name="Straight Connector 20">
              <a:extLst>
                <a:ext uri="{FF2B5EF4-FFF2-40B4-BE49-F238E27FC236}">
                  <a16:creationId xmlns:a16="http://schemas.microsoft.com/office/drawing/2014/main" id="{A6B769BB-88F5-D0C7-717F-C013E197EB48}"/>
                </a:ext>
              </a:extLst>
            </p:cNvPr>
            <p:cNvCxnSpPr>
              <a:cxnSpLocks/>
            </p:cNvCxnSpPr>
            <p:nvPr/>
          </p:nvCxnSpPr>
          <p:spPr>
            <a:xfrm flipV="1">
              <a:off x="2576690" y="1573455"/>
              <a:ext cx="1154285" cy="681937"/>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BBC7ED47-C390-57D3-C417-3682D397853E}"/>
              </a:ext>
            </a:extLst>
          </p:cNvPr>
          <p:cNvGrpSpPr/>
          <p:nvPr/>
        </p:nvGrpSpPr>
        <p:grpSpPr>
          <a:xfrm>
            <a:off x="2731916" y="2034378"/>
            <a:ext cx="4978400" cy="769441"/>
            <a:chOff x="2731916" y="2034378"/>
            <a:chExt cx="4978400" cy="769441"/>
          </a:xfrm>
        </p:grpSpPr>
        <p:sp>
          <p:nvSpPr>
            <p:cNvPr id="9" name="TextBox 8">
              <a:extLst>
                <a:ext uri="{FF2B5EF4-FFF2-40B4-BE49-F238E27FC236}">
                  <a16:creationId xmlns:a16="http://schemas.microsoft.com/office/drawing/2014/main" id="{670B394D-883A-922C-824D-ABA4E0175EB4}"/>
                </a:ext>
              </a:extLst>
            </p:cNvPr>
            <p:cNvSpPr txBox="1"/>
            <p:nvPr/>
          </p:nvSpPr>
          <p:spPr>
            <a:xfrm>
              <a:off x="3787424" y="2034378"/>
              <a:ext cx="3922892" cy="769441"/>
            </a:xfrm>
            <a:prstGeom prst="rect">
              <a:avLst/>
            </a:prstGeom>
            <a:noFill/>
          </p:spPr>
          <p:txBody>
            <a:bodyPr wrap="square" rtlCol="0">
              <a:spAutoFit/>
            </a:bodyPr>
            <a:lstStyle/>
            <a:p>
              <a:r>
                <a:rPr lang="en-US" sz="2000" b="1" dirty="0">
                  <a:solidFill>
                    <a:srgbClr val="E09F6C"/>
                  </a:solidFill>
                  <a:latin typeface="+mj-lt"/>
                  <a:cs typeface="Arial" panose="020B0604020202020204" pitchFamily="34" charset="0"/>
                </a:rPr>
                <a:t>THE JOY OF </a:t>
              </a:r>
              <a:br>
                <a:rPr lang="en-US" sz="2400" b="1" dirty="0">
                  <a:solidFill>
                    <a:schemeClr val="bg1"/>
                  </a:solidFill>
                  <a:latin typeface="+mj-lt"/>
                  <a:cs typeface="Arial" panose="020B0604020202020204" pitchFamily="34" charset="0"/>
                </a:rPr>
              </a:br>
              <a:r>
                <a:rPr lang="en-US" sz="2400" b="1" dirty="0">
                  <a:solidFill>
                    <a:schemeClr val="bg1"/>
                  </a:solidFill>
                  <a:latin typeface="+mj-lt"/>
                  <a:cs typeface="Arial" panose="020B0604020202020204" pitchFamily="34" charset="0"/>
                </a:rPr>
                <a:t>SAVING HIS PEOPLE</a:t>
              </a:r>
            </a:p>
          </p:txBody>
        </p:sp>
        <p:cxnSp>
          <p:nvCxnSpPr>
            <p:cNvPr id="23" name="Straight Connector 22">
              <a:extLst>
                <a:ext uri="{FF2B5EF4-FFF2-40B4-BE49-F238E27FC236}">
                  <a16:creationId xmlns:a16="http://schemas.microsoft.com/office/drawing/2014/main" id="{BD575FEA-8D31-CA5B-4E61-184D258C6078}"/>
                </a:ext>
              </a:extLst>
            </p:cNvPr>
            <p:cNvCxnSpPr>
              <a:cxnSpLocks/>
            </p:cNvCxnSpPr>
            <p:nvPr/>
          </p:nvCxnSpPr>
          <p:spPr>
            <a:xfrm flipV="1">
              <a:off x="2731916" y="2419098"/>
              <a:ext cx="936973" cy="318984"/>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790CD883-1E23-5178-30BE-CF72E698800D}"/>
              </a:ext>
            </a:extLst>
          </p:cNvPr>
          <p:cNvGrpSpPr/>
          <p:nvPr/>
        </p:nvGrpSpPr>
        <p:grpSpPr>
          <a:xfrm>
            <a:off x="2731916" y="2880021"/>
            <a:ext cx="5892798" cy="769441"/>
            <a:chOff x="2731916" y="2880021"/>
            <a:chExt cx="5892798" cy="769441"/>
          </a:xfrm>
        </p:grpSpPr>
        <p:sp>
          <p:nvSpPr>
            <p:cNvPr id="13" name="TextBox 12">
              <a:extLst>
                <a:ext uri="{FF2B5EF4-FFF2-40B4-BE49-F238E27FC236}">
                  <a16:creationId xmlns:a16="http://schemas.microsoft.com/office/drawing/2014/main" id="{B790EB6F-79A6-56BF-8FC0-85459F4C3746}"/>
                </a:ext>
              </a:extLst>
            </p:cNvPr>
            <p:cNvSpPr txBox="1"/>
            <p:nvPr/>
          </p:nvSpPr>
          <p:spPr>
            <a:xfrm>
              <a:off x="3787423" y="2880021"/>
              <a:ext cx="4837291" cy="769441"/>
            </a:xfrm>
            <a:prstGeom prst="rect">
              <a:avLst/>
            </a:prstGeom>
            <a:noFill/>
          </p:spPr>
          <p:txBody>
            <a:bodyPr wrap="square" rtlCol="0">
              <a:spAutoFit/>
            </a:bodyPr>
            <a:lstStyle/>
            <a:p>
              <a:r>
                <a:rPr lang="en-US" sz="2000" b="1" dirty="0">
                  <a:solidFill>
                    <a:srgbClr val="E09F6C"/>
                  </a:solidFill>
                  <a:latin typeface="+mj-lt"/>
                  <a:cs typeface="Arial" panose="020B0604020202020204" pitchFamily="34" charset="0"/>
                </a:rPr>
                <a:t>THE JOY OF </a:t>
              </a:r>
              <a:br>
                <a:rPr lang="en-US" sz="2400" b="1" dirty="0">
                  <a:solidFill>
                    <a:schemeClr val="bg1"/>
                  </a:solidFill>
                  <a:latin typeface="+mj-lt"/>
                  <a:cs typeface="Arial" panose="020B0604020202020204" pitchFamily="34" charset="0"/>
                </a:rPr>
              </a:br>
              <a:r>
                <a:rPr lang="en-US" sz="2400" b="1" dirty="0">
                  <a:solidFill>
                    <a:schemeClr val="bg1"/>
                  </a:solidFill>
                  <a:latin typeface="+mj-lt"/>
                  <a:cs typeface="Arial" panose="020B0604020202020204" pitchFamily="34" charset="0"/>
                </a:rPr>
                <a:t>ACCOMPLISHING HIS MISSION</a:t>
              </a:r>
            </a:p>
          </p:txBody>
        </p:sp>
        <p:cxnSp>
          <p:nvCxnSpPr>
            <p:cNvPr id="25" name="Straight Connector 24">
              <a:extLst>
                <a:ext uri="{FF2B5EF4-FFF2-40B4-BE49-F238E27FC236}">
                  <a16:creationId xmlns:a16="http://schemas.microsoft.com/office/drawing/2014/main" id="{D739C89E-0D10-41D5-9A34-65DB2B356B52}"/>
                </a:ext>
              </a:extLst>
            </p:cNvPr>
            <p:cNvCxnSpPr>
              <a:cxnSpLocks/>
            </p:cNvCxnSpPr>
            <p:nvPr/>
          </p:nvCxnSpPr>
          <p:spPr>
            <a:xfrm>
              <a:off x="2731916" y="3127022"/>
              <a:ext cx="936973" cy="203591"/>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4E1D29D1-B39D-DB7B-1321-FFB506B09AEB}"/>
              </a:ext>
            </a:extLst>
          </p:cNvPr>
          <p:cNvGrpSpPr/>
          <p:nvPr/>
        </p:nvGrpSpPr>
        <p:grpSpPr>
          <a:xfrm>
            <a:off x="2521776" y="3575591"/>
            <a:ext cx="6102940" cy="919514"/>
            <a:chOff x="2521776" y="3575591"/>
            <a:chExt cx="6102940" cy="919514"/>
          </a:xfrm>
        </p:grpSpPr>
        <p:sp>
          <p:nvSpPr>
            <p:cNvPr id="18" name="TextBox 17">
              <a:extLst>
                <a:ext uri="{FF2B5EF4-FFF2-40B4-BE49-F238E27FC236}">
                  <a16:creationId xmlns:a16="http://schemas.microsoft.com/office/drawing/2014/main" id="{C8231E3E-35D2-6F57-022A-C90166D5E4FE}"/>
                </a:ext>
              </a:extLst>
            </p:cNvPr>
            <p:cNvSpPr txBox="1"/>
            <p:nvPr/>
          </p:nvSpPr>
          <p:spPr>
            <a:xfrm>
              <a:off x="3787424" y="3725664"/>
              <a:ext cx="4837292" cy="769441"/>
            </a:xfrm>
            <a:prstGeom prst="rect">
              <a:avLst/>
            </a:prstGeom>
            <a:noFill/>
          </p:spPr>
          <p:txBody>
            <a:bodyPr wrap="square" rtlCol="0">
              <a:spAutoFit/>
            </a:bodyPr>
            <a:lstStyle/>
            <a:p>
              <a:r>
                <a:rPr lang="en-US" sz="2000" b="1" dirty="0">
                  <a:solidFill>
                    <a:srgbClr val="E09F6C"/>
                  </a:solidFill>
                  <a:latin typeface="+mj-lt"/>
                  <a:cs typeface="Arial" panose="020B0604020202020204" pitchFamily="34" charset="0"/>
                </a:rPr>
                <a:t>THE JOY OF </a:t>
              </a:r>
              <a:br>
                <a:rPr lang="en-US" sz="2400" b="1" dirty="0">
                  <a:solidFill>
                    <a:schemeClr val="bg1"/>
                  </a:solidFill>
                  <a:latin typeface="+mj-lt"/>
                  <a:cs typeface="Arial" panose="020B0604020202020204" pitchFamily="34" charset="0"/>
                </a:rPr>
              </a:br>
              <a:r>
                <a:rPr lang="en-US" sz="2400" b="1" dirty="0">
                  <a:solidFill>
                    <a:schemeClr val="bg1"/>
                  </a:solidFill>
                  <a:latin typeface="+mj-lt"/>
                  <a:cs typeface="Arial" panose="020B0604020202020204" pitchFamily="34" charset="0"/>
                </a:rPr>
                <a:t>FINISHING HIS RACE</a:t>
              </a:r>
            </a:p>
          </p:txBody>
        </p:sp>
        <p:cxnSp>
          <p:nvCxnSpPr>
            <p:cNvPr id="27" name="Straight Connector 26">
              <a:extLst>
                <a:ext uri="{FF2B5EF4-FFF2-40B4-BE49-F238E27FC236}">
                  <a16:creationId xmlns:a16="http://schemas.microsoft.com/office/drawing/2014/main" id="{4EE3F8B3-C60F-7FA4-C06A-707E9DADDD65}"/>
                </a:ext>
              </a:extLst>
            </p:cNvPr>
            <p:cNvCxnSpPr>
              <a:cxnSpLocks/>
            </p:cNvCxnSpPr>
            <p:nvPr/>
          </p:nvCxnSpPr>
          <p:spPr>
            <a:xfrm>
              <a:off x="2521776" y="3575591"/>
              <a:ext cx="1209199" cy="534793"/>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EB845FC4-78F7-D301-6885-A448A9BBEEA1}"/>
              </a:ext>
            </a:extLst>
          </p:cNvPr>
          <p:cNvGrpSpPr/>
          <p:nvPr/>
        </p:nvGrpSpPr>
        <p:grpSpPr>
          <a:xfrm>
            <a:off x="2230810" y="3862211"/>
            <a:ext cx="6393904" cy="1478539"/>
            <a:chOff x="2230810" y="3862211"/>
            <a:chExt cx="6393904" cy="1478539"/>
          </a:xfrm>
        </p:grpSpPr>
        <p:sp>
          <p:nvSpPr>
            <p:cNvPr id="11" name="TextBox 10">
              <a:extLst>
                <a:ext uri="{FF2B5EF4-FFF2-40B4-BE49-F238E27FC236}">
                  <a16:creationId xmlns:a16="http://schemas.microsoft.com/office/drawing/2014/main" id="{BDFB048F-EC4A-5A76-502A-63C5CEAB431B}"/>
                </a:ext>
              </a:extLst>
            </p:cNvPr>
            <p:cNvSpPr txBox="1"/>
            <p:nvPr/>
          </p:nvSpPr>
          <p:spPr>
            <a:xfrm>
              <a:off x="3787423" y="4571309"/>
              <a:ext cx="4837291" cy="769441"/>
            </a:xfrm>
            <a:prstGeom prst="rect">
              <a:avLst/>
            </a:prstGeom>
            <a:noFill/>
          </p:spPr>
          <p:txBody>
            <a:bodyPr wrap="square" rtlCol="0">
              <a:spAutoFit/>
            </a:bodyPr>
            <a:lstStyle/>
            <a:p>
              <a:r>
                <a:rPr lang="en-US" sz="2000" b="1" dirty="0">
                  <a:solidFill>
                    <a:srgbClr val="E09F6C"/>
                  </a:solidFill>
                  <a:latin typeface="+mj-lt"/>
                  <a:cs typeface="Arial" panose="020B0604020202020204" pitchFamily="34" charset="0"/>
                </a:rPr>
                <a:t>THE JOY OF </a:t>
              </a:r>
              <a:br>
                <a:rPr lang="en-US" sz="2400" b="1" dirty="0">
                  <a:solidFill>
                    <a:schemeClr val="bg1"/>
                  </a:solidFill>
                  <a:latin typeface="+mj-lt"/>
                  <a:cs typeface="Arial" panose="020B0604020202020204" pitchFamily="34" charset="0"/>
                </a:rPr>
              </a:br>
              <a:r>
                <a:rPr lang="en-US" sz="2400" b="1" dirty="0">
                  <a:solidFill>
                    <a:schemeClr val="bg1"/>
                  </a:solidFill>
                  <a:latin typeface="+mj-lt"/>
                  <a:cs typeface="Arial" panose="020B0604020202020204" pitchFamily="34" charset="0"/>
                </a:rPr>
                <a:t>REIGNING FROM HIS THRONE</a:t>
              </a:r>
            </a:p>
          </p:txBody>
        </p:sp>
        <p:cxnSp>
          <p:nvCxnSpPr>
            <p:cNvPr id="29" name="Straight Connector 28">
              <a:extLst>
                <a:ext uri="{FF2B5EF4-FFF2-40B4-BE49-F238E27FC236}">
                  <a16:creationId xmlns:a16="http://schemas.microsoft.com/office/drawing/2014/main" id="{10781E79-4501-8067-4D8F-E5FD9CEE8234}"/>
                </a:ext>
              </a:extLst>
            </p:cNvPr>
            <p:cNvCxnSpPr>
              <a:cxnSpLocks/>
            </p:cNvCxnSpPr>
            <p:nvPr/>
          </p:nvCxnSpPr>
          <p:spPr>
            <a:xfrm>
              <a:off x="2230810" y="3862211"/>
              <a:ext cx="1556613" cy="1059835"/>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31951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cBhvr>
                                        <p:cTn id="14" dur="500" fill="hold"/>
                                        <p:tgtEl>
                                          <p:spTgt spid="37"/>
                                        </p:tgtEl>
                                        <p:attrNameLst>
                                          <p:attrName>ppt_w</p:attrName>
                                        </p:attrNameLst>
                                      </p:cBhvr>
                                      <p:tavLst>
                                        <p:tav tm="0">
                                          <p:val>
                                            <p:fltVal val="0"/>
                                          </p:val>
                                        </p:tav>
                                        <p:tav tm="100000">
                                          <p:val>
                                            <p:strVal val="#ppt_w"/>
                                          </p:val>
                                        </p:tav>
                                      </p:tavLst>
                                    </p:anim>
                                    <p:anim calcmode="lin" valueType="num">
                                      <p:cBhvr>
                                        <p:cTn id="15" dur="500" fill="hold"/>
                                        <p:tgtEl>
                                          <p:spTgt spid="37"/>
                                        </p:tgtEl>
                                        <p:attrNameLst>
                                          <p:attrName>ppt_h</p:attrName>
                                        </p:attrNameLst>
                                      </p:cBhvr>
                                      <p:tavLst>
                                        <p:tav tm="0">
                                          <p:val>
                                            <p:fltVal val="0"/>
                                          </p:val>
                                        </p:tav>
                                        <p:tav tm="100000">
                                          <p:val>
                                            <p:strVal val="#ppt_h"/>
                                          </p:val>
                                        </p:tav>
                                      </p:tavLst>
                                    </p:anim>
                                    <p:animEffect transition="in" filter="fade">
                                      <p:cBhvr>
                                        <p:cTn id="16" dur="500"/>
                                        <p:tgtEl>
                                          <p:spTgt spid="3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8"/>
                                        </p:tgtEl>
                                        <p:attrNameLst>
                                          <p:attrName>style.visibility</p:attrName>
                                        </p:attrNameLst>
                                      </p:cBhvr>
                                      <p:to>
                                        <p:strVal val="visible"/>
                                      </p:to>
                                    </p:set>
                                    <p:anim calcmode="lin" valueType="num">
                                      <p:cBhvr>
                                        <p:cTn id="21" dur="500" fill="hold"/>
                                        <p:tgtEl>
                                          <p:spTgt spid="38"/>
                                        </p:tgtEl>
                                        <p:attrNameLst>
                                          <p:attrName>ppt_w</p:attrName>
                                        </p:attrNameLst>
                                      </p:cBhvr>
                                      <p:tavLst>
                                        <p:tav tm="0">
                                          <p:val>
                                            <p:fltVal val="0"/>
                                          </p:val>
                                        </p:tav>
                                        <p:tav tm="100000">
                                          <p:val>
                                            <p:strVal val="#ppt_w"/>
                                          </p:val>
                                        </p:tav>
                                      </p:tavLst>
                                    </p:anim>
                                    <p:anim calcmode="lin" valueType="num">
                                      <p:cBhvr>
                                        <p:cTn id="22" dur="500" fill="hold"/>
                                        <p:tgtEl>
                                          <p:spTgt spid="38"/>
                                        </p:tgtEl>
                                        <p:attrNameLst>
                                          <p:attrName>ppt_h</p:attrName>
                                        </p:attrNameLst>
                                      </p:cBhvr>
                                      <p:tavLst>
                                        <p:tav tm="0">
                                          <p:val>
                                            <p:fltVal val="0"/>
                                          </p:val>
                                        </p:tav>
                                        <p:tav tm="100000">
                                          <p:val>
                                            <p:strVal val="#ppt_h"/>
                                          </p:val>
                                        </p:tav>
                                      </p:tavLst>
                                    </p:anim>
                                    <p:animEffect transition="in" filter="fade">
                                      <p:cBhvr>
                                        <p:cTn id="23" dur="500"/>
                                        <p:tgtEl>
                                          <p:spTgt spid="3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9"/>
                                        </p:tgtEl>
                                        <p:attrNameLst>
                                          <p:attrName>style.visibility</p:attrName>
                                        </p:attrNameLst>
                                      </p:cBhvr>
                                      <p:to>
                                        <p:strVal val="visible"/>
                                      </p:to>
                                    </p:set>
                                    <p:anim calcmode="lin" valueType="num">
                                      <p:cBhvr>
                                        <p:cTn id="28" dur="500" fill="hold"/>
                                        <p:tgtEl>
                                          <p:spTgt spid="39"/>
                                        </p:tgtEl>
                                        <p:attrNameLst>
                                          <p:attrName>ppt_w</p:attrName>
                                        </p:attrNameLst>
                                      </p:cBhvr>
                                      <p:tavLst>
                                        <p:tav tm="0">
                                          <p:val>
                                            <p:fltVal val="0"/>
                                          </p:val>
                                        </p:tav>
                                        <p:tav tm="100000">
                                          <p:val>
                                            <p:strVal val="#ppt_w"/>
                                          </p:val>
                                        </p:tav>
                                      </p:tavLst>
                                    </p:anim>
                                    <p:anim calcmode="lin" valueType="num">
                                      <p:cBhvr>
                                        <p:cTn id="29" dur="500" fill="hold"/>
                                        <p:tgtEl>
                                          <p:spTgt spid="39"/>
                                        </p:tgtEl>
                                        <p:attrNameLst>
                                          <p:attrName>ppt_h</p:attrName>
                                        </p:attrNameLst>
                                      </p:cBhvr>
                                      <p:tavLst>
                                        <p:tav tm="0">
                                          <p:val>
                                            <p:fltVal val="0"/>
                                          </p:val>
                                        </p:tav>
                                        <p:tav tm="100000">
                                          <p:val>
                                            <p:strVal val="#ppt_h"/>
                                          </p:val>
                                        </p:tav>
                                      </p:tavLst>
                                    </p:anim>
                                    <p:animEffect transition="in" filter="fade">
                                      <p:cBhvr>
                                        <p:cTn id="30" dur="500"/>
                                        <p:tgtEl>
                                          <p:spTgt spid="39"/>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40"/>
                                        </p:tgtEl>
                                        <p:attrNameLst>
                                          <p:attrName>style.visibility</p:attrName>
                                        </p:attrNameLst>
                                      </p:cBhvr>
                                      <p:to>
                                        <p:strVal val="visible"/>
                                      </p:to>
                                    </p:set>
                                    <p:anim calcmode="lin" valueType="num">
                                      <p:cBhvr>
                                        <p:cTn id="35" dur="500" fill="hold"/>
                                        <p:tgtEl>
                                          <p:spTgt spid="40"/>
                                        </p:tgtEl>
                                        <p:attrNameLst>
                                          <p:attrName>ppt_w</p:attrName>
                                        </p:attrNameLst>
                                      </p:cBhvr>
                                      <p:tavLst>
                                        <p:tav tm="0">
                                          <p:val>
                                            <p:fltVal val="0"/>
                                          </p:val>
                                        </p:tav>
                                        <p:tav tm="100000">
                                          <p:val>
                                            <p:strVal val="#ppt_w"/>
                                          </p:val>
                                        </p:tav>
                                      </p:tavLst>
                                    </p:anim>
                                    <p:anim calcmode="lin" valueType="num">
                                      <p:cBhvr>
                                        <p:cTn id="36" dur="500" fill="hold"/>
                                        <p:tgtEl>
                                          <p:spTgt spid="40"/>
                                        </p:tgtEl>
                                        <p:attrNameLst>
                                          <p:attrName>ppt_h</p:attrName>
                                        </p:attrNameLst>
                                      </p:cBhvr>
                                      <p:tavLst>
                                        <p:tav tm="0">
                                          <p:val>
                                            <p:fltVal val="0"/>
                                          </p:val>
                                        </p:tav>
                                        <p:tav tm="100000">
                                          <p:val>
                                            <p:strVal val="#ppt_h"/>
                                          </p:val>
                                        </p:tav>
                                      </p:tavLst>
                                    </p:anim>
                                    <p:animEffect transition="in" filter="fade">
                                      <p:cBhvr>
                                        <p:cTn id="37" dur="500"/>
                                        <p:tgtEl>
                                          <p:spTgt spid="40"/>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41"/>
                                        </p:tgtEl>
                                        <p:attrNameLst>
                                          <p:attrName>style.visibility</p:attrName>
                                        </p:attrNameLst>
                                      </p:cBhvr>
                                      <p:to>
                                        <p:strVal val="visible"/>
                                      </p:to>
                                    </p:set>
                                    <p:anim calcmode="lin" valueType="num">
                                      <p:cBhvr>
                                        <p:cTn id="42" dur="500" fill="hold"/>
                                        <p:tgtEl>
                                          <p:spTgt spid="41"/>
                                        </p:tgtEl>
                                        <p:attrNameLst>
                                          <p:attrName>ppt_w</p:attrName>
                                        </p:attrNameLst>
                                      </p:cBhvr>
                                      <p:tavLst>
                                        <p:tav tm="0">
                                          <p:val>
                                            <p:fltVal val="0"/>
                                          </p:val>
                                        </p:tav>
                                        <p:tav tm="100000">
                                          <p:val>
                                            <p:strVal val="#ppt_w"/>
                                          </p:val>
                                        </p:tav>
                                      </p:tavLst>
                                    </p:anim>
                                    <p:anim calcmode="lin" valueType="num">
                                      <p:cBhvr>
                                        <p:cTn id="43" dur="500" fill="hold"/>
                                        <p:tgtEl>
                                          <p:spTgt spid="41"/>
                                        </p:tgtEl>
                                        <p:attrNameLst>
                                          <p:attrName>ppt_h</p:attrName>
                                        </p:attrNameLst>
                                      </p:cBhvr>
                                      <p:tavLst>
                                        <p:tav tm="0">
                                          <p:val>
                                            <p:fltVal val="0"/>
                                          </p:val>
                                        </p:tav>
                                        <p:tav tm="100000">
                                          <p:val>
                                            <p:strVal val="#ppt_h"/>
                                          </p:val>
                                        </p:tav>
                                      </p:tavLst>
                                    </p:anim>
                                    <p:animEffect transition="in" filter="fade">
                                      <p:cBhvr>
                                        <p:cTn id="4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sky with tall buildings&#10;&#10;Description automatically generated with medium confidence">
            <a:extLst>
              <a:ext uri="{FF2B5EF4-FFF2-40B4-BE49-F238E27FC236}">
                <a16:creationId xmlns:a16="http://schemas.microsoft.com/office/drawing/2014/main" id="{9CD660E6-694A-596D-70F0-3549562075EB}"/>
              </a:ext>
            </a:extLst>
          </p:cNvPr>
          <p:cNvPicPr>
            <a:picLocks noChangeAspect="1"/>
          </p:cNvPicPr>
          <p:nvPr/>
        </p:nvPicPr>
        <p:blipFill>
          <a:blip r:embed="rId3"/>
          <a:stretch>
            <a:fillRect/>
          </a:stretch>
        </p:blipFill>
        <p:spPr>
          <a:xfrm>
            <a:off x="0" y="0"/>
            <a:ext cx="9144000" cy="5715000"/>
          </a:xfrm>
          <a:prstGeom prst="rect">
            <a:avLst/>
          </a:prstGeom>
        </p:spPr>
      </p:pic>
      <p:pic>
        <p:nvPicPr>
          <p:cNvPr id="4" name="Picture 3">
            <a:extLst>
              <a:ext uri="{FF2B5EF4-FFF2-40B4-BE49-F238E27FC236}">
                <a16:creationId xmlns:a16="http://schemas.microsoft.com/office/drawing/2014/main" id="{92F1F5F2-05F5-4BA7-0666-AEFE164F935E}"/>
              </a:ext>
            </a:extLst>
          </p:cNvPr>
          <p:cNvPicPr>
            <a:picLocks noChangeAspect="1"/>
          </p:cNvPicPr>
          <p:nvPr/>
        </p:nvPicPr>
        <p:blipFill>
          <a:blip r:embed="rId4">
            <a:alphaModFix amt="90000"/>
          </a:blip>
          <a:stretch>
            <a:fillRect/>
          </a:stretch>
        </p:blipFill>
        <p:spPr>
          <a:xfrm>
            <a:off x="5559679" y="0"/>
            <a:ext cx="3584321" cy="5715000"/>
          </a:xfrm>
          <a:prstGeom prst="rect">
            <a:avLst/>
          </a:prstGeom>
        </p:spPr>
      </p:pic>
      <p:sp>
        <p:nvSpPr>
          <p:cNvPr id="5" name="TextBox 4">
            <a:extLst>
              <a:ext uri="{FF2B5EF4-FFF2-40B4-BE49-F238E27FC236}">
                <a16:creationId xmlns:a16="http://schemas.microsoft.com/office/drawing/2014/main" id="{8E81F60A-2321-DAB1-DD5D-47BF75949F9B}"/>
              </a:ext>
            </a:extLst>
          </p:cNvPr>
          <p:cNvSpPr txBox="1"/>
          <p:nvPr/>
        </p:nvSpPr>
        <p:spPr>
          <a:xfrm>
            <a:off x="399611" y="471831"/>
            <a:ext cx="4882444" cy="4832092"/>
          </a:xfrm>
          <a:prstGeom prst="rect">
            <a:avLst/>
          </a:prstGeom>
          <a:noFill/>
        </p:spPr>
        <p:txBody>
          <a:bodyPr wrap="square" rtlCol="0">
            <a:spAutoFit/>
          </a:bodyPr>
          <a:lstStyle/>
          <a:p>
            <a:r>
              <a:rPr lang="en-US" sz="2200" b="1" i="0" baseline="30000" dirty="0">
                <a:solidFill>
                  <a:schemeClr val="bg1"/>
                </a:solidFill>
                <a:effectLst/>
                <a:latin typeface="+mj-lt"/>
              </a:rPr>
              <a:t>20 </a:t>
            </a:r>
            <a:r>
              <a:rPr lang="en-US" sz="2200" b="0" i="0" dirty="0">
                <a:solidFill>
                  <a:schemeClr val="bg1"/>
                </a:solidFill>
                <a:effectLst/>
                <a:latin typeface="+mj-lt"/>
              </a:rPr>
              <a:t>Truly, truly, I say to you, </a:t>
            </a:r>
            <a:r>
              <a:rPr lang="en-US" sz="2200" b="0" i="0" dirty="0">
                <a:solidFill>
                  <a:srgbClr val="E09F6C"/>
                </a:solidFill>
                <a:effectLst/>
                <a:latin typeface="+mj-lt"/>
              </a:rPr>
              <a:t>that you will </a:t>
            </a:r>
            <a:br>
              <a:rPr lang="en-US" sz="2200" b="0" i="0" dirty="0">
                <a:solidFill>
                  <a:srgbClr val="E09F6C"/>
                </a:solidFill>
                <a:effectLst/>
                <a:latin typeface="+mj-lt"/>
              </a:rPr>
            </a:br>
            <a:r>
              <a:rPr lang="en-US" sz="2200" b="0" i="0" dirty="0">
                <a:solidFill>
                  <a:srgbClr val="E09F6C"/>
                </a:solidFill>
                <a:effectLst/>
                <a:latin typeface="+mj-lt"/>
              </a:rPr>
              <a:t>    weep and lament</a:t>
            </a:r>
            <a:r>
              <a:rPr lang="en-US" sz="2200" b="0" i="0" dirty="0">
                <a:solidFill>
                  <a:schemeClr val="bg1"/>
                </a:solidFill>
                <a:effectLst/>
                <a:latin typeface="+mj-lt"/>
              </a:rPr>
              <a:t>, but the world will </a:t>
            </a:r>
            <a:br>
              <a:rPr lang="en-US" sz="2200" b="0" i="0" dirty="0">
                <a:solidFill>
                  <a:schemeClr val="bg1"/>
                </a:solidFill>
                <a:effectLst/>
                <a:latin typeface="+mj-lt"/>
              </a:rPr>
            </a:br>
            <a:r>
              <a:rPr lang="en-US" sz="2200" b="0" i="0" dirty="0">
                <a:solidFill>
                  <a:schemeClr val="bg1"/>
                </a:solidFill>
                <a:effectLst/>
                <a:latin typeface="+mj-lt"/>
              </a:rPr>
              <a:t>   rejoice; you will grieve, but your </a:t>
            </a:r>
            <a:br>
              <a:rPr lang="en-US" sz="2200" b="0" i="0" dirty="0">
                <a:solidFill>
                  <a:schemeClr val="bg1"/>
                </a:solidFill>
                <a:effectLst/>
                <a:latin typeface="+mj-lt"/>
              </a:rPr>
            </a:br>
            <a:r>
              <a:rPr lang="en-US" sz="2200" b="0" i="0" dirty="0">
                <a:solidFill>
                  <a:schemeClr val="bg1"/>
                </a:solidFill>
                <a:effectLst/>
                <a:latin typeface="+mj-lt"/>
              </a:rPr>
              <a:t>   </a:t>
            </a:r>
            <a:r>
              <a:rPr lang="en-US" sz="2200" b="1" i="0" dirty="0">
                <a:solidFill>
                  <a:srgbClr val="E09F6C"/>
                </a:solidFill>
                <a:effectLst/>
                <a:latin typeface="+mj-lt"/>
              </a:rPr>
              <a:t>grief will be turned into joy. </a:t>
            </a:r>
            <a:br>
              <a:rPr lang="en-US" sz="2200" b="0" i="0" dirty="0">
                <a:solidFill>
                  <a:schemeClr val="bg1"/>
                </a:solidFill>
                <a:effectLst/>
                <a:latin typeface="+mj-lt"/>
              </a:rPr>
            </a:br>
            <a:r>
              <a:rPr lang="en-US" sz="2200" b="1" i="0" baseline="30000" dirty="0">
                <a:solidFill>
                  <a:schemeClr val="bg1"/>
                </a:solidFill>
                <a:effectLst/>
                <a:latin typeface="+mj-lt"/>
              </a:rPr>
              <a:t>21 </a:t>
            </a:r>
            <a:r>
              <a:rPr lang="en-US" sz="2200" b="0" i="0" dirty="0">
                <a:solidFill>
                  <a:schemeClr val="bg1"/>
                </a:solidFill>
                <a:effectLst/>
                <a:latin typeface="+mj-lt"/>
              </a:rPr>
              <a:t>Whenever a woman is in labor she </a:t>
            </a:r>
            <a:br>
              <a:rPr lang="en-US" sz="2200" b="0" i="0" dirty="0">
                <a:solidFill>
                  <a:schemeClr val="bg1"/>
                </a:solidFill>
                <a:effectLst/>
                <a:latin typeface="+mj-lt"/>
              </a:rPr>
            </a:br>
            <a:r>
              <a:rPr lang="en-US" sz="2200" b="0" i="0" dirty="0">
                <a:solidFill>
                  <a:schemeClr val="bg1"/>
                </a:solidFill>
                <a:effectLst/>
                <a:latin typeface="+mj-lt"/>
              </a:rPr>
              <a:t>   has pain, because her hour has come; </a:t>
            </a:r>
            <a:br>
              <a:rPr lang="en-US" sz="2200" b="0" i="0" dirty="0">
                <a:solidFill>
                  <a:schemeClr val="bg1"/>
                </a:solidFill>
                <a:effectLst/>
                <a:latin typeface="+mj-lt"/>
              </a:rPr>
            </a:br>
            <a:r>
              <a:rPr lang="en-US" sz="2200" b="0" i="0" dirty="0">
                <a:solidFill>
                  <a:schemeClr val="bg1"/>
                </a:solidFill>
                <a:effectLst/>
                <a:latin typeface="+mj-lt"/>
              </a:rPr>
              <a:t>   but when she gives birth to the child, </a:t>
            </a:r>
            <a:br>
              <a:rPr lang="en-US" sz="2200" b="0" i="0" dirty="0">
                <a:solidFill>
                  <a:schemeClr val="bg1"/>
                </a:solidFill>
                <a:effectLst/>
                <a:latin typeface="+mj-lt"/>
              </a:rPr>
            </a:br>
            <a:r>
              <a:rPr lang="en-US" sz="2200" b="0" i="0" dirty="0">
                <a:solidFill>
                  <a:schemeClr val="bg1"/>
                </a:solidFill>
                <a:effectLst/>
                <a:latin typeface="+mj-lt"/>
              </a:rPr>
              <a:t>   she no longer remembers </a:t>
            </a:r>
            <a:r>
              <a:rPr lang="en-US" sz="2200" b="1" i="0" dirty="0">
                <a:solidFill>
                  <a:srgbClr val="E09F6C"/>
                </a:solidFill>
                <a:effectLst/>
                <a:latin typeface="+mj-lt"/>
              </a:rPr>
              <a:t>the anguish   </a:t>
            </a:r>
            <a:br>
              <a:rPr lang="en-US" sz="2200" b="1" i="0" dirty="0">
                <a:solidFill>
                  <a:srgbClr val="E09F6C"/>
                </a:solidFill>
                <a:effectLst/>
                <a:latin typeface="+mj-lt"/>
              </a:rPr>
            </a:br>
            <a:r>
              <a:rPr lang="en-US" sz="2200" b="1" i="0" dirty="0">
                <a:solidFill>
                  <a:srgbClr val="E09F6C"/>
                </a:solidFill>
                <a:effectLst/>
                <a:latin typeface="+mj-lt"/>
              </a:rPr>
              <a:t>   </a:t>
            </a:r>
            <a:r>
              <a:rPr lang="en-US" sz="2200" b="0" i="0" dirty="0">
                <a:solidFill>
                  <a:schemeClr val="bg1"/>
                </a:solidFill>
                <a:effectLst/>
                <a:latin typeface="+mj-lt"/>
              </a:rPr>
              <a:t>because of </a:t>
            </a:r>
            <a:r>
              <a:rPr lang="en-US" sz="2200" b="1" i="0" dirty="0">
                <a:solidFill>
                  <a:srgbClr val="E09F6C"/>
                </a:solidFill>
                <a:effectLst/>
                <a:latin typeface="+mj-lt"/>
              </a:rPr>
              <a:t>the joy </a:t>
            </a:r>
            <a:r>
              <a:rPr lang="en-US" sz="2200" b="0" i="0" dirty="0">
                <a:solidFill>
                  <a:schemeClr val="bg1"/>
                </a:solidFill>
                <a:effectLst/>
                <a:latin typeface="+mj-lt"/>
              </a:rPr>
              <a:t>that a child has been </a:t>
            </a:r>
            <a:br>
              <a:rPr lang="en-US" sz="2200" b="0" i="0" dirty="0">
                <a:solidFill>
                  <a:schemeClr val="bg1"/>
                </a:solidFill>
                <a:effectLst/>
                <a:latin typeface="+mj-lt"/>
              </a:rPr>
            </a:br>
            <a:r>
              <a:rPr lang="en-US" sz="2200" b="0" i="0" dirty="0">
                <a:solidFill>
                  <a:schemeClr val="bg1"/>
                </a:solidFill>
                <a:effectLst/>
                <a:latin typeface="+mj-lt"/>
              </a:rPr>
              <a:t>   born into the world. </a:t>
            </a:r>
            <a:br>
              <a:rPr lang="en-US" sz="2200" b="0" i="0" dirty="0">
                <a:solidFill>
                  <a:schemeClr val="bg1"/>
                </a:solidFill>
                <a:effectLst/>
                <a:latin typeface="+mj-lt"/>
              </a:rPr>
            </a:br>
            <a:r>
              <a:rPr lang="en-US" sz="2200" b="1" i="0" baseline="30000" dirty="0">
                <a:solidFill>
                  <a:schemeClr val="bg1"/>
                </a:solidFill>
                <a:effectLst/>
                <a:latin typeface="+mj-lt"/>
              </a:rPr>
              <a:t>22 </a:t>
            </a:r>
            <a:r>
              <a:rPr lang="en-US" sz="2200" b="0" i="0" dirty="0">
                <a:solidFill>
                  <a:schemeClr val="bg1"/>
                </a:solidFill>
                <a:effectLst/>
                <a:latin typeface="+mj-lt"/>
              </a:rPr>
              <a:t>Therefore you too have grief now; but I </a:t>
            </a:r>
            <a:br>
              <a:rPr lang="en-US" sz="2200" b="0" i="0" dirty="0">
                <a:solidFill>
                  <a:schemeClr val="bg1"/>
                </a:solidFill>
                <a:effectLst/>
                <a:latin typeface="+mj-lt"/>
              </a:rPr>
            </a:br>
            <a:r>
              <a:rPr lang="en-US" sz="2200" b="0" i="0" dirty="0">
                <a:solidFill>
                  <a:schemeClr val="bg1"/>
                </a:solidFill>
                <a:effectLst/>
                <a:latin typeface="+mj-lt"/>
              </a:rPr>
              <a:t>   will see you again, and </a:t>
            </a:r>
            <a:r>
              <a:rPr lang="en-US" sz="2200" b="1" i="0" dirty="0">
                <a:solidFill>
                  <a:srgbClr val="E09F6C"/>
                </a:solidFill>
                <a:effectLst/>
                <a:latin typeface="+mj-lt"/>
              </a:rPr>
              <a:t>your heart will </a:t>
            </a:r>
            <a:br>
              <a:rPr lang="en-US" sz="2200" b="1" i="0" dirty="0">
                <a:solidFill>
                  <a:srgbClr val="E09F6C"/>
                </a:solidFill>
                <a:effectLst/>
                <a:latin typeface="+mj-lt"/>
              </a:rPr>
            </a:br>
            <a:r>
              <a:rPr lang="en-US" sz="2200" b="1" i="0" dirty="0">
                <a:solidFill>
                  <a:srgbClr val="E09F6C"/>
                </a:solidFill>
                <a:effectLst/>
                <a:latin typeface="+mj-lt"/>
              </a:rPr>
              <a:t>   rejoice, and no one </a:t>
            </a:r>
            <a:r>
              <a:rPr lang="en-US" sz="2200" b="1" i="1" dirty="0">
                <a:solidFill>
                  <a:srgbClr val="E09F6C"/>
                </a:solidFill>
                <a:effectLst/>
                <a:latin typeface="+mj-lt"/>
              </a:rPr>
              <a:t>will</a:t>
            </a:r>
            <a:r>
              <a:rPr lang="en-US" sz="2200" b="1" i="0" dirty="0">
                <a:solidFill>
                  <a:srgbClr val="E09F6C"/>
                </a:solidFill>
                <a:effectLst/>
                <a:latin typeface="+mj-lt"/>
              </a:rPr>
              <a:t> take your joy </a:t>
            </a:r>
            <a:br>
              <a:rPr lang="en-US" sz="2200" b="1" i="0" dirty="0">
                <a:solidFill>
                  <a:srgbClr val="E09F6C"/>
                </a:solidFill>
                <a:effectLst/>
                <a:latin typeface="+mj-lt"/>
              </a:rPr>
            </a:br>
            <a:r>
              <a:rPr lang="en-US" sz="2200" b="1" i="0" dirty="0">
                <a:solidFill>
                  <a:srgbClr val="E09F6C"/>
                </a:solidFill>
                <a:effectLst/>
                <a:latin typeface="+mj-lt"/>
              </a:rPr>
              <a:t>   away from you.</a:t>
            </a:r>
            <a:endParaRPr lang="en-US" sz="2200" b="1" dirty="0">
              <a:solidFill>
                <a:srgbClr val="E09F6C"/>
              </a:solidFill>
              <a:latin typeface="+mj-lt"/>
            </a:endParaRPr>
          </a:p>
        </p:txBody>
      </p:sp>
    </p:spTree>
    <p:extLst>
      <p:ext uri="{BB962C8B-B14F-4D97-AF65-F5344CB8AC3E}">
        <p14:creationId xmlns:p14="http://schemas.microsoft.com/office/powerpoint/2010/main" val="459641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sky with tall buildings&#10;&#10;Description automatically generated with medium confidence">
            <a:extLst>
              <a:ext uri="{FF2B5EF4-FFF2-40B4-BE49-F238E27FC236}">
                <a16:creationId xmlns:a16="http://schemas.microsoft.com/office/drawing/2014/main" id="{9CD660E6-694A-596D-70F0-3549562075EB}"/>
              </a:ext>
            </a:extLst>
          </p:cNvPr>
          <p:cNvPicPr>
            <a:picLocks noChangeAspect="1"/>
          </p:cNvPicPr>
          <p:nvPr/>
        </p:nvPicPr>
        <p:blipFill>
          <a:blip r:embed="rId3"/>
          <a:stretch>
            <a:fillRect/>
          </a:stretch>
        </p:blipFill>
        <p:spPr>
          <a:xfrm>
            <a:off x="0" y="0"/>
            <a:ext cx="9144000" cy="5715000"/>
          </a:xfrm>
          <a:prstGeom prst="rect">
            <a:avLst/>
          </a:prstGeom>
        </p:spPr>
      </p:pic>
      <p:pic>
        <p:nvPicPr>
          <p:cNvPr id="4" name="Picture 3">
            <a:extLst>
              <a:ext uri="{FF2B5EF4-FFF2-40B4-BE49-F238E27FC236}">
                <a16:creationId xmlns:a16="http://schemas.microsoft.com/office/drawing/2014/main" id="{92F1F5F2-05F5-4BA7-0666-AEFE164F935E}"/>
              </a:ext>
            </a:extLst>
          </p:cNvPr>
          <p:cNvPicPr>
            <a:picLocks noChangeAspect="1"/>
          </p:cNvPicPr>
          <p:nvPr/>
        </p:nvPicPr>
        <p:blipFill>
          <a:blip r:embed="rId4">
            <a:alphaModFix amt="90000"/>
          </a:blip>
          <a:stretch>
            <a:fillRect/>
          </a:stretch>
        </p:blipFill>
        <p:spPr>
          <a:xfrm>
            <a:off x="5559679" y="0"/>
            <a:ext cx="3584321" cy="5715000"/>
          </a:xfrm>
          <a:prstGeom prst="rect">
            <a:avLst/>
          </a:prstGeom>
        </p:spPr>
      </p:pic>
      <p:sp>
        <p:nvSpPr>
          <p:cNvPr id="5" name="TextBox 4">
            <a:extLst>
              <a:ext uri="{FF2B5EF4-FFF2-40B4-BE49-F238E27FC236}">
                <a16:creationId xmlns:a16="http://schemas.microsoft.com/office/drawing/2014/main" id="{8E81F60A-2321-DAB1-DD5D-47BF75949F9B}"/>
              </a:ext>
            </a:extLst>
          </p:cNvPr>
          <p:cNvSpPr txBox="1"/>
          <p:nvPr/>
        </p:nvSpPr>
        <p:spPr>
          <a:xfrm>
            <a:off x="468489" y="665097"/>
            <a:ext cx="4622701" cy="4401205"/>
          </a:xfrm>
          <a:prstGeom prst="rect">
            <a:avLst/>
          </a:prstGeom>
          <a:noFill/>
        </p:spPr>
        <p:txBody>
          <a:bodyPr wrap="square" rtlCol="0">
            <a:spAutoFit/>
          </a:bodyPr>
          <a:lstStyle/>
          <a:p>
            <a:pPr algn="ctr"/>
            <a:r>
              <a:rPr lang="en-US" sz="2400" dirty="0">
                <a:solidFill>
                  <a:schemeClr val="bg1"/>
                </a:solidFill>
                <a:latin typeface="+mj-lt"/>
              </a:rPr>
              <a:t>WHEN WE FIX OUR EYES</a:t>
            </a:r>
          </a:p>
          <a:p>
            <a:pPr algn="ctr"/>
            <a:r>
              <a:rPr lang="en-US" sz="2400" dirty="0">
                <a:solidFill>
                  <a:schemeClr val="bg1"/>
                </a:solidFill>
                <a:latin typeface="+mj-lt"/>
              </a:rPr>
              <a:t>ON JESUS, WE SEE HIM</a:t>
            </a:r>
          </a:p>
          <a:p>
            <a:pPr algn="ctr"/>
            <a:r>
              <a:rPr lang="en-US" sz="3400" dirty="0">
                <a:solidFill>
                  <a:schemeClr val="accent4">
                    <a:lumMod val="20000"/>
                    <a:lumOff val="80000"/>
                  </a:schemeClr>
                </a:solidFill>
                <a:latin typeface="+mj-lt"/>
              </a:rPr>
              <a:t>CONTEMPLATING A JOY</a:t>
            </a:r>
          </a:p>
          <a:p>
            <a:pPr algn="ctr"/>
            <a:r>
              <a:rPr lang="en-US" sz="4800" dirty="0">
                <a:solidFill>
                  <a:srgbClr val="E09F6C"/>
                </a:solidFill>
              </a:rPr>
              <a:t>SO SIGNIFICANT,</a:t>
            </a:r>
          </a:p>
          <a:p>
            <a:pPr algn="ctr"/>
            <a:r>
              <a:rPr lang="en-US" sz="4800" dirty="0">
                <a:solidFill>
                  <a:srgbClr val="E09F6C"/>
                </a:solidFill>
              </a:rPr>
              <a:t>SO REWARDING,</a:t>
            </a:r>
          </a:p>
          <a:p>
            <a:pPr algn="ctr"/>
            <a:r>
              <a:rPr lang="en-US" sz="5400" dirty="0">
                <a:solidFill>
                  <a:srgbClr val="E09F6C"/>
                </a:solidFill>
              </a:rPr>
              <a:t>AND SO NEAR, </a:t>
            </a:r>
          </a:p>
          <a:p>
            <a:pPr algn="ctr"/>
            <a:r>
              <a:rPr lang="en-US" sz="2400" dirty="0">
                <a:solidFill>
                  <a:schemeClr val="bg1"/>
                </a:solidFill>
                <a:latin typeface="+mj-lt"/>
              </a:rPr>
              <a:t>THAT EVEN THE CROSS CANNOT STOP HIM FROM PURSUING IT.</a:t>
            </a:r>
          </a:p>
        </p:txBody>
      </p:sp>
    </p:spTree>
    <p:extLst>
      <p:ext uri="{BB962C8B-B14F-4D97-AF65-F5344CB8AC3E}">
        <p14:creationId xmlns:p14="http://schemas.microsoft.com/office/powerpoint/2010/main" val="1745563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sky with tall buildings&#10;&#10;Description automatically generated with medium confidence">
            <a:extLst>
              <a:ext uri="{FF2B5EF4-FFF2-40B4-BE49-F238E27FC236}">
                <a16:creationId xmlns:a16="http://schemas.microsoft.com/office/drawing/2014/main" id="{9CD660E6-694A-596D-70F0-3549562075EB}"/>
              </a:ext>
            </a:extLst>
          </p:cNvPr>
          <p:cNvPicPr>
            <a:picLocks noChangeAspect="1"/>
          </p:cNvPicPr>
          <p:nvPr/>
        </p:nvPicPr>
        <p:blipFill>
          <a:blip r:embed="rId3"/>
          <a:stretch>
            <a:fillRect/>
          </a:stretch>
        </p:blipFill>
        <p:spPr>
          <a:xfrm>
            <a:off x="0" y="0"/>
            <a:ext cx="9144000" cy="5715000"/>
          </a:xfrm>
          <a:prstGeom prst="rect">
            <a:avLst/>
          </a:prstGeom>
        </p:spPr>
      </p:pic>
      <p:pic>
        <p:nvPicPr>
          <p:cNvPr id="2" name="Picture 1" descr="A cross against a cloudy sky&#10;&#10;Description automatically generated">
            <a:extLst>
              <a:ext uri="{FF2B5EF4-FFF2-40B4-BE49-F238E27FC236}">
                <a16:creationId xmlns:a16="http://schemas.microsoft.com/office/drawing/2014/main" id="{5DB8C157-42B9-CE29-95B6-8B919FC323CF}"/>
              </a:ext>
            </a:extLst>
          </p:cNvPr>
          <p:cNvPicPr>
            <a:picLocks noChangeAspect="1"/>
          </p:cNvPicPr>
          <p:nvPr/>
        </p:nvPicPr>
        <p:blipFill rotWithShape="1">
          <a:blip r:embed="rId4"/>
          <a:srcRect r="16223"/>
          <a:stretch/>
        </p:blipFill>
        <p:spPr>
          <a:xfrm>
            <a:off x="0" y="0"/>
            <a:ext cx="3420533" cy="5715000"/>
          </a:xfrm>
          <a:prstGeom prst="rect">
            <a:avLst/>
          </a:prstGeom>
        </p:spPr>
      </p:pic>
      <p:sp>
        <p:nvSpPr>
          <p:cNvPr id="6" name="TextBox 5">
            <a:extLst>
              <a:ext uri="{FF2B5EF4-FFF2-40B4-BE49-F238E27FC236}">
                <a16:creationId xmlns:a16="http://schemas.microsoft.com/office/drawing/2014/main" id="{C9040B7F-934D-2F25-D4FD-A3EAD5469A94}"/>
              </a:ext>
            </a:extLst>
          </p:cNvPr>
          <p:cNvSpPr txBox="1"/>
          <p:nvPr/>
        </p:nvSpPr>
        <p:spPr>
          <a:xfrm>
            <a:off x="3970916" y="665097"/>
            <a:ext cx="4622701" cy="3939540"/>
          </a:xfrm>
          <a:prstGeom prst="rect">
            <a:avLst/>
          </a:prstGeom>
          <a:noFill/>
        </p:spPr>
        <p:txBody>
          <a:bodyPr wrap="square" rtlCol="0">
            <a:spAutoFit/>
          </a:bodyPr>
          <a:lstStyle/>
          <a:p>
            <a:pPr algn="ctr"/>
            <a:r>
              <a:rPr lang="en-US" sz="2400" dirty="0">
                <a:solidFill>
                  <a:schemeClr val="bg1"/>
                </a:solidFill>
                <a:latin typeface="+mj-lt"/>
              </a:rPr>
              <a:t>BECAUSE OF JESUS, CHRISTIANS </a:t>
            </a:r>
            <a:br>
              <a:rPr lang="en-US" sz="2400" dirty="0">
                <a:solidFill>
                  <a:schemeClr val="bg1"/>
                </a:solidFill>
                <a:latin typeface="+mj-lt"/>
              </a:rPr>
            </a:br>
            <a:r>
              <a:rPr lang="en-US" sz="2800" dirty="0">
                <a:solidFill>
                  <a:schemeClr val="bg1"/>
                </a:solidFill>
                <a:latin typeface="+mj-lt"/>
              </a:rPr>
              <a:t>NOW HAVE A HEAVENLY JOY</a:t>
            </a:r>
          </a:p>
          <a:p>
            <a:pPr algn="ctr"/>
            <a:r>
              <a:rPr lang="en-US" sz="4800" dirty="0">
                <a:solidFill>
                  <a:srgbClr val="E09F6C"/>
                </a:solidFill>
              </a:rPr>
              <a:t>SO SIGNIFICANT,</a:t>
            </a:r>
          </a:p>
          <a:p>
            <a:pPr algn="ctr"/>
            <a:r>
              <a:rPr lang="en-US" sz="4800" dirty="0">
                <a:solidFill>
                  <a:srgbClr val="E09F6C"/>
                </a:solidFill>
              </a:rPr>
              <a:t>SO REWARDING,</a:t>
            </a:r>
          </a:p>
          <a:p>
            <a:pPr algn="ctr"/>
            <a:r>
              <a:rPr lang="en-US" sz="5400" dirty="0">
                <a:solidFill>
                  <a:srgbClr val="E09F6C"/>
                </a:solidFill>
              </a:rPr>
              <a:t>AND SO NEAR, </a:t>
            </a:r>
          </a:p>
          <a:p>
            <a:pPr algn="ctr"/>
            <a:r>
              <a:rPr lang="en-US" sz="2400" dirty="0">
                <a:solidFill>
                  <a:schemeClr val="bg1"/>
                </a:solidFill>
                <a:latin typeface="+mj-lt"/>
              </a:rPr>
              <a:t>THAT EVEN PERSECUTION CANNOT STOP US FROM PURSUING IT.</a:t>
            </a:r>
          </a:p>
        </p:txBody>
      </p:sp>
    </p:spTree>
    <p:extLst>
      <p:ext uri="{BB962C8B-B14F-4D97-AF65-F5344CB8AC3E}">
        <p14:creationId xmlns:p14="http://schemas.microsoft.com/office/powerpoint/2010/main" val="190149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un shining through clouds and sun&#10;&#10;Description automatically generated">
            <a:extLst>
              <a:ext uri="{FF2B5EF4-FFF2-40B4-BE49-F238E27FC236}">
                <a16:creationId xmlns:a16="http://schemas.microsoft.com/office/drawing/2014/main" id="{09933792-4AD3-6A0D-A4AE-C3A78588FC2C}"/>
              </a:ext>
            </a:extLst>
          </p:cNvPr>
          <p:cNvPicPr>
            <a:picLocks noChangeAspect="1"/>
          </p:cNvPicPr>
          <p:nvPr/>
        </p:nvPicPr>
        <p:blipFill rotWithShape="1">
          <a:blip r:embed="rId3"/>
          <a:srcRect t="15822" b="21678"/>
          <a:stretch/>
        </p:blipFill>
        <p:spPr>
          <a:xfrm>
            <a:off x="0" y="1"/>
            <a:ext cx="9144000" cy="5715000"/>
          </a:xfrm>
          <a:prstGeom prst="rect">
            <a:avLst/>
          </a:prstGeom>
        </p:spPr>
      </p:pic>
    </p:spTree>
    <p:extLst>
      <p:ext uri="{BB962C8B-B14F-4D97-AF65-F5344CB8AC3E}">
        <p14:creationId xmlns:p14="http://schemas.microsoft.com/office/powerpoint/2010/main" val="1834313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1676</TotalTime>
  <Words>2283</Words>
  <Application>Microsoft Macintosh PowerPoint</Application>
  <PresentationFormat>On-screen Show (16:10)</PresentationFormat>
  <Paragraphs>218</Paragraphs>
  <Slides>13</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-webkit-standard</vt:lpstr>
      <vt:lpstr>Arial</vt:lpstr>
      <vt:lpstr>Calibri</vt:lpstr>
      <vt:lpstr>Calibri Light</vt:lpstr>
      <vt:lpstr>Segoe UI</vt:lpstr>
      <vt:lpstr>system-ui</vt:lpstr>
      <vt:lpstr>Office Theme</vt:lpstr>
      <vt:lpstr>PowerPoint Presentation</vt:lpstr>
      <vt:lpstr>PowerPoint Presentation</vt:lpstr>
      <vt:lpstr>The Joy Set Before Him</vt:lpstr>
      <vt:lpstr>Considering The Context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Pursuing Authentic Joy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Phillip Shumake</dc:creator>
  <cp:lastModifiedBy>Phillip Shumake</cp:lastModifiedBy>
  <cp:revision>130</cp:revision>
  <dcterms:created xsi:type="dcterms:W3CDTF">2023-08-14T14:45:23Z</dcterms:created>
  <dcterms:modified xsi:type="dcterms:W3CDTF">2023-11-18T16:23:25Z</dcterms:modified>
</cp:coreProperties>
</file>