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7" r:id="rId3"/>
    <p:sldId id="258" r:id="rId4"/>
    <p:sldId id="259" r:id="rId5"/>
    <p:sldId id="261" r:id="rId6"/>
    <p:sldId id="256" r:id="rId7"/>
    <p:sldId id="262" r:id="rId8"/>
    <p:sldId id="263" r:id="rId9"/>
    <p:sldId id="264" r:id="rId10"/>
    <p:sldId id="265" r:id="rId11"/>
    <p:sldId id="266" r:id="rId12"/>
    <p:sldId id="274" r:id="rId13"/>
    <p:sldId id="275" r:id="rId14"/>
    <p:sldId id="271" r:id="rId15"/>
    <p:sldId id="273" r:id="rId16"/>
    <p:sldId id="272" r:id="rId17"/>
    <p:sldId id="270" r:id="rId1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6197"/>
    <p:restoredTop sz="94716"/>
  </p:normalViewPr>
  <p:slideViewPr>
    <p:cSldViewPr snapToGrid="0">
      <p:cViewPr>
        <p:scale>
          <a:sx n="85" d="100"/>
          <a:sy n="85" d="100"/>
        </p:scale>
        <p:origin x="2176" y="1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1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5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7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4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9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4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6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5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1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E78FC-B9EA-9144-A575-5FD8BE9D401B}" type="datetimeFigureOut">
              <a:rPr lang="en-US" smtClean="0"/>
              <a:t>11/4/23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3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78FC-B9EA-9144-A575-5FD8BE9D401B}" type="datetimeFigureOut">
              <a:rPr lang="en-US" smtClean="0"/>
              <a:t>11/4/23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DAB84-8C67-D04E-9071-4C17FEA4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62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BB02E-05D6-ED2C-1AC8-4C8C15E10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395654"/>
            <a:ext cx="8642838" cy="513470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36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36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Ecc</a:t>
            </a:r>
            <a:r>
              <a:rPr lang="en-US" sz="36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2:22-23 NASB95] 22 For what does a man get in all his labor and in his striving with which he labors under the sun? 23 Because all his days his task is painful and grievous; </a:t>
            </a:r>
            <a:r>
              <a:rPr lang="en-US" sz="3600" b="0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even at night his mind does not rest</a:t>
            </a:r>
            <a:r>
              <a:rPr lang="en-US" sz="36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This too is vanity. </a:t>
            </a:r>
            <a:b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03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6105C-B6DC-AAC0-F0A9-8DFB1AB73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3704"/>
            <a:ext cx="9144000" cy="110463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Jesus’ priorities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9C6D1-AD21-6FFA-B3E7-5C5BF2B51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9344"/>
            <a:ext cx="7886700" cy="409044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/>
              <a:t>[</a:t>
            </a:r>
            <a:r>
              <a:rPr lang="en-US" sz="2400" dirty="0" err="1"/>
              <a:t>Jhn</a:t>
            </a:r>
            <a:r>
              <a:rPr lang="en-US" sz="2400" dirty="0"/>
              <a:t> 4:34 NASB95] 34 Jesus said to them, "</a:t>
            </a:r>
            <a:r>
              <a:rPr lang="en-US" sz="2400" b="1" dirty="0">
                <a:solidFill>
                  <a:srgbClr val="FFFF00"/>
                </a:solidFill>
              </a:rPr>
              <a:t>My food </a:t>
            </a:r>
            <a:r>
              <a:rPr lang="en-US" sz="2400" dirty="0"/>
              <a:t>is to do the will of Him who sent Me and to accomplish His work. </a:t>
            </a:r>
          </a:p>
          <a:p>
            <a:pPr marL="0" indent="0" algn="ctr">
              <a:buNone/>
            </a:pPr>
            <a:r>
              <a:rPr lang="en-US" sz="2400" dirty="0"/>
              <a:t>[</a:t>
            </a:r>
            <a:r>
              <a:rPr lang="en-US" sz="2400" dirty="0" err="1"/>
              <a:t>Jhn</a:t>
            </a:r>
            <a:r>
              <a:rPr lang="en-US" sz="2400" dirty="0"/>
              <a:t> 5:17 NASB95] 17 But He answered them, "</a:t>
            </a:r>
            <a:r>
              <a:rPr lang="en-US" sz="2400" b="1" dirty="0">
                <a:solidFill>
                  <a:srgbClr val="FFFF00"/>
                </a:solidFill>
              </a:rPr>
              <a:t>My Father is working until now</a:t>
            </a:r>
            <a:r>
              <a:rPr lang="en-US" sz="2400" dirty="0"/>
              <a:t>, and I Myself am working." </a:t>
            </a:r>
          </a:p>
          <a:p>
            <a:pPr marL="0" indent="0" algn="ctr">
              <a:buNone/>
            </a:pPr>
            <a:r>
              <a:rPr lang="en-US" sz="2400" dirty="0"/>
              <a:t>[</a:t>
            </a:r>
            <a:r>
              <a:rPr lang="en-US" sz="2400" dirty="0" err="1"/>
              <a:t>Jhn</a:t>
            </a:r>
            <a:r>
              <a:rPr lang="en-US" sz="2400" dirty="0"/>
              <a:t> 9:4 NASB95] 4 "We must work the works of Him who sent Me </a:t>
            </a:r>
            <a:r>
              <a:rPr lang="en-US" sz="2400" b="1" dirty="0">
                <a:solidFill>
                  <a:srgbClr val="FFFF00"/>
                </a:solidFill>
              </a:rPr>
              <a:t>as long as it is day</a:t>
            </a:r>
            <a:r>
              <a:rPr lang="en-US" sz="2400" dirty="0"/>
              <a:t>; night is coming when no one can work. </a:t>
            </a:r>
          </a:p>
          <a:p>
            <a:pPr marL="0" indent="0" algn="ctr">
              <a:buNone/>
            </a:pPr>
            <a:r>
              <a:rPr lang="en-US" sz="2400" dirty="0"/>
              <a:t>[</a:t>
            </a:r>
            <a:r>
              <a:rPr lang="en-US" sz="2400" dirty="0" err="1"/>
              <a:t>Jhn</a:t>
            </a:r>
            <a:r>
              <a:rPr lang="en-US" sz="2400" dirty="0"/>
              <a:t> 17:4 NASB95] 4 "I glorified You on the earth, </a:t>
            </a:r>
            <a:r>
              <a:rPr lang="en-US" sz="2400" b="1" dirty="0"/>
              <a:t>having </a:t>
            </a:r>
            <a:r>
              <a:rPr lang="en-US" sz="2400" b="1" dirty="0">
                <a:solidFill>
                  <a:srgbClr val="FFFF00"/>
                </a:solidFill>
              </a:rPr>
              <a:t>accomplished the work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/>
              <a:t>which You have given Me to do.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791D29-9FE7-1D7D-A104-529C2F79995E}"/>
              </a:ext>
            </a:extLst>
          </p:cNvPr>
          <p:cNvSpPr txBox="1"/>
          <p:nvPr/>
        </p:nvSpPr>
        <p:spPr>
          <a:xfrm>
            <a:off x="182690" y="87809"/>
            <a:ext cx="2340864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/>
              <a:t>Sustenance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2E01BE-0B87-BDFA-72BA-39D2F6E3D8E6}"/>
              </a:ext>
            </a:extLst>
          </p:cNvPr>
          <p:cNvSpPr txBox="1"/>
          <p:nvPr/>
        </p:nvSpPr>
        <p:spPr>
          <a:xfrm>
            <a:off x="6620447" y="87809"/>
            <a:ext cx="2340864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/>
              <a:t>Motivation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BF6CC5-66AF-3A0D-1897-C11E7FBA2660}"/>
              </a:ext>
            </a:extLst>
          </p:cNvPr>
          <p:cNvSpPr txBox="1"/>
          <p:nvPr/>
        </p:nvSpPr>
        <p:spPr>
          <a:xfrm>
            <a:off x="182690" y="1078701"/>
            <a:ext cx="2340864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/>
              <a:t>Opportunity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7AEBF2-483D-92A7-8DAB-A9DA9BCB119D}"/>
              </a:ext>
            </a:extLst>
          </p:cNvPr>
          <p:cNvSpPr txBox="1"/>
          <p:nvPr/>
        </p:nvSpPr>
        <p:spPr>
          <a:xfrm>
            <a:off x="6620446" y="1037553"/>
            <a:ext cx="2340864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/>
              <a:t>Fulfillment</a:t>
            </a:r>
          </a:p>
        </p:txBody>
      </p:sp>
    </p:spTree>
    <p:extLst>
      <p:ext uri="{BB962C8B-B14F-4D97-AF65-F5344CB8AC3E}">
        <p14:creationId xmlns:p14="http://schemas.microsoft.com/office/powerpoint/2010/main" val="2093820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4CDC1-1639-A1F1-36AC-E1F6C13DD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18740"/>
          </a:xfrm>
        </p:spPr>
        <p:txBody>
          <a:bodyPr/>
          <a:lstStyle/>
          <a:p>
            <a:pPr algn="ctr"/>
            <a:r>
              <a:rPr lang="en-US" dirty="0"/>
              <a:t>Christians and the Eisenhower Matrix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29475EC-A356-3578-10B3-C41874C13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4460" y="1764792"/>
            <a:ext cx="3108960" cy="1943100"/>
          </a:xfr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Do first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6142F5-4A45-94D6-68C8-1AE27959EAA7}"/>
              </a:ext>
            </a:extLst>
          </p:cNvPr>
          <p:cNvSpPr txBox="1">
            <a:spLocks/>
          </p:cNvSpPr>
          <p:nvPr/>
        </p:nvSpPr>
        <p:spPr>
          <a:xfrm>
            <a:off x="4503420" y="17647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Delegate /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postpone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F56D95D-B885-560A-22DB-4D3D8682B8CE}"/>
              </a:ext>
            </a:extLst>
          </p:cNvPr>
          <p:cNvSpPr txBox="1">
            <a:spLocks/>
          </p:cNvSpPr>
          <p:nvPr/>
        </p:nvSpPr>
        <p:spPr>
          <a:xfrm>
            <a:off x="1394460" y="37078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Schedule it /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Do later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91FF140-CE70-F38D-5947-B81B2C939C76}"/>
              </a:ext>
            </a:extLst>
          </p:cNvPr>
          <p:cNvSpPr txBox="1">
            <a:spLocks/>
          </p:cNvSpPr>
          <p:nvPr/>
        </p:nvSpPr>
        <p:spPr>
          <a:xfrm>
            <a:off x="4503420" y="37078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Don’t do /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avoid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6215C1-3B8A-418A-0A1C-EFB845BC2A8A}"/>
              </a:ext>
            </a:extLst>
          </p:cNvPr>
          <p:cNvSpPr txBox="1"/>
          <p:nvPr/>
        </p:nvSpPr>
        <p:spPr>
          <a:xfrm>
            <a:off x="1778508" y="1093060"/>
            <a:ext cx="2340864" cy="571791"/>
          </a:xfrm>
          <a:prstGeom prst="rect">
            <a:avLst/>
          </a:prstGeom>
          <a:noFill/>
          <a:ln w="317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/>
              <a:t>Important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CEC445-934F-7BCE-771D-A634BE979097}"/>
              </a:ext>
            </a:extLst>
          </p:cNvPr>
          <p:cNvSpPr txBox="1"/>
          <p:nvPr/>
        </p:nvSpPr>
        <p:spPr>
          <a:xfrm>
            <a:off x="4887468" y="1093059"/>
            <a:ext cx="2340864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/>
              <a:t>Not important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5D7864-BF0B-E5EC-47A1-EDA754462255}"/>
              </a:ext>
            </a:extLst>
          </p:cNvPr>
          <p:cNvSpPr txBox="1"/>
          <p:nvPr/>
        </p:nvSpPr>
        <p:spPr>
          <a:xfrm rot="16200000">
            <a:off x="-11601" y="4393546"/>
            <a:ext cx="1852298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/>
              <a:t>Not urgent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50A08D-C01F-F7DB-3B8E-0BBBC1A6671E}"/>
              </a:ext>
            </a:extLst>
          </p:cNvPr>
          <p:cNvSpPr txBox="1"/>
          <p:nvPr/>
        </p:nvSpPr>
        <p:spPr>
          <a:xfrm rot="16200000">
            <a:off x="-11603" y="2450446"/>
            <a:ext cx="1852301" cy="571791"/>
          </a:xfrm>
          <a:prstGeom prst="rect">
            <a:avLst/>
          </a:prstGeom>
          <a:noFill/>
          <a:ln w="317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/>
              <a:t>Urgent</a:t>
            </a:r>
          </a:p>
        </p:txBody>
      </p:sp>
    </p:spTree>
    <p:extLst>
      <p:ext uri="{BB962C8B-B14F-4D97-AF65-F5344CB8AC3E}">
        <p14:creationId xmlns:p14="http://schemas.microsoft.com/office/powerpoint/2010/main" val="2639048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4CDC1-1639-A1F1-36AC-E1F6C13DD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18740"/>
          </a:xfrm>
        </p:spPr>
        <p:txBody>
          <a:bodyPr/>
          <a:lstStyle/>
          <a:p>
            <a:pPr algn="ctr"/>
            <a:r>
              <a:rPr lang="en-US" dirty="0"/>
              <a:t>Christians and the Eisenhower Matrix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29475EC-A356-3578-10B3-C41874C13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4460" y="1764792"/>
            <a:ext cx="3108960" cy="1943100"/>
          </a:xfr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Do first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6142F5-4A45-94D6-68C8-1AE27959EAA7}"/>
              </a:ext>
            </a:extLst>
          </p:cNvPr>
          <p:cNvSpPr txBox="1">
            <a:spLocks/>
          </p:cNvSpPr>
          <p:nvPr/>
        </p:nvSpPr>
        <p:spPr>
          <a:xfrm>
            <a:off x="4503420" y="17647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Delegate /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postpone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F56D95D-B885-560A-22DB-4D3D8682B8CE}"/>
              </a:ext>
            </a:extLst>
          </p:cNvPr>
          <p:cNvSpPr txBox="1">
            <a:spLocks/>
          </p:cNvSpPr>
          <p:nvPr/>
        </p:nvSpPr>
        <p:spPr>
          <a:xfrm>
            <a:off x="1394460" y="37078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Schedule it /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Do later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91FF140-CE70-F38D-5947-B81B2C939C76}"/>
              </a:ext>
            </a:extLst>
          </p:cNvPr>
          <p:cNvSpPr txBox="1">
            <a:spLocks/>
          </p:cNvSpPr>
          <p:nvPr/>
        </p:nvSpPr>
        <p:spPr>
          <a:xfrm>
            <a:off x="4503420" y="37078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Don’t do /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avoid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6215C1-3B8A-418A-0A1C-EFB845BC2A8A}"/>
              </a:ext>
            </a:extLst>
          </p:cNvPr>
          <p:cNvSpPr txBox="1"/>
          <p:nvPr/>
        </p:nvSpPr>
        <p:spPr>
          <a:xfrm>
            <a:off x="1778508" y="1093060"/>
            <a:ext cx="2340864" cy="571791"/>
          </a:xfrm>
          <a:prstGeom prst="rect">
            <a:avLst/>
          </a:prstGeom>
          <a:noFill/>
          <a:ln w="317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/>
              <a:t>Important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CEC445-934F-7BCE-771D-A634BE979097}"/>
              </a:ext>
            </a:extLst>
          </p:cNvPr>
          <p:cNvSpPr txBox="1"/>
          <p:nvPr/>
        </p:nvSpPr>
        <p:spPr>
          <a:xfrm>
            <a:off x="4887468" y="1093059"/>
            <a:ext cx="2340864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/>
              <a:t>Not important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5D7864-BF0B-E5EC-47A1-EDA754462255}"/>
              </a:ext>
            </a:extLst>
          </p:cNvPr>
          <p:cNvSpPr txBox="1"/>
          <p:nvPr/>
        </p:nvSpPr>
        <p:spPr>
          <a:xfrm rot="16200000">
            <a:off x="-11601" y="4393546"/>
            <a:ext cx="1852298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/>
              <a:t>Not urgent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50A08D-C01F-F7DB-3B8E-0BBBC1A6671E}"/>
              </a:ext>
            </a:extLst>
          </p:cNvPr>
          <p:cNvSpPr txBox="1"/>
          <p:nvPr/>
        </p:nvSpPr>
        <p:spPr>
          <a:xfrm rot="16200000">
            <a:off x="-11603" y="2450446"/>
            <a:ext cx="1852301" cy="571791"/>
          </a:xfrm>
          <a:prstGeom prst="rect">
            <a:avLst/>
          </a:prstGeom>
          <a:noFill/>
          <a:ln w="317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/>
              <a:t>Urgent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9D0F1F4-D292-B1A2-2652-D39EA1E5A3F8}"/>
              </a:ext>
            </a:extLst>
          </p:cNvPr>
          <p:cNvSpPr txBox="1">
            <a:spLocks/>
          </p:cNvSpPr>
          <p:nvPr/>
        </p:nvSpPr>
        <p:spPr>
          <a:xfrm>
            <a:off x="1394460" y="1764792"/>
            <a:ext cx="3108960" cy="1943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Mat. 13:44-46 44 "The kingdom of heaven is like a treasure hidden in the field, which a man found and hid [again;] and from joy over it </a:t>
            </a:r>
            <a:r>
              <a:rPr lang="en-US" sz="200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goes and sells all that he has and buys that field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E8CFA48-D299-4AD2-56CA-7F56371AEF96}"/>
              </a:ext>
            </a:extLst>
          </p:cNvPr>
          <p:cNvSpPr txBox="1">
            <a:spLocks/>
          </p:cNvSpPr>
          <p:nvPr/>
        </p:nvSpPr>
        <p:spPr>
          <a:xfrm>
            <a:off x="4503420" y="1764792"/>
            <a:ext cx="3108960" cy="1943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Mat. 19:16 “…Teacher, what good thing shall I do that I may obtain eternal life?”…22 But when the young man heard this statement, </a:t>
            </a:r>
            <a:r>
              <a:rPr lang="en-US" sz="1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went away grieving; for he was one who owned much property.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D3D0D5A-4279-E908-125F-95D6A8AC7EF7}"/>
              </a:ext>
            </a:extLst>
          </p:cNvPr>
          <p:cNvSpPr txBox="1">
            <a:spLocks/>
          </p:cNvSpPr>
          <p:nvPr/>
        </p:nvSpPr>
        <p:spPr>
          <a:xfrm>
            <a:off x="1394460" y="3707892"/>
            <a:ext cx="3108960" cy="1943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Luke 9:59 "Lord, 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permit me first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to go and bury my father…"61 Another also said, "I will follow You, Lord; 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first permit me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say good-bye to those at home.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52C54E0-723E-BFCD-5489-E5D8FEACF5D6}"/>
              </a:ext>
            </a:extLst>
          </p:cNvPr>
          <p:cNvSpPr txBox="1">
            <a:spLocks/>
          </p:cNvSpPr>
          <p:nvPr/>
        </p:nvSpPr>
        <p:spPr>
          <a:xfrm>
            <a:off x="4503420" y="3707892"/>
            <a:ext cx="3108960" cy="1943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Phl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3:18-19 NASB95] 18 For many walk, …[that they are] enemies of the cross of Christ, 19 …, </a:t>
            </a:r>
            <a:r>
              <a:rPr lang="en-US" sz="1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whose god is [their] appetite, and [whose] glory is in their shame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who set their minds on earthly things</a:t>
            </a:r>
          </a:p>
        </p:txBody>
      </p:sp>
    </p:spTree>
    <p:extLst>
      <p:ext uri="{BB962C8B-B14F-4D97-AF65-F5344CB8AC3E}">
        <p14:creationId xmlns:p14="http://schemas.microsoft.com/office/powerpoint/2010/main" val="76946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4CDC1-1639-A1F1-36AC-E1F6C13DD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18740"/>
          </a:xfrm>
        </p:spPr>
        <p:txBody>
          <a:bodyPr/>
          <a:lstStyle/>
          <a:p>
            <a:pPr algn="ctr"/>
            <a:r>
              <a:rPr lang="en-US" dirty="0"/>
              <a:t>Christians and the Eisenhower Matrix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29475EC-A356-3578-10B3-C41874C13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4460" y="1764792"/>
            <a:ext cx="3108960" cy="1943100"/>
          </a:xfr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Do first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6142F5-4A45-94D6-68C8-1AE27959EAA7}"/>
              </a:ext>
            </a:extLst>
          </p:cNvPr>
          <p:cNvSpPr txBox="1">
            <a:spLocks/>
          </p:cNvSpPr>
          <p:nvPr/>
        </p:nvSpPr>
        <p:spPr>
          <a:xfrm>
            <a:off x="4503420" y="17647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Delegate /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postpone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F56D95D-B885-560A-22DB-4D3D8682B8CE}"/>
              </a:ext>
            </a:extLst>
          </p:cNvPr>
          <p:cNvSpPr txBox="1">
            <a:spLocks/>
          </p:cNvSpPr>
          <p:nvPr/>
        </p:nvSpPr>
        <p:spPr>
          <a:xfrm>
            <a:off x="1394460" y="37078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Schedule it /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Do later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91FF140-CE70-F38D-5947-B81B2C939C76}"/>
              </a:ext>
            </a:extLst>
          </p:cNvPr>
          <p:cNvSpPr txBox="1">
            <a:spLocks/>
          </p:cNvSpPr>
          <p:nvPr/>
        </p:nvSpPr>
        <p:spPr>
          <a:xfrm>
            <a:off x="4503420" y="3707892"/>
            <a:ext cx="3108960" cy="1943100"/>
          </a:xfrm>
          <a:prstGeom prst="rect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Don’t do /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avoid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6215C1-3B8A-418A-0A1C-EFB845BC2A8A}"/>
              </a:ext>
            </a:extLst>
          </p:cNvPr>
          <p:cNvSpPr txBox="1"/>
          <p:nvPr/>
        </p:nvSpPr>
        <p:spPr>
          <a:xfrm>
            <a:off x="1778508" y="1093060"/>
            <a:ext cx="2340864" cy="571791"/>
          </a:xfrm>
          <a:prstGeom prst="rect">
            <a:avLst/>
          </a:prstGeom>
          <a:noFill/>
          <a:ln w="317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/>
              <a:t>Important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CEC445-934F-7BCE-771D-A634BE979097}"/>
              </a:ext>
            </a:extLst>
          </p:cNvPr>
          <p:cNvSpPr txBox="1"/>
          <p:nvPr/>
        </p:nvSpPr>
        <p:spPr>
          <a:xfrm>
            <a:off x="4887468" y="1093059"/>
            <a:ext cx="2340864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/>
              <a:t>Not important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5D7864-BF0B-E5EC-47A1-EDA754462255}"/>
              </a:ext>
            </a:extLst>
          </p:cNvPr>
          <p:cNvSpPr txBox="1"/>
          <p:nvPr/>
        </p:nvSpPr>
        <p:spPr>
          <a:xfrm rot="16200000">
            <a:off x="-11601" y="4393546"/>
            <a:ext cx="1852298" cy="571791"/>
          </a:xfrm>
          <a:prstGeom prst="rect">
            <a:avLst/>
          </a:prstGeom>
          <a:noFill/>
          <a:ln w="3175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/>
              <a:t>Not urgent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50A08D-C01F-F7DB-3B8E-0BBBC1A6671E}"/>
              </a:ext>
            </a:extLst>
          </p:cNvPr>
          <p:cNvSpPr txBox="1"/>
          <p:nvPr/>
        </p:nvSpPr>
        <p:spPr>
          <a:xfrm rot="16200000">
            <a:off x="-11603" y="2450446"/>
            <a:ext cx="1852301" cy="571791"/>
          </a:xfrm>
          <a:prstGeom prst="rect">
            <a:avLst/>
          </a:prstGeom>
          <a:noFill/>
          <a:ln w="317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/>
              <a:t>Urgent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9D0F1F4-D292-B1A2-2652-D39EA1E5A3F8}"/>
              </a:ext>
            </a:extLst>
          </p:cNvPr>
          <p:cNvSpPr txBox="1">
            <a:spLocks/>
          </p:cNvSpPr>
          <p:nvPr/>
        </p:nvSpPr>
        <p:spPr>
          <a:xfrm>
            <a:off x="1394460" y="1764792"/>
            <a:ext cx="3108960" cy="1943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Mat. 13:44-46 44 "The kingdom of heaven is like a treasure hidden in the field, which a man found and hid [again;] and from joy over it </a:t>
            </a:r>
            <a:r>
              <a:rPr lang="en-US" sz="200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goes and sells all that he has and buys that field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E8CFA48-D299-4AD2-56CA-7F56371AEF96}"/>
              </a:ext>
            </a:extLst>
          </p:cNvPr>
          <p:cNvSpPr txBox="1">
            <a:spLocks/>
          </p:cNvSpPr>
          <p:nvPr/>
        </p:nvSpPr>
        <p:spPr>
          <a:xfrm>
            <a:off x="4503420" y="1764792"/>
            <a:ext cx="3108960" cy="1943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Mat. 19:16 “…Teacher, what good thing shall I do that I may obtain eternal life?”…22 But when the young man heard this statement, </a:t>
            </a:r>
            <a:r>
              <a:rPr lang="en-US" sz="1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went away grieving; for he was one who owned much property.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D3D0D5A-4279-E908-125F-95D6A8AC7EF7}"/>
              </a:ext>
            </a:extLst>
          </p:cNvPr>
          <p:cNvSpPr txBox="1">
            <a:spLocks/>
          </p:cNvSpPr>
          <p:nvPr/>
        </p:nvSpPr>
        <p:spPr>
          <a:xfrm>
            <a:off x="1394460" y="3707892"/>
            <a:ext cx="3108960" cy="1943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Luke 9:59 "Lord, 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permit me first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to go and bury my father…"61 Another also said, "I will follow You, Lord; </a:t>
            </a:r>
            <a:r>
              <a:rPr lang="en-US" sz="2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first permit me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 say good-bye to those at home.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52C54E0-723E-BFCD-5489-E5D8FEACF5D6}"/>
              </a:ext>
            </a:extLst>
          </p:cNvPr>
          <p:cNvSpPr txBox="1">
            <a:spLocks/>
          </p:cNvSpPr>
          <p:nvPr/>
        </p:nvSpPr>
        <p:spPr>
          <a:xfrm>
            <a:off x="4503420" y="3707892"/>
            <a:ext cx="3108960" cy="1943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Phl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3:18-19 NASB95] 18 For many walk, …[that they are] enemies of the cross of Christ, 19 …, </a:t>
            </a:r>
            <a:r>
              <a:rPr lang="en-US" sz="1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whose god is [their] appetite, and [whose] glory is in their shame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who set their minds on earthly things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4DE6E6C-04B5-3045-4AED-62381017AC6C}"/>
              </a:ext>
            </a:extLst>
          </p:cNvPr>
          <p:cNvSpPr txBox="1">
            <a:spLocks/>
          </p:cNvSpPr>
          <p:nvPr/>
        </p:nvSpPr>
        <p:spPr>
          <a:xfrm>
            <a:off x="1394460" y="1764792"/>
            <a:ext cx="3108960" cy="1943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Work/deadlines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Kids sports events/recitals/practice/etc.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Social media/gov’t/news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Sunday morning worship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C770E7A0-148A-D612-75EE-B64F8E0FE8C3}"/>
              </a:ext>
            </a:extLst>
          </p:cNvPr>
          <p:cNvSpPr txBox="1">
            <a:spLocks/>
          </p:cNvSpPr>
          <p:nvPr/>
        </p:nvSpPr>
        <p:spPr>
          <a:xfrm>
            <a:off x="4503420" y="1764792"/>
            <a:ext cx="3108960" cy="1943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General “Christian” things</a:t>
            </a:r>
          </a:p>
          <a:p>
            <a:pPr marL="0" indent="0" algn="ctr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Reading a chapter/praying but not having recollection of what was read</a:t>
            </a:r>
          </a:p>
          <a:p>
            <a:pPr marL="0" indent="0" algn="ctr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Seeking help (when things are bad)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A0CDA603-1222-41BE-356D-9CFD5480812A}"/>
              </a:ext>
            </a:extLst>
          </p:cNvPr>
          <p:cNvSpPr txBox="1">
            <a:spLocks/>
          </p:cNvSpPr>
          <p:nvPr/>
        </p:nvSpPr>
        <p:spPr>
          <a:xfrm>
            <a:off x="1394460" y="3707892"/>
            <a:ext cx="3108960" cy="1943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General “Christian” things you don’t do </a:t>
            </a:r>
          </a:p>
          <a:p>
            <a:pPr marL="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“Extra-curricular” spiritual activities</a:t>
            </a:r>
          </a:p>
          <a:p>
            <a:pPr marL="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Serving brethren, visiting shut-ins, repenting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B713C83-B628-9021-4CE3-57AF9CA77139}"/>
              </a:ext>
            </a:extLst>
          </p:cNvPr>
          <p:cNvSpPr txBox="1">
            <a:spLocks/>
          </p:cNvSpPr>
          <p:nvPr/>
        </p:nvSpPr>
        <p:spPr>
          <a:xfrm>
            <a:off x="4503420" y="3707892"/>
            <a:ext cx="3108960" cy="1943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N/A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DFBBFF2-0579-07D6-8C51-6306E7EE452E}"/>
              </a:ext>
            </a:extLst>
          </p:cNvPr>
          <p:cNvSpPr txBox="1">
            <a:spLocks/>
          </p:cNvSpPr>
          <p:nvPr/>
        </p:nvSpPr>
        <p:spPr>
          <a:xfrm>
            <a:off x="1394460" y="1764792"/>
            <a:ext cx="3108960" cy="1943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You will always do this.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A6CF954F-0FA7-0742-FFFB-C932E67585C3}"/>
              </a:ext>
            </a:extLst>
          </p:cNvPr>
          <p:cNvSpPr txBox="1">
            <a:spLocks/>
          </p:cNvSpPr>
          <p:nvPr/>
        </p:nvSpPr>
        <p:spPr>
          <a:xfrm>
            <a:off x="4503420" y="1764792"/>
            <a:ext cx="3108960" cy="1943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You will mostly do this, but never well. 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786235F4-A670-D862-D2C2-BF74B2B40C43}"/>
              </a:ext>
            </a:extLst>
          </p:cNvPr>
          <p:cNvSpPr txBox="1">
            <a:spLocks/>
          </p:cNvSpPr>
          <p:nvPr/>
        </p:nvSpPr>
        <p:spPr>
          <a:xfrm>
            <a:off x="1394460" y="3707892"/>
            <a:ext cx="3108960" cy="19431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You will sometimes do this and feel nagged that you don’t do it more. </a:t>
            </a:r>
          </a:p>
        </p:txBody>
      </p:sp>
    </p:spTree>
    <p:extLst>
      <p:ext uri="{BB962C8B-B14F-4D97-AF65-F5344CB8AC3E}">
        <p14:creationId xmlns:p14="http://schemas.microsoft.com/office/powerpoint/2010/main" val="2172868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BD97-3CCA-204F-ED4D-2E38E4DEB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935763"/>
          </a:xfrm>
        </p:spPr>
        <p:txBody>
          <a:bodyPr/>
          <a:lstStyle/>
          <a:p>
            <a:pPr algn="ctr"/>
            <a:r>
              <a:rPr lang="en-US" dirty="0"/>
              <a:t>Our priorities are tied with our desires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5EB3F-0D0F-6C92-48D7-50FA8D3C1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888" y="877825"/>
            <a:ext cx="8531352" cy="47000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/>
              <a:t>Psalm 73:1 Surely God is good to Israel, To those who are pure in heart! 2 But as for me, </a:t>
            </a:r>
            <a:r>
              <a:rPr lang="en-US" sz="2800" dirty="0">
                <a:solidFill>
                  <a:srgbClr val="FFFF00"/>
                </a:solidFill>
              </a:rPr>
              <a:t>my feet came close to stumbling, My steps had almost slipped</a:t>
            </a:r>
            <a:r>
              <a:rPr lang="en-US" sz="2800" dirty="0"/>
              <a:t>. 3 </a:t>
            </a:r>
            <a:r>
              <a:rPr lang="en-US" sz="2800" b="1" dirty="0"/>
              <a:t>For I was envious of the arrogant </a:t>
            </a:r>
            <a:r>
              <a:rPr lang="en-US" sz="2800" dirty="0"/>
              <a:t>[As] </a:t>
            </a:r>
            <a:r>
              <a:rPr lang="en-US" sz="2800" u="sng" dirty="0"/>
              <a:t>I saw the prosperity of the wicked</a:t>
            </a:r>
            <a:r>
              <a:rPr lang="en-US" sz="2800" dirty="0"/>
              <a:t>. 4 For there are </a:t>
            </a:r>
            <a:r>
              <a:rPr lang="en-US" sz="2800" u="sng" dirty="0"/>
              <a:t>no pains in their death</a:t>
            </a:r>
            <a:r>
              <a:rPr lang="en-US" sz="2800" dirty="0"/>
              <a:t>, And </a:t>
            </a:r>
            <a:r>
              <a:rPr lang="en-US" sz="2800" u="sng" dirty="0"/>
              <a:t>their body is fat</a:t>
            </a:r>
            <a:r>
              <a:rPr lang="en-US" sz="2800" dirty="0"/>
              <a:t>. 5 </a:t>
            </a:r>
            <a:r>
              <a:rPr lang="en-US" sz="2800" u="sng" dirty="0"/>
              <a:t>They are not in trouble [as other] men</a:t>
            </a:r>
            <a:r>
              <a:rPr lang="en-US" sz="2800" dirty="0"/>
              <a:t>, </a:t>
            </a:r>
            <a:r>
              <a:rPr lang="en-US" sz="2800" u="sng" dirty="0"/>
              <a:t>Nor are they plagued like mankind</a:t>
            </a:r>
            <a:r>
              <a:rPr lang="en-US" sz="2800" dirty="0"/>
              <a:t>. 6 Therefore pride is their necklace; The garment of violence covers them. 7 </a:t>
            </a:r>
            <a:r>
              <a:rPr lang="en-US" sz="2800" u="sng" dirty="0"/>
              <a:t>Their eye bulges from fatness</a:t>
            </a:r>
            <a:r>
              <a:rPr lang="en-US" sz="2800" dirty="0"/>
              <a:t>; The </a:t>
            </a:r>
            <a:r>
              <a:rPr lang="en-US" sz="2800" u="sng" dirty="0"/>
              <a:t>imaginations of [their] heart run riot</a:t>
            </a:r>
            <a:r>
              <a:rPr lang="en-US" sz="2800" dirty="0"/>
              <a:t>. 8 They mock and wickedly speak of oppression; </a:t>
            </a:r>
            <a:r>
              <a:rPr lang="en-US" sz="2800" u="sng" dirty="0"/>
              <a:t>They speak from on high</a:t>
            </a:r>
            <a:r>
              <a:rPr lang="en-US" sz="2800" dirty="0"/>
              <a:t>. 9 They have set their mouth against the heavens, And their tongue parades through the earth </a:t>
            </a:r>
          </a:p>
        </p:txBody>
      </p:sp>
    </p:spTree>
    <p:extLst>
      <p:ext uri="{BB962C8B-B14F-4D97-AF65-F5344CB8AC3E}">
        <p14:creationId xmlns:p14="http://schemas.microsoft.com/office/powerpoint/2010/main" val="1077578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BD97-3CCA-204F-ED4D-2E38E4DEB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935763"/>
          </a:xfrm>
        </p:spPr>
        <p:txBody>
          <a:bodyPr/>
          <a:lstStyle/>
          <a:p>
            <a:pPr algn="ctr"/>
            <a:r>
              <a:rPr lang="en-US" dirty="0"/>
              <a:t>Our priorities are tied with our desires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5EB3F-0D0F-6C92-48D7-50FA8D3C1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888" y="877825"/>
            <a:ext cx="8531352" cy="482196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800" dirty="0"/>
              <a:t>Psalm 73:13 </a:t>
            </a:r>
            <a:r>
              <a:rPr lang="en-US" sz="2800" u="sng" dirty="0"/>
              <a:t>Surely in vain I have kept my heart pure And washed my hands in innocence</a:t>
            </a:r>
            <a:r>
              <a:rPr lang="en-US" sz="2800" dirty="0"/>
              <a:t>; 14 </a:t>
            </a:r>
            <a:r>
              <a:rPr lang="en-US" sz="2800" u="sng" dirty="0"/>
              <a:t>For I have been stricken all day long And chastened every morning</a:t>
            </a:r>
            <a:r>
              <a:rPr lang="en-US" sz="2800" dirty="0"/>
              <a:t>. 15 If I had said, "I will speak thus," Behold, I would have betrayed the generation of Your children. 16 When I pondered to understand this, It was troublesome in my sight 17 Until I came into the sanctuary of God; </a:t>
            </a:r>
            <a:r>
              <a:rPr lang="en-US" sz="2800" dirty="0">
                <a:solidFill>
                  <a:srgbClr val="FFFF00"/>
                </a:solidFill>
              </a:rPr>
              <a:t>[</a:t>
            </a:r>
            <a:r>
              <a:rPr lang="en-US" sz="2800" u="sng" dirty="0">
                <a:solidFill>
                  <a:srgbClr val="FFFF00"/>
                </a:solidFill>
              </a:rPr>
              <a:t>Then] I perceived their end</a:t>
            </a:r>
            <a:r>
              <a:rPr lang="en-US" sz="2800" dirty="0"/>
              <a:t>. 18 Surely You set them in slippery places; You cast them down to destruction. 19 How they are destroyed in a moment! They are utterly swept away by sudden terrors! 20 Like a dream when one awakes, O Lord, when aroused, You will despise their form. 21 </a:t>
            </a:r>
            <a:r>
              <a:rPr lang="en-US" sz="2800" dirty="0">
                <a:solidFill>
                  <a:srgbClr val="FFFF00"/>
                </a:solidFill>
              </a:rPr>
              <a:t>When my heart was embittered And I was pierced within</a:t>
            </a:r>
            <a:r>
              <a:rPr lang="en-US" sz="2800" dirty="0"/>
              <a:t>, 22 </a:t>
            </a:r>
            <a:r>
              <a:rPr lang="en-US" sz="2800" dirty="0">
                <a:solidFill>
                  <a:srgbClr val="FFFF00"/>
                </a:solidFill>
              </a:rPr>
              <a:t>Then I was senseless and ignorant; I was [like] a beast before You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1642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C3881-E91D-5A6D-96BA-1217DDAF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/>
            <a:r>
              <a:rPr lang="en-US" dirty="0"/>
              <a:t>Giving value to our days (Psalm 84)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5009-853D-862B-81C5-7F401FBCA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729" y="1252728"/>
            <a:ext cx="6622542" cy="1429512"/>
          </a:xfrm>
          <a:ln w="254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Starve yourself of the world and</a:t>
            </a:r>
          </a:p>
          <a:p>
            <a:pPr marL="0" indent="0" algn="ctr">
              <a:buNone/>
            </a:pPr>
            <a:r>
              <a:rPr lang="en-US" sz="3200" dirty="0"/>
              <a:t>learn to yearn for God.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45B730A-6C5B-8615-09D9-80CF6B763B1F}"/>
              </a:ext>
            </a:extLst>
          </p:cNvPr>
          <p:cNvSpPr txBox="1">
            <a:spLocks/>
          </p:cNvSpPr>
          <p:nvPr/>
        </p:nvSpPr>
        <p:spPr>
          <a:xfrm>
            <a:off x="1260729" y="2737104"/>
            <a:ext cx="6622542" cy="1429512"/>
          </a:xfrm>
          <a:prstGeom prst="rect">
            <a:avLst/>
          </a:prstGeom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/>
              <a:t>Make it a priority to slow down and consider the house of the Lord.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63D678-D815-9FE7-BB9B-7084F724EBB9}"/>
              </a:ext>
            </a:extLst>
          </p:cNvPr>
          <p:cNvSpPr txBox="1">
            <a:spLocks/>
          </p:cNvSpPr>
          <p:nvPr/>
        </p:nvSpPr>
        <p:spPr>
          <a:xfrm>
            <a:off x="1260729" y="4221480"/>
            <a:ext cx="6622542" cy="1429512"/>
          </a:xfrm>
          <a:prstGeom prst="rect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/>
              <a:t>See where real blessedness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/>
              <a:t>comes from.</a:t>
            </a:r>
          </a:p>
        </p:txBody>
      </p:sp>
    </p:spTree>
    <p:extLst>
      <p:ext uri="{BB962C8B-B14F-4D97-AF65-F5344CB8AC3E}">
        <p14:creationId xmlns:p14="http://schemas.microsoft.com/office/powerpoint/2010/main" val="1818385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4A539-1E5C-87C5-8853-2F38D8E37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38401"/>
            <a:ext cx="7886700" cy="403819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90:17 Let the favor of the Lord our God be upon us; And </a:t>
            </a:r>
            <a:r>
              <a:rPr lang="en-US" sz="3600" b="0" i="0" u="none" strike="noStrike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confirm for us the work of our hands</a:t>
            </a:r>
            <a:r>
              <a:rPr lang="en-US" sz="36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Yes, </a:t>
            </a:r>
            <a:r>
              <a:rPr lang="en-US" sz="3600" b="0" i="0" u="none" strike="noStrike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confirm the work of our hands</a:t>
            </a:r>
            <a:r>
              <a:rPr lang="en-US" sz="36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747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BB02E-05D6-ED2C-1AC8-4C8C15E10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395654"/>
            <a:ext cx="8642838" cy="513470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900" dirty="0"/>
              <a:t>[</a:t>
            </a:r>
            <a:r>
              <a:rPr lang="en-US" sz="2900" dirty="0" err="1"/>
              <a:t>Ecc</a:t>
            </a:r>
            <a:r>
              <a:rPr lang="en-US" sz="2900" dirty="0"/>
              <a:t> 4:4-8 NASB95] 4 I have seen that every labor and every skill which is done is [the result of] rivalry between a man and his neighbor. This too is vanity and striving after wind. 5 The fool folds his hands and consumes his own flesh. 6 One hand full of rest is better than two fists full of labor and striving after wind. 7 Then I looked again at vanity under the sun. 8 There was a certain man without a dependent, having neither a son nor a brother, yet there was no end to all his labor. Indeed, his eyes were not satisfied with riches [and he never asked,] "And for whom am I laboring and depriving myself of pleasure?" This too is vanity and it is a grievous task.</a:t>
            </a:r>
          </a:p>
        </p:txBody>
      </p:sp>
    </p:spTree>
    <p:extLst>
      <p:ext uri="{BB962C8B-B14F-4D97-AF65-F5344CB8AC3E}">
        <p14:creationId xmlns:p14="http://schemas.microsoft.com/office/powerpoint/2010/main" val="2194867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BB02E-05D6-ED2C-1AC8-4C8C15E10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395654"/>
            <a:ext cx="8642838" cy="513470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900" dirty="0"/>
              <a:t>[</a:t>
            </a:r>
            <a:r>
              <a:rPr lang="en-US" sz="2900" dirty="0" err="1"/>
              <a:t>Ecc</a:t>
            </a:r>
            <a:r>
              <a:rPr lang="en-US" sz="2900" dirty="0"/>
              <a:t> 4:4-8 NASB95] 4 I have seen that every labor and every skill which is done is </a:t>
            </a:r>
            <a:r>
              <a:rPr lang="en-US" sz="2900" u="sng" dirty="0"/>
              <a:t>[the result of] rivalry between a man and his neighbor</a:t>
            </a:r>
            <a:r>
              <a:rPr lang="en-US" sz="2900" dirty="0"/>
              <a:t>. This too is vanity and striving after wind. 5 The fool folds his hands and consumes his own flesh. 6 One hand full of rest is better than two fists full of labor and striving after wind. 7 Then I looked again at vanity under the sun. 8 There was a certain man without a dependent, having neither a son nor a brother, yet there was no end to all his labor. Indeed, his eyes were not satisfied with riches [and he never asked,] "And for whom am I laboring and depriving myself of pleasure?" This too is vanity and it is a grievous task.</a:t>
            </a:r>
          </a:p>
        </p:txBody>
      </p:sp>
    </p:spTree>
    <p:extLst>
      <p:ext uri="{BB962C8B-B14F-4D97-AF65-F5344CB8AC3E}">
        <p14:creationId xmlns:p14="http://schemas.microsoft.com/office/powerpoint/2010/main" val="1287245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BB02E-05D6-ED2C-1AC8-4C8C15E10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395654"/>
            <a:ext cx="8642838" cy="513470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900" dirty="0"/>
              <a:t>[</a:t>
            </a:r>
            <a:r>
              <a:rPr lang="en-US" sz="2900" dirty="0" err="1"/>
              <a:t>Ecc</a:t>
            </a:r>
            <a:r>
              <a:rPr lang="en-US" sz="2900" dirty="0"/>
              <a:t> 4:4-8 NASB95] 4 I have seen that every labor and every skill which is done is [the result of] rivalry between a man and his neighbor. This too is vanity and striving after wind. 5 The fool folds his hands and consumes his own flesh. 6 One hand full of rest is better than two fists full of labor and striving after wind. 7 Then I looked again at vanity under the sun. 8 There was a certain man without a dependent, having neither a son nor a brother, yet there was no end to all his labor. Indeed, his eyes were not satisfied with </a:t>
            </a:r>
            <a:r>
              <a:rPr lang="en-US" sz="2900" u="sng" dirty="0"/>
              <a:t>riches [and he never asked,] "And for whom am I laboring and depriving myself of pleasure?</a:t>
            </a:r>
            <a:r>
              <a:rPr lang="en-US" sz="2900" dirty="0"/>
              <a:t>" This too is vanity and it is a grievous task.</a:t>
            </a:r>
          </a:p>
        </p:txBody>
      </p:sp>
    </p:spTree>
    <p:extLst>
      <p:ext uri="{BB962C8B-B14F-4D97-AF65-F5344CB8AC3E}">
        <p14:creationId xmlns:p14="http://schemas.microsoft.com/office/powerpoint/2010/main" val="3626002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BB02E-05D6-ED2C-1AC8-4C8C15E10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8654" y="1002324"/>
            <a:ext cx="3033346" cy="1855176"/>
          </a:xfr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Lazy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294FE6B-1A49-C014-51C2-4D4073310ED2}"/>
              </a:ext>
            </a:extLst>
          </p:cNvPr>
          <p:cNvSpPr txBox="1">
            <a:spLocks/>
          </p:cNvSpPr>
          <p:nvPr/>
        </p:nvSpPr>
        <p:spPr>
          <a:xfrm>
            <a:off x="4572000" y="1002324"/>
            <a:ext cx="3033346" cy="1855176"/>
          </a:xfrm>
          <a:prstGeom prst="rect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Busy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415E9B-19E3-56C3-FAD6-926919207B86}"/>
              </a:ext>
            </a:extLst>
          </p:cNvPr>
          <p:cNvSpPr txBox="1">
            <a:spLocks/>
          </p:cNvSpPr>
          <p:nvPr/>
        </p:nvSpPr>
        <p:spPr>
          <a:xfrm>
            <a:off x="1538654" y="2857500"/>
            <a:ext cx="3033346" cy="1855176"/>
          </a:xfrm>
          <a:prstGeom prst="rect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Productive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541827C-E50D-DF4D-85DC-BBAEF99900C6}"/>
              </a:ext>
            </a:extLst>
          </p:cNvPr>
          <p:cNvSpPr txBox="1">
            <a:spLocks/>
          </p:cNvSpPr>
          <p:nvPr/>
        </p:nvSpPr>
        <p:spPr>
          <a:xfrm>
            <a:off x="4572000" y="2857500"/>
            <a:ext cx="3033346" cy="1855176"/>
          </a:xfrm>
          <a:prstGeom prst="rect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Fruitful</a:t>
            </a:r>
          </a:p>
        </p:txBody>
      </p:sp>
    </p:spTree>
    <p:extLst>
      <p:ext uri="{BB962C8B-B14F-4D97-AF65-F5344CB8AC3E}">
        <p14:creationId xmlns:p14="http://schemas.microsoft.com/office/powerpoint/2010/main" val="2669653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F08D3-C75D-EE6F-C88C-2573CA0DE8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Teach us to </a:t>
            </a:r>
            <a:br>
              <a:rPr lang="en-US" sz="6000" dirty="0"/>
            </a:br>
            <a:r>
              <a:rPr lang="en-US" sz="6000" dirty="0"/>
              <a:t>number our days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34282-CE8A-5A66-FD7E-21AC37C79C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lesson on priorities and desiring God</a:t>
            </a:r>
          </a:p>
        </p:txBody>
      </p:sp>
    </p:spTree>
    <p:extLst>
      <p:ext uri="{BB962C8B-B14F-4D97-AF65-F5344CB8AC3E}">
        <p14:creationId xmlns:p14="http://schemas.microsoft.com/office/powerpoint/2010/main" val="3821843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AA58D-944D-212D-4426-E2607D6F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152"/>
            <a:ext cx="7886700" cy="133575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The eternity of God and  ephemerality of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4A539-1E5C-87C5-8853-2F38D8E37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403819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Psalm 90:1 A Prayer of Moses, the man of God. Lord, You have been our dwelling place in all generations. 2 Before the mountains were born Or You gave birth to the earth and the world, </a:t>
            </a:r>
            <a:r>
              <a:rPr lang="en-US" sz="2800" dirty="0">
                <a:solidFill>
                  <a:srgbClr val="FFFF00"/>
                </a:solidFill>
              </a:rPr>
              <a:t>Even from everlasting to everlasting, You are God</a:t>
            </a:r>
            <a:r>
              <a:rPr lang="en-US" sz="2800" dirty="0"/>
              <a:t>. 3 </a:t>
            </a:r>
            <a:r>
              <a:rPr lang="en-US" sz="2800" b="1" u="sng" dirty="0"/>
              <a:t>You turn man back into dust</a:t>
            </a:r>
            <a:r>
              <a:rPr lang="en-US" sz="2800" dirty="0"/>
              <a:t> And say, "Return, O children of men." 4 </a:t>
            </a:r>
            <a:r>
              <a:rPr lang="en-US" sz="2800" dirty="0">
                <a:solidFill>
                  <a:srgbClr val="FFFF00"/>
                </a:solidFill>
              </a:rPr>
              <a:t>For a thousand years in Your sight</a:t>
            </a:r>
            <a:r>
              <a:rPr lang="en-US" sz="2800" dirty="0"/>
              <a:t> Are like yesterday when it passes by, Or [as] a watch in the night. 5 You have swept them away like a flood, they fall asleep; In the morning they are like grass which sprouts anew…</a:t>
            </a:r>
          </a:p>
        </p:txBody>
      </p:sp>
    </p:spTree>
    <p:extLst>
      <p:ext uri="{BB962C8B-B14F-4D97-AF65-F5344CB8AC3E}">
        <p14:creationId xmlns:p14="http://schemas.microsoft.com/office/powerpoint/2010/main" val="36579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AA58D-944D-212D-4426-E2607D6F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152"/>
            <a:ext cx="7886700" cy="133575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The eternity of God and  ephemerality of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4A539-1E5C-87C5-8853-2F38D8E37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403819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Psalm 90:</a:t>
            </a:r>
            <a:r>
              <a:rPr lang="en-US" sz="28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9 For </a:t>
            </a:r>
            <a:r>
              <a:rPr lang="en-US" sz="2800" b="1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 our days have declined</a:t>
            </a:r>
            <a:r>
              <a:rPr lang="en-US" sz="28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Your fury; We have finished </a:t>
            </a:r>
            <a:r>
              <a:rPr lang="en-US" sz="2800" b="1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our years like a sigh</a:t>
            </a:r>
            <a:r>
              <a:rPr lang="en-US" sz="28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10 As for the days of our life, </a:t>
            </a:r>
            <a:r>
              <a:rPr lang="en-US" sz="2800" b="1" i="0" u="sng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they contain seventy years, Or if due to strength, eighty years</a:t>
            </a:r>
            <a:r>
              <a:rPr lang="en-US" sz="28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Yet their pride is [but] labor and sorrow; For soon it is gone and we fly away. 11 Who understands the power of Your anger And Your fury, according to the fear that is due You? 12 </a:t>
            </a:r>
            <a:r>
              <a:rPr lang="en-US" sz="2800" b="0" i="0" u="none" strike="noStrike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 teach us to number our days, That we may present to You a heart of wisdom</a:t>
            </a:r>
            <a:r>
              <a:rPr lang="en-US" sz="28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140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AA58D-944D-212D-4426-E2607D6F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152"/>
            <a:ext cx="7886700" cy="133575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The eternity of God and  ephemerality of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4A539-1E5C-87C5-8853-2F38D8E37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7632"/>
            <a:ext cx="7886700" cy="3931920"/>
          </a:xfrm>
        </p:spPr>
        <p:txBody>
          <a:bodyPr anchor="ctr"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We are not eternal, our days here are numbered and we need to consider how to best use them. 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Sin wastes our years away. 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We need to learn from God how to prioritize our lives here, we need to be taught. 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you set as your priorities will teach the people around you about what you believe matters as well. 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30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umber your days" id="{57B39B43-BF13-0143-95C9-2053D36B1357}" vid="{AC7A3944-39D8-BD40-B43E-583101AA4D3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</TotalTime>
  <Words>1903</Words>
  <Application>Microsoft Macintosh PowerPoint</Application>
  <PresentationFormat>On-screen Show (16:10)</PresentationFormat>
  <Paragraphs>97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Teach us to  number our days</vt:lpstr>
      <vt:lpstr>The eternity of God and  ephemerality of man</vt:lpstr>
      <vt:lpstr>The eternity of God and  ephemerality of man</vt:lpstr>
      <vt:lpstr>The eternity of God and  ephemerality of man</vt:lpstr>
      <vt:lpstr>Jesus’ priorities </vt:lpstr>
      <vt:lpstr>Christians and the Eisenhower Matrix</vt:lpstr>
      <vt:lpstr>Christians and the Eisenhower Matrix</vt:lpstr>
      <vt:lpstr>Christians and the Eisenhower Matrix</vt:lpstr>
      <vt:lpstr>Our priorities are tied with our desires </vt:lpstr>
      <vt:lpstr>Our priorities are tied with our desires </vt:lpstr>
      <vt:lpstr>Giving value to our days (Psalm 84)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Sanchez</dc:creator>
  <cp:lastModifiedBy>Bill Sanchez</cp:lastModifiedBy>
  <cp:revision>5</cp:revision>
  <dcterms:created xsi:type="dcterms:W3CDTF">2023-11-04T15:06:24Z</dcterms:created>
  <dcterms:modified xsi:type="dcterms:W3CDTF">2023-11-05T22:48:51Z</dcterms:modified>
</cp:coreProperties>
</file>