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7" r:id="rId2"/>
    <p:sldId id="27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60" y="13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16179-A6B1-4861-AC41-8AF38F700013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E5402B-2EDD-442E-8EDC-128B58C25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443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1E7BF-F69D-4639-B41A-A4D52A568267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84C0A3-355A-4EEF-A32A-E969DB8BE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35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b="1" dirty="0"/>
              <a:t>Demonio-</a:t>
            </a:r>
          </a:p>
          <a:p>
            <a:pPr algn="l" rtl="0"/>
            <a:endParaRPr lang="en-US" b="1" dirty="0"/>
          </a:p>
          <a:p>
            <a:pPr algn="l" rtl="0"/>
            <a:r>
              <a:rPr lang="en-US" b="0" dirty="0"/>
              <a:t>Violencia reciente</a:t>
            </a:r>
          </a:p>
          <a:p>
            <a:pPr algn="l" rtl="0"/>
            <a:endParaRPr lang="en-US" b="0" dirty="0"/>
          </a:p>
          <a:p>
            <a:pPr algn="l" rtl="0"/>
            <a:endParaRPr lang="en-US" b="0" dirty="0"/>
          </a:p>
          <a:p>
            <a:pPr algn="l" rtl="0"/>
            <a:r>
              <a:rPr lang="en-US" b="0" dirty="0"/>
              <a:t>Generación 3</a:t>
            </a:r>
          </a:p>
          <a:p>
            <a:pPr algn="l" rtl="0"/>
            <a:endParaRPr lang="en-US" b="0" dirty="0"/>
          </a:p>
          <a:p>
            <a:pPr algn="l" rtl="0"/>
            <a:r>
              <a:rPr lang="en-US" b="0" dirty="0"/>
              <a:t>1 Y la serpiente era más astuta que cualquier bestia del campo que el Señor Dios había hecho. Y dijo a la mujer: ¿Acaso Dios ha dicho: No comerás de ningún árbol del jardín?</a:t>
            </a:r>
          </a:p>
          <a:p>
            <a:pPr algn="l" rtl="0"/>
            <a:endParaRPr lang="en-US" b="0" dirty="0"/>
          </a:p>
          <a:p>
            <a:pPr algn="l" rtl="0"/>
            <a:r>
              <a:rPr lang="en-US" b="0" dirty="0"/>
              <a:t>2 Y la mujer dijo a la serpiente: Del fruto de los árboles del jardín podemos comer; 3 pero del fruto del árbol que está en medio del huerto, Dios ha dicho: No lo comerás, ni lo tocarás, para que no mueras. "</a:t>
            </a:r>
          </a:p>
          <a:p>
            <a:pPr algn="l" rtl="0"/>
            <a:endParaRPr lang="en-US" b="0" dirty="0"/>
          </a:p>
          <a:p>
            <a:pPr algn="l" rtl="0"/>
            <a:r>
              <a:rPr lang="en-US" b="0" dirty="0"/>
              <a:t>4 Entonces la serpiente dijo a la mujer: “Seguramente no morirás. 5 Porque Dios sabe que el día que comáis de él, se abrirán vuestros ojos y seréis como Dios, sabiendo el bien y el mal.</a:t>
            </a:r>
          </a:p>
          <a:p>
            <a:pPr algn="l" rtl="0"/>
            <a:endParaRPr lang="en-US" b="0" dirty="0"/>
          </a:p>
          <a:p>
            <a:pPr algn="l" rtl="0"/>
            <a:r>
              <a:rPr lang="en-US" b="0" dirty="0"/>
              <a:t>6</a:t>
            </a:r>
            <a:r>
              <a:rPr lang="en-US" b="1" dirty="0"/>
              <a:t>Y cuando la mujer vio que el árbol era bueno para comer, agradable a la vista y árbol deseable para la sabiduría, tomó de su fruto y comió. Y dio también a su marido con ella, y él comió</a:t>
            </a:r>
          </a:p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7704FD-DEF7-4A00-9E04-EBE34B47CC0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0515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D1CD5A0-AFA1-9482-AAA7-FFD2EC7532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B7D997F-3BED-A105-4474-D2EE86C309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6FECA51-0017-EE04-34F2-34B9847C9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6880-E7B1-4426-BA70-86B0706D20E0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B6213FE-A7A3-3024-1097-70C5CD7A5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2416C8F-8263-7D39-56F5-69596AA17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C1C1-897D-46D1-83E9-36F27FF29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495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1BF3175-7E46-A863-4D42-8377D8887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0E196E3-EE70-10C4-86BA-0B19ECC353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EEDABB8-CAE7-0FB5-0D74-448F62135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6880-E7B1-4426-BA70-86B0706D20E0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A4095CD-B340-41C9-A4A4-B7E9B4BFE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DB7203C-CA95-1EA8-1C63-CE978162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C1C1-897D-46D1-83E9-36F27FF29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012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EDDBEC51-9028-AF87-2C2D-36C472215E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7829BB8-F161-9F04-C72F-2A4F9DD0E4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096D4C8-387A-A49C-848F-25970613F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6880-E7B1-4426-BA70-86B0706D20E0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EC2983F-E550-40D1-A26B-21AB1B3B7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896C66D-B82B-F1BD-6440-BC77D244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C1C1-897D-46D1-83E9-36F27FF29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196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248DF4F-74D8-8E0E-3D70-D383C03F2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0915048-5895-622D-EA68-A54F4872E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7ECE6A1-5944-ACC5-72AC-5191C8CE6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6880-E7B1-4426-BA70-86B0706D20E0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0C5D344-A5BE-27B4-F11F-3B6197048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903CAA0-95DD-C7B6-0200-1FB7800C1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C1C1-897D-46D1-83E9-36F27FF29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529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9282E76-624C-7AC6-88C3-246AE97AC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8D130C9-FA0B-C510-942B-8F01723C3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24D7608-20CB-308A-F056-CA16056F2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6880-E7B1-4426-BA70-86B0706D20E0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712E4A-7058-1BAE-C925-162E2C1A6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7E86BEE-356B-4D86-E386-574DF7D20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C1C1-897D-46D1-83E9-36F27FF29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53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A3C3ABA-B470-25A9-C72F-B6734C1F6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D33B115-9329-870A-568E-D584CE8F53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7655EF5-A838-A358-AEDF-C4CA558FCC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7FF390F-BE8E-E885-13F5-63483CD2E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6880-E7B1-4426-BA70-86B0706D20E0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41E3D8F-B0DC-DACE-B945-64530A931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31B3530-7114-1DEF-468C-BE3A9F787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C1C1-897D-46D1-83E9-36F27FF29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88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F8106BA-02CF-31B8-6EBE-8FA69894A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196C7D7-9967-7A88-598F-5E589F777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B69656A-AEDE-D26E-9266-488A855F60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4879C966-0B52-73C1-6410-9896BA6580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74160E1-E11B-5191-A0A9-776D3B6F84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09256BDD-F0D8-1E5E-4B51-9C4308CDC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6880-E7B1-4426-BA70-86B0706D20E0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A2853F66-5D83-EE19-C093-6645C61E5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64CD22F7-AF72-A8FB-A988-4F0280153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C1C1-897D-46D1-83E9-36F27FF29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4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9F1614D-ED22-EDF1-A551-11855B61F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B76F630-0473-66DB-675F-EF7AC3836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6880-E7B1-4426-BA70-86B0706D20E0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7E2B5C8-C327-C0D8-FF52-BA61C7C71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1D0C3E1-D07B-B70B-A2CC-FF8E63D0C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C1C1-897D-46D1-83E9-36F27FF29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91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5B269163-7F19-DB5B-29BF-FAD7D1615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6880-E7B1-4426-BA70-86B0706D20E0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12BA931-389E-4C1D-EE54-0C1CA775D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F42A031-612D-0AF9-68EB-2EDD5F0EE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C1C1-897D-46D1-83E9-36F27FF29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63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ECD1E2-CBF9-0334-C9A9-8CA17B73A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16EA49E-2B9F-5C46-2F86-1696B2473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D75F29F-399F-FC67-6F3C-22F4A9D081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7B507F1-1091-EB72-E52C-3AAF26EC5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6880-E7B1-4426-BA70-86B0706D20E0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39BEBF4-9B9F-FEC8-C4EF-720417C0B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A890171-DF4B-7BCD-5FDC-F51C032B2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C1C1-897D-46D1-83E9-36F27FF29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B16EFA-9EF8-F55C-48A0-D2E946850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37A5CE8E-C089-66EC-6149-6BE13869A9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771D4FC-7728-84D4-592A-C2EF34095F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4F6C4C1-5300-19CB-26AF-0F14E7F95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6880-E7B1-4426-BA70-86B0706D20E0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A922981-79D0-2F94-6A97-AB9FFAB38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D2BA33C-0158-336E-81BE-4EE6B39D5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C1C1-897D-46D1-83E9-36F27FF29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214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F7F2430E-350A-1D39-E170-E4B372BB7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0BFB95E-1133-855F-B87A-5ADB3AFA7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6809E5C-89E0-3929-7619-D7691F934E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26880-E7B1-4426-BA70-86B0706D20E0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B1861EB-22D5-382B-2DB9-4DD80BB436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6FE78F0-98AD-71FF-5DD3-E2B6CE3984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FC1C1-897D-46D1-83E9-36F27FF29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196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0554B57-DDC1-17CE-EDBC-679A8E5661CD}"/>
              </a:ext>
            </a:extLst>
          </p:cNvPr>
          <p:cNvSpPr txBox="1">
            <a:spLocks/>
          </p:cNvSpPr>
          <p:nvPr/>
        </p:nvSpPr>
        <p:spPr>
          <a:xfrm>
            <a:off x="2276383" y="483468"/>
            <a:ext cx="7187213" cy="258397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700" b="1" i="1" dirty="0" smtClean="0">
                <a:solidFill>
                  <a:srgbClr val="00B050"/>
                </a:solidFill>
                <a:latin typeface="Calibri Light" panose="020F0302020204030204"/>
              </a:rPr>
              <a:t>La s</a:t>
            </a:r>
            <a:r>
              <a:rPr kumimoji="0" lang="en-US" sz="137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ubjetividad</a:t>
            </a: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/>
            </a:r>
            <a:b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/>
            </a:r>
            <a:b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ACDE3AB-5014-EBC9-78F6-BF7AB436DD6B}"/>
              </a:ext>
            </a:extLst>
          </p:cNvPr>
          <p:cNvSpPr txBox="1"/>
          <p:nvPr/>
        </p:nvSpPr>
        <p:spPr>
          <a:xfrm>
            <a:off x="221939" y="2632436"/>
            <a:ext cx="12517515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/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la cualidad de estar basado o influenciado por sentimientos, gustos u opiniones personales.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 la cualidad de existir en la mente de alguien en lugar del mundo externo.</a:t>
            </a:r>
          </a:p>
        </p:txBody>
      </p:sp>
    </p:spTree>
    <p:extLst>
      <p:ext uri="{BB962C8B-B14F-4D97-AF65-F5344CB8AC3E}">
        <p14:creationId xmlns:p14="http://schemas.microsoft.com/office/powerpoint/2010/main" val="1953404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A tree with leaves and roots  Description automatically generated">
            <a:extLst>
              <a:ext uri="{FF2B5EF4-FFF2-40B4-BE49-F238E27FC236}">
                <a16:creationId xmlns="" xmlns:a16="http://schemas.microsoft.com/office/drawing/2014/main" id="{6CCBF92A-B62C-71E5-2982-35EDD89694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73465"/>
            <a:ext cx="12192000" cy="793146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45B6728F-B443-6EB5-2FA1-B7A3295FF0C8}"/>
              </a:ext>
            </a:extLst>
          </p:cNvPr>
          <p:cNvSpPr txBox="1"/>
          <p:nvPr/>
        </p:nvSpPr>
        <p:spPr>
          <a:xfrm>
            <a:off x="2881155" y="4930445"/>
            <a:ext cx="1241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Nuevo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93FBC5DC-2C4F-594E-7579-A5A4EFD26C66}"/>
              </a:ext>
            </a:extLst>
          </p:cNvPr>
          <p:cNvSpPr txBox="1"/>
          <p:nvPr/>
        </p:nvSpPr>
        <p:spPr>
          <a:xfrm>
            <a:off x="6561262" y="4916750"/>
            <a:ext cx="1706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Iluminar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35C77CB-5DC5-6912-8174-E221EC32F1C1}"/>
              </a:ext>
            </a:extLst>
          </p:cNvPr>
          <p:cNvSpPr txBox="1"/>
          <p:nvPr/>
        </p:nvSpPr>
        <p:spPr>
          <a:xfrm>
            <a:off x="4582633" y="5852125"/>
            <a:ext cx="1598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Rebeld</a:t>
            </a:r>
            <a:r>
              <a:rPr kumimoji="0" lang="es-E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ía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3BED7E6E-9947-FD9D-3683-2800D9C47C64}"/>
              </a:ext>
            </a:extLst>
          </p:cNvPr>
          <p:cNvSpPr txBox="1"/>
          <p:nvPr/>
        </p:nvSpPr>
        <p:spPr>
          <a:xfrm>
            <a:off x="8956481" y="554841"/>
            <a:ext cx="30444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00B050"/>
                </a:solidFill>
                <a:latin typeface="Calibri" panose="020F0502020204030204"/>
              </a:rPr>
              <a:t>La s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ubjetividad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peech Bubble: Rectangle with Corners Rounded 1">
            <a:extLst>
              <a:ext uri="{FF2B5EF4-FFF2-40B4-BE49-F238E27FC236}">
                <a16:creationId xmlns="" xmlns:a16="http://schemas.microsoft.com/office/drawing/2014/main" id="{2AED1F57-33C9-CA2D-3AED-C3BC0CBD0393}"/>
              </a:ext>
            </a:extLst>
          </p:cNvPr>
          <p:cNvSpPr/>
          <p:nvPr/>
        </p:nvSpPr>
        <p:spPr>
          <a:xfrm>
            <a:off x="482599" y="864022"/>
            <a:ext cx="3366070" cy="1228298"/>
          </a:xfrm>
          <a:prstGeom prst="wedgeRoundRectCallout">
            <a:avLst>
              <a:gd name="adj1" fmla="val 61084"/>
              <a:gd name="adj2" fmla="val 70960"/>
              <a:gd name="adj3" fmla="val 16667"/>
            </a:avLst>
          </a:prstGeom>
          <a:solidFill>
            <a:srgbClr val="ECF5E7">
              <a:alpha val="35000"/>
            </a:srgb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4F2B3A71-0AB4-4CE2-2A2F-FF50ADB22E9A}"/>
              </a:ext>
            </a:extLst>
          </p:cNvPr>
          <p:cNvSpPr txBox="1"/>
          <p:nvPr/>
        </p:nvSpPr>
        <p:spPr>
          <a:xfrm>
            <a:off x="582978" y="912827"/>
            <a:ext cx="3365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D7D31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</a:rPr>
              <a:t>'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ED7D31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</a:rPr>
              <a:t>Religión</a:t>
            </a:r>
            <a:r>
              <a:rPr lang="en-US" sz="3600" b="1" dirty="0" smtClean="0">
                <a:solidFill>
                  <a:srgbClr val="ED7D31">
                    <a:lumMod val="40000"/>
                    <a:lumOff val="60000"/>
                  </a:srgbClr>
                </a:solidFill>
                <a:latin typeface="Calibri" panose="020F0502020204030204"/>
              </a:rPr>
              <a:t>’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D7D31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lang="en-US" sz="3600" b="1" dirty="0" err="1" smtClean="0">
                <a:solidFill>
                  <a:srgbClr val="ED7D31">
                    <a:lumMod val="75000"/>
                  </a:srgbClr>
                </a:solidFill>
              </a:rPr>
              <a:t>nueva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40000"/>
                  <a:lumOff val="60000"/>
                </a:srgbClr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importancia suprema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="" xmlns:a16="http://schemas.microsoft.com/office/drawing/2014/main" id="{6E22AE88-6DCE-C804-E0D1-353B9B808918}"/>
              </a:ext>
            </a:extLst>
          </p:cNvPr>
          <p:cNvSpPr/>
          <p:nvPr/>
        </p:nvSpPr>
        <p:spPr>
          <a:xfrm>
            <a:off x="5812015" y="83791"/>
            <a:ext cx="2736563" cy="1286326"/>
          </a:xfrm>
          <a:prstGeom prst="wedgeRoundRectCallout">
            <a:avLst>
              <a:gd name="adj1" fmla="val -47948"/>
              <a:gd name="adj2" fmla="val 90783"/>
              <a:gd name="adj3" fmla="val 16667"/>
            </a:avLst>
          </a:prstGeom>
          <a:solidFill>
            <a:srgbClr val="ECF5E7">
              <a:alpha val="35000"/>
            </a:srgb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3F06DABF-A98D-6805-2837-7E10684EABBD}"/>
              </a:ext>
            </a:extLst>
          </p:cNvPr>
          <p:cNvSpPr txBox="1"/>
          <p:nvPr/>
        </p:nvSpPr>
        <p:spPr>
          <a:xfrm>
            <a:off x="5974712" y="83791"/>
            <a:ext cx="2573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Campaña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desprestigio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="" xmlns:a16="http://schemas.microsoft.com/office/drawing/2014/main" id="{A4AECF83-1A4D-DC44-9712-9696B78E093C}"/>
              </a:ext>
            </a:extLst>
          </p:cNvPr>
          <p:cNvSpPr/>
          <p:nvPr/>
        </p:nvSpPr>
        <p:spPr>
          <a:xfrm>
            <a:off x="7414430" y="1447068"/>
            <a:ext cx="2115403" cy="759557"/>
          </a:xfrm>
          <a:prstGeom prst="wedgeRoundRectCallout">
            <a:avLst>
              <a:gd name="adj1" fmla="val -47948"/>
              <a:gd name="adj2" fmla="val 90783"/>
              <a:gd name="adj3" fmla="val 16667"/>
            </a:avLst>
          </a:prstGeom>
          <a:solidFill>
            <a:srgbClr val="ECF5E7">
              <a:alpha val="35000"/>
            </a:srgb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4462D327-4C30-EE28-0C31-B6890FE434A7}"/>
              </a:ext>
            </a:extLst>
          </p:cNvPr>
          <p:cNvSpPr txBox="1"/>
          <p:nvPr/>
        </p:nvSpPr>
        <p:spPr>
          <a:xfrm>
            <a:off x="7478098" y="1496129"/>
            <a:ext cx="2129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rgbClr val="ED7D31">
                    <a:lumMod val="75000"/>
                  </a:srgbClr>
                </a:solidFill>
                <a:latin typeface="Calibri" panose="020F0502020204030204"/>
              </a:rPr>
              <a:t>El p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</a:rPr>
              <a:t>ecado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1596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198</Words>
  <Application>Microsoft Office PowerPoint</Application>
  <PresentationFormat>Widescreen</PresentationFormat>
  <Paragraphs>27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Blaine Mellor</dc:creator>
  <cp:lastModifiedBy>Esther Eubanks</cp:lastModifiedBy>
  <cp:revision>4</cp:revision>
  <dcterms:created xsi:type="dcterms:W3CDTF">2023-10-29T17:34:57Z</dcterms:created>
  <dcterms:modified xsi:type="dcterms:W3CDTF">2023-10-29T18:50:04Z</dcterms:modified>
</cp:coreProperties>
</file>