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7" r:id="rId3"/>
    <p:sldId id="295" r:id="rId4"/>
    <p:sldId id="292" r:id="rId5"/>
    <p:sldId id="293" r:id="rId6"/>
    <p:sldId id="290" r:id="rId7"/>
    <p:sldId id="289" r:id="rId8"/>
    <p:sldId id="291" r:id="rId9"/>
    <p:sldId id="296" r:id="rId10"/>
  </p:sldIdLst>
  <p:sldSz cx="9144000" cy="5715000" type="screen16x1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80">
          <p15:clr>
            <a:srgbClr val="A4A3A4"/>
          </p15:clr>
        </p15:guide>
        <p15:guide id="2" pos="4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6" y="484"/>
      </p:cViewPr>
      <p:guideLst>
        <p:guide orient="horz" pos="1680"/>
        <p:guide pos="41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3222433"/>
            <a:ext cx="9144000" cy="249256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22243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210259"/>
            <a:ext cx="9144000" cy="1905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333500"/>
            <a:ext cx="9144000" cy="42545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4210456"/>
            <a:ext cx="5637010" cy="73509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
        <p:nvSpPr>
          <p:cNvPr id="2" name="Title 1"/>
          <p:cNvSpPr>
            <a:spLocks noGrp="1"/>
          </p:cNvSpPr>
          <p:nvPr>
            <p:ph type="ctrTitle"/>
          </p:nvPr>
        </p:nvSpPr>
        <p:spPr>
          <a:xfrm>
            <a:off x="817584" y="2610242"/>
            <a:ext cx="7175351" cy="1494306"/>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222433"/>
            <a:ext cx="9144000" cy="249256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22243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210259"/>
            <a:ext cx="9144000" cy="1905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333500"/>
            <a:ext cx="9144000" cy="42545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952501"/>
            <a:ext cx="4114800" cy="260650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842072"/>
            <a:ext cx="3694114" cy="180251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319266-61E3-4F67-B612-F950DCAA1871}" type="slidenum">
              <a:rPr lang="en-US" smtClean="0"/>
              <a:pPr/>
              <a:t>‹#›</a:t>
            </a:fld>
            <a:endParaRPr lang="en-US" dirty="0"/>
          </a:p>
        </p:txBody>
      </p:sp>
      <p:sp>
        <p:nvSpPr>
          <p:cNvPr id="2" name="Title 1"/>
          <p:cNvSpPr>
            <a:spLocks noGrp="1"/>
          </p:cNvSpPr>
          <p:nvPr>
            <p:ph type="title"/>
          </p:nvPr>
        </p:nvSpPr>
        <p:spPr>
          <a:xfrm>
            <a:off x="727268" y="3720351"/>
            <a:ext cx="6383538" cy="9525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609599"/>
            <a:ext cx="6400800" cy="289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13764"/>
            <a:ext cx="2057400" cy="4365283"/>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6" y="609601"/>
            <a:ext cx="4829287" cy="40789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609600"/>
            <a:ext cx="6400800" cy="289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
        <p:nvSpPr>
          <p:cNvPr id="8" name="Title 7"/>
          <p:cNvSpPr>
            <a:spLocks noGrp="1"/>
          </p:cNvSpPr>
          <p:nvPr>
            <p:ph type="title"/>
          </p:nvPr>
        </p:nvSpPr>
        <p:spPr>
          <a:xfrm>
            <a:off x="533400" y="254000"/>
            <a:ext cx="8153400" cy="952500"/>
          </a:xfrm>
        </p:spPr>
        <p:txBody>
          <a:bodyPr/>
          <a:lstStyle>
            <a:lvl1pPr>
              <a:defRPr sz="3200"/>
            </a:lvl1pPr>
          </a:lstStyle>
          <a:p>
            <a:r>
              <a:rPr lang="en-US" smtClean="0"/>
              <a:t>Click to edit Master title style</a:t>
            </a:r>
            <a:endParaRPr lang="en-US"/>
          </a:p>
        </p:txBody>
      </p:sp>
      <p:sp>
        <p:nvSpPr>
          <p:cNvPr id="10" name="Content Placeholder 9"/>
          <p:cNvSpPr>
            <a:spLocks noGrp="1"/>
          </p:cNvSpPr>
          <p:nvPr>
            <p:ph sz="quarter" idx="13"/>
          </p:nvPr>
        </p:nvSpPr>
        <p:spPr>
          <a:xfrm>
            <a:off x="990600" y="1333500"/>
            <a:ext cx="7772400" cy="3619500"/>
          </a:xfrm>
        </p:spPr>
        <p:txBody>
          <a:bodyPr>
            <a:normAutofit/>
          </a:bodyPr>
          <a:lstStyle>
            <a:lvl1pPr>
              <a:defRPr sz="2000"/>
            </a:lvl1pPr>
            <a:lvl2pPr>
              <a:defRPr sz="18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06091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222433"/>
            <a:ext cx="9144000" cy="249256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22243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210259"/>
            <a:ext cx="9144000" cy="1905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333500"/>
            <a:ext cx="9144000" cy="42545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1810541"/>
            <a:ext cx="5966666" cy="2019455"/>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3839592"/>
            <a:ext cx="5970494" cy="69621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319266-61E3-4F67-B612-F950DCAA1871}"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609599"/>
            <a:ext cx="3346704" cy="289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609600"/>
            <a:ext cx="3346704" cy="289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609601"/>
            <a:ext cx="3346704" cy="533135"/>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166939"/>
            <a:ext cx="3346704" cy="22860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609601"/>
            <a:ext cx="3346704" cy="533135"/>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165860"/>
            <a:ext cx="3346704" cy="22860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319266-61E3-4F67-B612-F950DCAA1871}"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8" y="1841501"/>
            <a:ext cx="3636085" cy="1048744"/>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8" y="609600"/>
            <a:ext cx="4017085" cy="4078942"/>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2914835"/>
            <a:ext cx="3388660" cy="17829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65441-ADA7-4DB6-A39E-C7D4D913F1DF}" type="datetimeFigureOut">
              <a:rPr lang="en-US" smtClean="0"/>
              <a:pPr/>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4254500"/>
            <a:ext cx="9144000" cy="14605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42545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140253"/>
            <a:ext cx="9144000" cy="1905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333500"/>
            <a:ext cx="9144000" cy="42545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92" y="3643473"/>
            <a:ext cx="6512511" cy="9525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610217"/>
            <a:ext cx="6400800" cy="2895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5143501"/>
            <a:ext cx="2514600" cy="304271"/>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DB65441-ADA7-4DB6-A39E-C7D4D913F1DF}" type="datetimeFigureOut">
              <a:rPr lang="en-US" smtClean="0"/>
              <a:pPr/>
              <a:t>12/7/2023</a:t>
            </a:fld>
            <a:endParaRPr lang="en-US" dirty="0"/>
          </a:p>
        </p:txBody>
      </p:sp>
      <p:sp>
        <p:nvSpPr>
          <p:cNvPr id="5" name="Footer Placeholder 4"/>
          <p:cNvSpPr>
            <a:spLocks noGrp="1"/>
          </p:cNvSpPr>
          <p:nvPr>
            <p:ph type="ftr" sz="quarter" idx="3"/>
          </p:nvPr>
        </p:nvSpPr>
        <p:spPr>
          <a:xfrm>
            <a:off x="457202" y="5143501"/>
            <a:ext cx="3352801" cy="304271"/>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5143501"/>
            <a:ext cx="1828800" cy="304271"/>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8319266-61E3-4F67-B612-F950DCAA187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9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82880" indent="0" algn="ctr" rtl="0">
              <a:buNone/>
            </a:pPr>
            <a:r>
              <a:rPr lang="en-US" sz="6600" dirty="0" smtClean="0"/>
              <a:t>Estar en Cristo</a:t>
            </a:r>
            <a:endParaRPr lang="en-US" sz="6600" dirty="0"/>
          </a:p>
        </p:txBody>
      </p:sp>
    </p:spTree>
    <p:extLst>
      <p:ext uri="{BB962C8B-B14F-4D97-AF65-F5344CB8AC3E}">
        <p14:creationId xmlns:p14="http://schemas.microsoft.com/office/powerpoint/2010/main" val="3181803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76200" y="127000"/>
            <a:ext cx="8839200" cy="5461000"/>
          </a:xfrm>
        </p:spPr>
        <p:txBody>
          <a:bodyPr>
            <a:normAutofit fontScale="92500" lnSpcReduction="20000"/>
          </a:bodyPr>
          <a:lstStyle/>
          <a:p>
            <a:r>
              <a:rPr lang="en-US" dirty="0"/>
              <a:t>Ef 1:3-14 </a:t>
            </a:r>
            <a:r>
              <a:rPr lang="es-ES" dirty="0" smtClean="0"/>
              <a:t>Bendito </a:t>
            </a:r>
            <a:r>
              <a:rPr lang="es-ES" dirty="0"/>
              <a:t>sea el Dios y Padre de nuestro Señor Jesucristo, que nos ha bendecido con toda bendición espiritual en los lugares celestiales en Cristo.  4  Porque Dios nos escogió en Cristo antes de la fundación del mundo, para que fuéramos santos y sin mancha delante de Él. En amor  5  nos predestinó para adopción como hijos para sí mediante Jesucristo, conforme a la buena intención de Su voluntad,  6  para alabanza de la gloria de Su gracia que gratuitamente ha impartido sobre nosotros en el Amado.  7  En Él tenemos redención mediante Su sangre, el perdón de nuestros pecados según las riquezas de Su gracia  8  que ha hecho abundar para con nosotros. En toda sabiduría y discernimiento  9  nos dio a conocer el misterio de Su voluntad, según la buena intención que se propuso en Cristo,  10  con miras a una buena administración en el cumplimiento de los tiempos, es decir, de reunir todas las cosas en Cristo, tanto las que están en los cielos, como las que están en la tierra.  11  También en Él hemos obtenido herencia, habiendo sido predestinados según el propósito de Aquel que obra todas las cosas conforme al consejo de Su voluntad,  12  a fin de que nosotros, que fuimos los primeros en esperar en Cristo, seamos para alabanza de Su gloria.  13  </a:t>
            </a:r>
            <a:r>
              <a:rPr lang="es-ES" dirty="0" smtClean="0"/>
              <a:t/>
            </a:r>
            <a:br>
              <a:rPr lang="es-ES" dirty="0" smtClean="0"/>
            </a:br>
            <a:r>
              <a:rPr lang="es-ES" dirty="0" smtClean="0"/>
              <a:t>En </a:t>
            </a:r>
            <a:r>
              <a:rPr lang="es-ES" dirty="0"/>
              <a:t>Él también ustedes, después de escuchar el mensaje de la verdad, el evangelio de su salvación, y habiendo creído, fueron sellados en Él con el Espíritu Santo de la promesa,  14  que nos es dado como garantía de nuestra herencia, con miras a la redención de la posesión adquirida de Dios, para alabanza de Su gloria.</a:t>
            </a:r>
            <a:endParaRPr lang="en-US" dirty="0"/>
          </a:p>
        </p:txBody>
      </p:sp>
      <p:cxnSp>
        <p:nvCxnSpPr>
          <p:cNvPr id="6" name="Straight Connector 5"/>
          <p:cNvCxnSpPr/>
          <p:nvPr/>
        </p:nvCxnSpPr>
        <p:spPr>
          <a:xfrm>
            <a:off x="7620000" y="647700"/>
            <a:ext cx="304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924800" y="6477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9000" y="8763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029200" y="1790700"/>
            <a:ext cx="161713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33600" y="3162300"/>
            <a:ext cx="990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00600" y="2705100"/>
            <a:ext cx="121073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58000" y="17907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0000" y="33909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4800" y="43815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934200" y="4610100"/>
            <a:ext cx="990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5871633" y="2921000"/>
            <a:ext cx="5638800" cy="1939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n-US" dirty="0"/>
              <a:t>Toda Bendición Espiritual, en Cristo:</a:t>
            </a:r>
          </a:p>
          <a:p>
            <a:pPr lvl="1" algn="l" rtl="0"/>
            <a:r>
              <a:rPr lang="en-US" dirty="0"/>
              <a:t>Él nos eligió</a:t>
            </a:r>
          </a:p>
          <a:p>
            <a:pPr lvl="1" algn="l" rtl="0"/>
            <a:r>
              <a:rPr lang="en-US" dirty="0"/>
              <a:t>Nos predestinó para la adopción como hijos</a:t>
            </a:r>
          </a:p>
          <a:p>
            <a:pPr lvl="1" algn="l" rtl="0"/>
            <a:r>
              <a:rPr lang="en-US" dirty="0"/>
              <a:t>Tenemos redención, el perdón de los pecados.</a:t>
            </a:r>
          </a:p>
          <a:p>
            <a:pPr lvl="1" algn="l" rtl="0"/>
            <a:r>
              <a:rPr lang="en-US" dirty="0"/>
              <a:t>Dio a conocer el misterio de su voluntad.</a:t>
            </a:r>
          </a:p>
          <a:p>
            <a:pPr lvl="1" algn="l" rtl="0"/>
            <a:r>
              <a:rPr lang="en-US" dirty="0"/>
              <a:t>Hemos obtenido una herencia.</a:t>
            </a:r>
          </a:p>
          <a:p>
            <a:pPr lvl="1" algn="l" rtl="0"/>
            <a:r>
              <a:rPr lang="en-US" dirty="0"/>
              <a:t>Fuimos sellados con el Espíritu Santo</a:t>
            </a:r>
          </a:p>
        </p:txBody>
      </p:sp>
      <p:cxnSp>
        <p:nvCxnSpPr>
          <p:cNvPr id="16" name="Straight Connector 15"/>
          <p:cNvCxnSpPr/>
          <p:nvPr/>
        </p:nvCxnSpPr>
        <p:spPr>
          <a:xfrm>
            <a:off x="6011333" y="5143500"/>
            <a:ext cx="203004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95800" y="4610100"/>
            <a:ext cx="121073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18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4">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4500"/>
                            </p:stCondLst>
                            <p:childTnLst>
                              <p:par>
                                <p:cTn id="45" presetID="22" presetClass="entr" presetSubtype="8"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down)">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El </a:t>
            </a:r>
            <a:r>
              <a:rPr lang="en-US" dirty="0" err="1" smtClean="0"/>
              <a:t>misterio</a:t>
            </a:r>
            <a:r>
              <a:rPr lang="en-US" dirty="0" smtClean="0"/>
              <a:t>…</a:t>
            </a:r>
            <a:endParaRPr lang="en-US" dirty="0"/>
          </a:p>
        </p:txBody>
      </p:sp>
      <p:sp>
        <p:nvSpPr>
          <p:cNvPr id="3" name="Content Placeholder 2"/>
          <p:cNvSpPr>
            <a:spLocks noGrp="1"/>
          </p:cNvSpPr>
          <p:nvPr>
            <p:ph sz="quarter" idx="13"/>
          </p:nvPr>
        </p:nvSpPr>
        <p:spPr>
          <a:xfrm>
            <a:off x="304800" y="825500"/>
            <a:ext cx="8686800" cy="4762500"/>
          </a:xfrm>
        </p:spPr>
        <p:txBody>
          <a:bodyPr>
            <a:normAutofit fontScale="70000" lnSpcReduction="20000"/>
          </a:bodyPr>
          <a:lstStyle/>
          <a:p>
            <a:r>
              <a:rPr lang="en-US" dirty="0" smtClean="0"/>
              <a:t>Rom </a:t>
            </a:r>
            <a:r>
              <a:rPr lang="en-US" dirty="0" smtClean="0"/>
              <a:t>16:25-26 </a:t>
            </a:r>
            <a:r>
              <a:rPr lang="es-ES" dirty="0"/>
              <a:t>Y a Aquel que es poderoso para afirmarlos conforme a mi evangelio y a la predicación de Jesucristo, según la revelación del misterio que ha sido mantenido en secreto durante siglos sin fin, </a:t>
            </a:r>
            <a:r>
              <a:rPr lang="es-ES" dirty="0" smtClean="0"/>
              <a:t>26</a:t>
            </a:r>
            <a:r>
              <a:rPr lang="es-ES" dirty="0"/>
              <a:t>  pero que ahora ha sido manifestado, y por las Escrituras de los </a:t>
            </a:r>
            <a:r>
              <a:rPr lang="es-ES" dirty="0" smtClean="0"/>
              <a:t>profetas … </a:t>
            </a:r>
            <a:r>
              <a:rPr lang="es-ES" dirty="0"/>
              <a:t>se ha dado a conocer a todas las </a:t>
            </a:r>
            <a:r>
              <a:rPr lang="es-ES" dirty="0" smtClean="0"/>
              <a:t>naciones</a:t>
            </a:r>
            <a:r>
              <a:rPr lang="en-US" dirty="0" smtClean="0"/>
              <a:t>...</a:t>
            </a:r>
            <a:endParaRPr lang="en-US" dirty="0" smtClean="0"/>
          </a:p>
          <a:p>
            <a:pPr algn="l" rtl="0"/>
            <a:endParaRPr lang="en-US" dirty="0" smtClean="0"/>
          </a:p>
          <a:p>
            <a:r>
              <a:rPr lang="en-US" dirty="0" smtClean="0"/>
              <a:t>1Co 2:7 </a:t>
            </a:r>
            <a:r>
              <a:rPr lang="es-ES" dirty="0"/>
              <a:t>sino que hablamos sabiduría de Dios en misterio, la sabiduría oculta que, desde antes de los siglos, Dios predestinó para nuestra gloria. </a:t>
            </a:r>
            <a:endParaRPr lang="es-ES" dirty="0" smtClean="0"/>
          </a:p>
          <a:p>
            <a:pPr marL="45720" indent="0">
              <a:buNone/>
            </a:pPr>
            <a:endParaRPr lang="en-US" dirty="0" smtClean="0"/>
          </a:p>
          <a:p>
            <a:r>
              <a:rPr lang="en-US" dirty="0" smtClean="0"/>
              <a:t>Ef 1:9-10 </a:t>
            </a:r>
            <a:r>
              <a:rPr lang="es-ES" dirty="0"/>
              <a:t>nos dio a conocer el misterio de Su voluntad, según la buena intención que se propuso en Cristo, </a:t>
            </a:r>
            <a:r>
              <a:rPr lang="es-ES" dirty="0" smtClean="0"/>
              <a:t>10</a:t>
            </a:r>
            <a:r>
              <a:rPr lang="es-ES" dirty="0"/>
              <a:t>  con miras a una buena administración en el cumplimiento de los tiempos, es decir, de reunir todas las cosas en Cristo, tanto las que están en los cielos, como las que están en la tierra. </a:t>
            </a:r>
            <a:endParaRPr lang="es-ES" dirty="0" smtClean="0"/>
          </a:p>
          <a:p>
            <a:pPr marL="45720" indent="0">
              <a:buNone/>
            </a:pPr>
            <a:endParaRPr lang="en-US" dirty="0" smtClean="0"/>
          </a:p>
          <a:p>
            <a:r>
              <a:rPr lang="en-US" dirty="0" smtClean="0"/>
              <a:t>Ef 3:3-6 </a:t>
            </a:r>
            <a:r>
              <a:rPr lang="es-ES" dirty="0"/>
              <a:t>que por revelación me fue dado a conocer el misterio, tal como antes les escribí brevemente. </a:t>
            </a:r>
            <a:r>
              <a:rPr lang="es-ES" dirty="0" smtClean="0"/>
              <a:t>4</a:t>
            </a:r>
            <a:r>
              <a:rPr lang="es-ES" dirty="0"/>
              <a:t>  En vista de lo cual, leyendo, podrán entender mi comprensión del misterio de Cristo, </a:t>
            </a:r>
            <a:r>
              <a:rPr lang="es-ES" dirty="0" smtClean="0"/>
              <a:t>5</a:t>
            </a:r>
            <a:r>
              <a:rPr lang="es-ES" dirty="0"/>
              <a:t>  que en otras generaciones no se dio a conocer a los hijos de los hombres, como ahora ha sido revelado a Sus santos apóstoles y profetas por el Espíritu; </a:t>
            </a:r>
            <a:r>
              <a:rPr lang="es-ES" dirty="0" smtClean="0"/>
              <a:t>6</a:t>
            </a:r>
            <a:r>
              <a:rPr lang="es-ES" dirty="0"/>
              <a:t>  a saber, que los gentiles son coherederos y miembros del mismo cuerpo, participando igualmente de la promesa en Cristo Jesús mediante el evangelio. </a:t>
            </a:r>
            <a:endParaRPr lang="es-ES" dirty="0" smtClean="0"/>
          </a:p>
          <a:p>
            <a:pPr marL="45720" indent="0">
              <a:buNone/>
            </a:pPr>
            <a:endParaRPr lang="en-US" dirty="0" smtClean="0"/>
          </a:p>
          <a:p>
            <a:r>
              <a:rPr lang="en-US" dirty="0" smtClean="0"/>
              <a:t>Ef 6:18-20 </a:t>
            </a:r>
            <a:r>
              <a:rPr lang="es-ES" dirty="0"/>
              <a:t>Con toda oración y súplica oren en todo tiempo en el Espíritu, y así, velen con toda perseverancia y súplica por todos los santos. </a:t>
            </a:r>
            <a:r>
              <a:rPr lang="es-ES" dirty="0" smtClean="0"/>
              <a:t>19</a:t>
            </a:r>
            <a:r>
              <a:rPr lang="es-ES" dirty="0"/>
              <a:t>  Oren también por mí, para que me sea dada palabra al abrir mi boca, a fin de dar a conocer sin temor el misterio del evangelio, </a:t>
            </a:r>
            <a:r>
              <a:rPr lang="es-ES" dirty="0" smtClean="0"/>
              <a:t>20</a:t>
            </a:r>
            <a:r>
              <a:rPr lang="es-ES" dirty="0"/>
              <a:t>  por el cual soy embajador en cadenas; que al proclamarlo hable sin temor, como debo hablar. </a:t>
            </a:r>
            <a:endParaRPr lang="en-US" dirty="0"/>
          </a:p>
        </p:txBody>
      </p:sp>
    </p:spTree>
    <p:extLst>
      <p:ext uri="{BB962C8B-B14F-4D97-AF65-F5344CB8AC3E}">
        <p14:creationId xmlns:p14="http://schemas.microsoft.com/office/powerpoint/2010/main" val="418045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reesms\AppData\Local\Microsoft\Windows\Temporary Internet Files\Content.IE5\MZ9VF2KM\MP90038479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041782">
            <a:off x="4589413" y="1890918"/>
            <a:ext cx="382614" cy="3782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marL="0" indent="0" rtl="0">
              <a:buNone/>
            </a:pPr>
            <a:r>
              <a:rPr lang="en-US" dirty="0" smtClean="0"/>
              <a:t>Una breve historia del misterio…</a:t>
            </a:r>
            <a:endParaRPr lang="en-US" dirty="0"/>
          </a:p>
        </p:txBody>
      </p:sp>
      <p:sp>
        <p:nvSpPr>
          <p:cNvPr id="27" name="Content Placeholder 26"/>
          <p:cNvSpPr>
            <a:spLocks noGrp="1"/>
          </p:cNvSpPr>
          <p:nvPr>
            <p:ph sz="quarter" idx="13"/>
          </p:nvPr>
        </p:nvSpPr>
        <p:spPr>
          <a:xfrm>
            <a:off x="762000" y="2730500"/>
            <a:ext cx="8001000" cy="2222500"/>
          </a:xfrm>
        </p:spPr>
        <p:txBody>
          <a:bodyPr>
            <a:normAutofit/>
          </a:bodyPr>
          <a:lstStyle/>
          <a:p>
            <a:pPr algn="l" rtl="0"/>
            <a:r>
              <a:rPr lang="en-US" dirty="0" smtClean="0"/>
              <a:t>¿Cuál fue el misterio? (3:6)</a:t>
            </a:r>
          </a:p>
          <a:p>
            <a:r>
              <a:rPr lang="en-US" dirty="0" smtClean="0"/>
              <a:t>¿Cuándo ocurrió el </a:t>
            </a:r>
            <a:r>
              <a:rPr lang="en-US" dirty="0" err="1" smtClean="0"/>
              <a:t>evento</a:t>
            </a:r>
            <a:r>
              <a:rPr lang="en-US" dirty="0" smtClean="0"/>
              <a:t> </a:t>
            </a:r>
            <a:r>
              <a:rPr lang="en-US" dirty="0" err="1" smtClean="0"/>
              <a:t>misterioso</a:t>
            </a:r>
            <a:r>
              <a:rPr lang="en-US" dirty="0" smtClean="0"/>
              <a:t>? </a:t>
            </a:r>
            <a:r>
              <a:rPr lang="en-US" dirty="0" smtClean="0"/>
              <a:t>(1:9-10)</a:t>
            </a:r>
          </a:p>
          <a:p>
            <a:pPr algn="l" rtl="0"/>
            <a:r>
              <a:rPr lang="en-US" dirty="0" smtClean="0"/>
              <a:t>¿A</a:t>
            </a:r>
            <a:r>
              <a:rPr lang="en-US" dirty="0" smtClean="0"/>
              <a:t> qui</a:t>
            </a:r>
            <a:r>
              <a:rPr lang="es-ES" dirty="0" smtClean="0"/>
              <a:t>é</a:t>
            </a:r>
            <a:r>
              <a:rPr lang="en-US" dirty="0" err="1" smtClean="0"/>
              <a:t>nes</a:t>
            </a:r>
            <a:r>
              <a:rPr lang="en-US" dirty="0" smtClean="0"/>
              <a:t> </a:t>
            </a:r>
            <a:r>
              <a:rPr lang="en-US" dirty="0" err="1" smtClean="0"/>
              <a:t>fue</a:t>
            </a:r>
            <a:r>
              <a:rPr lang="en-US" dirty="0" smtClean="0"/>
              <a:t> </a:t>
            </a:r>
            <a:r>
              <a:rPr lang="en-US" dirty="0" err="1" smtClean="0"/>
              <a:t>revelado</a:t>
            </a:r>
            <a:r>
              <a:rPr lang="en-US" dirty="0" smtClean="0"/>
              <a:t> el </a:t>
            </a:r>
            <a:r>
              <a:rPr lang="en-US" dirty="0" err="1" smtClean="0"/>
              <a:t>misterio</a:t>
            </a:r>
            <a:r>
              <a:rPr lang="en-US" dirty="0" smtClean="0"/>
              <a:t>? </a:t>
            </a:r>
            <a:r>
              <a:rPr lang="en-US" dirty="0" smtClean="0"/>
              <a:t>(3:4-5)</a:t>
            </a:r>
            <a:endParaRPr lang="en-US" dirty="0"/>
          </a:p>
          <a:p>
            <a:pPr algn="l" rtl="0"/>
            <a:r>
              <a:rPr lang="en-US" dirty="0" smtClean="0"/>
              <a:t>¿Cuándo fue revelado y explicado el misterio? (6:19)</a:t>
            </a:r>
          </a:p>
          <a:p>
            <a:pPr algn="l" rtl="0"/>
            <a:r>
              <a:rPr lang="en-US" dirty="0" smtClean="0"/>
              <a:t>¿Cuándo se planeó el misterio? (1:4, 2:10, </a:t>
            </a:r>
            <a:r>
              <a:rPr lang="en-US" dirty="0" smtClean="0"/>
              <a:t>Rom </a:t>
            </a:r>
            <a:r>
              <a:rPr lang="en-US" dirty="0" smtClean="0"/>
              <a:t>16:26, </a:t>
            </a:r>
            <a:r>
              <a:rPr lang="en-US" dirty="0" smtClean="0"/>
              <a:t>1 </a:t>
            </a:r>
            <a:r>
              <a:rPr lang="en-US" dirty="0" err="1"/>
              <a:t>C</a:t>
            </a:r>
            <a:r>
              <a:rPr lang="en-US" dirty="0" err="1" smtClean="0"/>
              <a:t>or</a:t>
            </a:r>
            <a:r>
              <a:rPr lang="en-US" dirty="0" smtClean="0"/>
              <a:t> 2:7</a:t>
            </a:r>
            <a:r>
              <a:rPr lang="en-US" dirty="0" smtClean="0"/>
              <a:t>)</a:t>
            </a:r>
            <a:endParaRPr lang="en-US" dirty="0"/>
          </a:p>
        </p:txBody>
      </p:sp>
      <p:cxnSp>
        <p:nvCxnSpPr>
          <p:cNvPr id="5" name="Straight Connector 4"/>
          <p:cNvCxnSpPr/>
          <p:nvPr/>
        </p:nvCxnSpPr>
        <p:spPr>
          <a:xfrm>
            <a:off x="1447800" y="2286000"/>
            <a:ext cx="5943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Explosion 1 5"/>
          <p:cNvSpPr/>
          <p:nvPr/>
        </p:nvSpPr>
        <p:spPr>
          <a:xfrm>
            <a:off x="1295400" y="2159000"/>
            <a:ext cx="304800" cy="2540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7" name="Explosion 1 6"/>
          <p:cNvSpPr/>
          <p:nvPr/>
        </p:nvSpPr>
        <p:spPr>
          <a:xfrm>
            <a:off x="7239000" y="2189892"/>
            <a:ext cx="304800" cy="2540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cxnSp>
        <p:nvCxnSpPr>
          <p:cNvPr id="8" name="Straight Connector 7"/>
          <p:cNvCxnSpPr/>
          <p:nvPr/>
        </p:nvCxnSpPr>
        <p:spPr>
          <a:xfrm>
            <a:off x="7696200" y="2303162"/>
            <a:ext cx="1143000" cy="0"/>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2316892"/>
            <a:ext cx="1143000" cy="0"/>
          </a:xfrm>
          <a:prstGeom prst="line">
            <a:avLst/>
          </a:prstGeom>
          <a:ln w="5715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3842" y="1856373"/>
            <a:ext cx="769763" cy="276999"/>
          </a:xfrm>
          <a:prstGeom prst="rect">
            <a:avLst/>
          </a:prstGeom>
          <a:noFill/>
        </p:spPr>
        <p:txBody>
          <a:bodyPr wrap="none" rtlCol="0">
            <a:spAutoFit/>
          </a:bodyPr>
          <a:lstStyle/>
          <a:p>
            <a:pPr algn="l" rtl="0"/>
            <a:r>
              <a:rPr lang="en-US" sz="1200" dirty="0" smtClean="0"/>
              <a:t>Creación</a:t>
            </a:r>
            <a:endParaRPr lang="en-US" sz="1200" dirty="0"/>
          </a:p>
        </p:txBody>
      </p:sp>
      <p:sp>
        <p:nvSpPr>
          <p:cNvPr id="12" name="TextBox 11"/>
          <p:cNvSpPr txBox="1"/>
          <p:nvPr/>
        </p:nvSpPr>
        <p:spPr>
          <a:xfrm>
            <a:off x="7075597" y="1779428"/>
            <a:ext cx="668773" cy="461665"/>
          </a:xfrm>
          <a:prstGeom prst="rect">
            <a:avLst/>
          </a:prstGeom>
          <a:noFill/>
        </p:spPr>
        <p:txBody>
          <a:bodyPr wrap="none" rtlCol="0">
            <a:spAutoFit/>
          </a:bodyPr>
          <a:lstStyle/>
          <a:p>
            <a:pPr algn="ctr" rtl="0"/>
            <a:r>
              <a:rPr lang="en-US" sz="1200" dirty="0" smtClean="0"/>
              <a:t>Fin del</a:t>
            </a:r>
            <a:endParaRPr lang="en-US" sz="1200" dirty="0" smtClean="0"/>
          </a:p>
          <a:p>
            <a:pPr algn="ctr" rtl="0"/>
            <a:r>
              <a:rPr lang="en-US" sz="1200" dirty="0" err="1" smtClean="0"/>
              <a:t>tiempo</a:t>
            </a:r>
            <a:endParaRPr lang="en-US" sz="1200" dirty="0"/>
          </a:p>
        </p:txBody>
      </p:sp>
      <p:cxnSp>
        <p:nvCxnSpPr>
          <p:cNvPr id="15" name="Straight Connector 14"/>
          <p:cNvCxnSpPr/>
          <p:nvPr/>
        </p:nvCxnSpPr>
        <p:spPr>
          <a:xfrm flipV="1">
            <a:off x="2362200" y="2080063"/>
            <a:ext cx="152400" cy="2059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514600" y="2080065"/>
            <a:ext cx="2209800" cy="714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69299" y="1866954"/>
            <a:ext cx="1177695" cy="276999"/>
          </a:xfrm>
          <a:prstGeom prst="rect">
            <a:avLst/>
          </a:prstGeom>
          <a:noFill/>
        </p:spPr>
        <p:txBody>
          <a:bodyPr wrap="none" rtlCol="0">
            <a:spAutoFit/>
          </a:bodyPr>
          <a:lstStyle/>
          <a:p>
            <a:pPr algn="l" rtl="0"/>
            <a:r>
              <a:rPr lang="en-US" sz="1200" dirty="0" smtClean="0"/>
              <a:t>Pueblo escogido</a:t>
            </a:r>
            <a:endParaRPr lang="en-US" sz="1200" dirty="0"/>
          </a:p>
        </p:txBody>
      </p:sp>
      <p:cxnSp>
        <p:nvCxnSpPr>
          <p:cNvPr id="20" name="Straight Connector 19"/>
          <p:cNvCxnSpPr/>
          <p:nvPr/>
        </p:nvCxnSpPr>
        <p:spPr>
          <a:xfrm flipV="1">
            <a:off x="4780723" y="1779428"/>
            <a:ext cx="271383" cy="50657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2" idx="0"/>
          </p:cNvCxnSpPr>
          <p:nvPr/>
        </p:nvCxnSpPr>
        <p:spPr>
          <a:xfrm flipV="1">
            <a:off x="5052103" y="1779428"/>
            <a:ext cx="2357881" cy="357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80308" y="1548594"/>
            <a:ext cx="1177695" cy="276999"/>
          </a:xfrm>
          <a:prstGeom prst="rect">
            <a:avLst/>
          </a:prstGeom>
          <a:noFill/>
        </p:spPr>
        <p:txBody>
          <a:bodyPr wrap="none" rtlCol="0">
            <a:spAutoFit/>
          </a:bodyPr>
          <a:lstStyle/>
          <a:p>
            <a:pPr algn="l" rtl="0"/>
            <a:r>
              <a:rPr lang="en-US" sz="1200" dirty="0" smtClean="0"/>
              <a:t>Pueblo escogido</a:t>
            </a:r>
            <a:endParaRPr lang="en-US" sz="1200" dirty="0"/>
          </a:p>
        </p:txBody>
      </p:sp>
      <p:sp>
        <p:nvSpPr>
          <p:cNvPr id="29" name="TextBox 28"/>
          <p:cNvSpPr txBox="1"/>
          <p:nvPr/>
        </p:nvSpPr>
        <p:spPr>
          <a:xfrm>
            <a:off x="5680305" y="1840207"/>
            <a:ext cx="1300356" cy="276999"/>
          </a:xfrm>
          <a:prstGeom prst="rect">
            <a:avLst/>
          </a:prstGeom>
          <a:noFill/>
        </p:spPr>
        <p:txBody>
          <a:bodyPr wrap="none" rtlCol="0">
            <a:spAutoFit/>
          </a:bodyPr>
          <a:lstStyle/>
          <a:p>
            <a:pPr algn="l" rtl="0"/>
            <a:r>
              <a:rPr lang="en-US" sz="1200" dirty="0" smtClean="0"/>
              <a:t>Judío y gentil</a:t>
            </a:r>
            <a:endParaRPr lang="en-US" sz="1200" dirty="0"/>
          </a:p>
        </p:txBody>
      </p:sp>
      <p:sp>
        <p:nvSpPr>
          <p:cNvPr id="30" name="TextBox 29"/>
          <p:cNvSpPr txBox="1"/>
          <p:nvPr/>
        </p:nvSpPr>
        <p:spPr>
          <a:xfrm>
            <a:off x="4155391" y="2413001"/>
            <a:ext cx="958917" cy="461665"/>
          </a:xfrm>
          <a:prstGeom prst="rect">
            <a:avLst/>
          </a:prstGeom>
          <a:noFill/>
        </p:spPr>
        <p:txBody>
          <a:bodyPr wrap="none" rtlCol="0">
            <a:spAutoFit/>
          </a:bodyPr>
          <a:lstStyle/>
          <a:p>
            <a:pPr algn="ctr" rtl="0"/>
            <a:r>
              <a:rPr lang="en-US" sz="1200" dirty="0"/>
              <a:t>L</a:t>
            </a:r>
            <a:r>
              <a:rPr lang="en-US" sz="1200" dirty="0" smtClean="0"/>
              <a:t>a </a:t>
            </a:r>
            <a:r>
              <a:rPr lang="en-US" sz="1200" dirty="0" smtClean="0"/>
              <a:t>plenitud</a:t>
            </a:r>
          </a:p>
          <a:p>
            <a:pPr algn="ctr" rtl="0"/>
            <a:r>
              <a:rPr lang="en-US" sz="1200" dirty="0" smtClean="0"/>
              <a:t>del </a:t>
            </a:r>
            <a:r>
              <a:rPr lang="en-US" sz="1200" dirty="0" err="1" smtClean="0"/>
              <a:t>tiempo</a:t>
            </a:r>
            <a:endParaRPr lang="en-US" sz="1200" dirty="0"/>
          </a:p>
        </p:txBody>
      </p:sp>
      <p:sp>
        <p:nvSpPr>
          <p:cNvPr id="28" name="TextBox 27"/>
          <p:cNvSpPr txBox="1"/>
          <p:nvPr/>
        </p:nvSpPr>
        <p:spPr>
          <a:xfrm>
            <a:off x="457200" y="4794537"/>
            <a:ext cx="6801414" cy="369332"/>
          </a:xfrm>
          <a:prstGeom prst="rect">
            <a:avLst/>
          </a:prstGeom>
          <a:noFill/>
        </p:spPr>
        <p:txBody>
          <a:bodyPr wrap="none" rtlCol="0">
            <a:spAutoFit/>
          </a:bodyPr>
          <a:lstStyle/>
          <a:p>
            <a:pPr algn="l" rtl="0"/>
            <a:r>
              <a:rPr lang="en-US" dirty="0" err="1" smtClean="0"/>
              <a:t>Predestinar</a:t>
            </a:r>
            <a:r>
              <a:rPr lang="en-US" dirty="0" smtClean="0"/>
              <a:t>: </a:t>
            </a:r>
            <a:r>
              <a:rPr lang="en-US" dirty="0"/>
              <a:t>Fijar, decidir o decretar de antemano; </a:t>
            </a:r>
            <a:r>
              <a:rPr lang="en-US" dirty="0" smtClean="0"/>
              <a:t>pre-</a:t>
            </a:r>
            <a:r>
              <a:rPr lang="en-US" dirty="0" err="1" smtClean="0"/>
              <a:t>ordenar</a:t>
            </a:r>
            <a:endParaRPr lang="en-US" dirty="0"/>
          </a:p>
        </p:txBody>
      </p:sp>
    </p:spTree>
    <p:extLst>
      <p:ext uri="{BB962C8B-B14F-4D97-AF65-F5344CB8AC3E}">
        <p14:creationId xmlns:p14="http://schemas.microsoft.com/office/powerpoint/2010/main" val="376647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22" presetClass="entr" presetSubtype="8"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500"/>
                                        <p:tgtEl>
                                          <p:spTgt spid="102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par>
                                <p:cTn id="32" presetID="22" presetClass="entr" presetSubtype="8"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left)">
                                      <p:cBhvr>
                                        <p:cTn id="34" dur="500"/>
                                        <p:tgtEl>
                                          <p:spTgt spid="22"/>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7">
                                            <p:txEl>
                                              <p:pRg st="0" end="0"/>
                                            </p:txEl>
                                          </p:spTgt>
                                        </p:tgtEl>
                                        <p:attrNameLst>
                                          <p:attrName>style.visibility</p:attrName>
                                        </p:attrNameLst>
                                      </p:cBhvr>
                                      <p:to>
                                        <p:strVal val="visible"/>
                                      </p:to>
                                    </p:set>
                                    <p:animEffect transition="in" filter="fade">
                                      <p:cBhvr>
                                        <p:cTn id="52" dur="500"/>
                                        <p:tgtEl>
                                          <p:spTgt spid="2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7">
                                            <p:txEl>
                                              <p:pRg st="1" end="1"/>
                                            </p:txEl>
                                          </p:spTgt>
                                        </p:tgtEl>
                                        <p:attrNameLst>
                                          <p:attrName>style.visibility</p:attrName>
                                        </p:attrNameLst>
                                      </p:cBhvr>
                                      <p:to>
                                        <p:strVal val="visible"/>
                                      </p:to>
                                    </p:set>
                                    <p:animEffect transition="in" filter="fade">
                                      <p:cBhvr>
                                        <p:cTn id="57" dur="500"/>
                                        <p:tgtEl>
                                          <p:spTgt spid="27">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7">
                                            <p:txEl>
                                              <p:pRg st="2" end="2"/>
                                            </p:txEl>
                                          </p:spTgt>
                                        </p:tgtEl>
                                        <p:attrNameLst>
                                          <p:attrName>style.visibility</p:attrName>
                                        </p:attrNameLst>
                                      </p:cBhvr>
                                      <p:to>
                                        <p:strVal val="visible"/>
                                      </p:to>
                                    </p:set>
                                    <p:animEffect transition="in" filter="fade">
                                      <p:cBhvr>
                                        <p:cTn id="62" dur="500"/>
                                        <p:tgtEl>
                                          <p:spTgt spid="27">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xEl>
                                              <p:pRg st="3" end="3"/>
                                            </p:txEl>
                                          </p:spTgt>
                                        </p:tgtEl>
                                        <p:attrNameLst>
                                          <p:attrName>style.visibility</p:attrName>
                                        </p:attrNameLst>
                                      </p:cBhvr>
                                      <p:to>
                                        <p:strVal val="visible"/>
                                      </p:to>
                                    </p:set>
                                    <p:animEffect transition="in" filter="fade">
                                      <p:cBhvr>
                                        <p:cTn id="67" dur="500"/>
                                        <p:tgtEl>
                                          <p:spTgt spid="27">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7">
                                            <p:txEl>
                                              <p:pRg st="4" end="4"/>
                                            </p:txEl>
                                          </p:spTgt>
                                        </p:tgtEl>
                                        <p:attrNameLst>
                                          <p:attrName>style.visibility</p:attrName>
                                        </p:attrNameLst>
                                      </p:cBhvr>
                                      <p:to>
                                        <p:strVal val="visible"/>
                                      </p:to>
                                    </p:set>
                                    <p:animEffect transition="in" filter="fade">
                                      <p:cBhvr>
                                        <p:cTn id="72" dur="500"/>
                                        <p:tgtEl>
                                          <p:spTgt spid="27">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P spid="19" grpId="0"/>
      <p:bldP spid="24" grpId="0"/>
      <p:bldP spid="29" grpId="0"/>
      <p:bldP spid="30"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rtl="0">
              <a:buNone/>
            </a:pPr>
            <a:r>
              <a:rPr lang="en-US" dirty="0" err="1" smtClean="0"/>
              <a:t>Predestinó</a:t>
            </a:r>
            <a:endParaRPr lang="en-US" sz="2000" dirty="0"/>
          </a:p>
        </p:txBody>
      </p:sp>
      <p:sp>
        <p:nvSpPr>
          <p:cNvPr id="3" name="Content Placeholder 2"/>
          <p:cNvSpPr>
            <a:spLocks noGrp="1"/>
          </p:cNvSpPr>
          <p:nvPr>
            <p:ph sz="quarter" idx="13"/>
          </p:nvPr>
        </p:nvSpPr>
        <p:spPr>
          <a:xfrm>
            <a:off x="304800" y="952500"/>
            <a:ext cx="8458200" cy="4419600"/>
          </a:xfrm>
        </p:spPr>
        <p:txBody>
          <a:bodyPr>
            <a:noAutofit/>
          </a:bodyPr>
          <a:lstStyle/>
          <a:p>
            <a:pPr algn="l" rtl="0"/>
            <a:r>
              <a:rPr lang="en-US" sz="1400" b="1" dirty="0"/>
              <a:t>Hechos 4:27-28</a:t>
            </a:r>
          </a:p>
          <a:p>
            <a:r>
              <a:rPr lang="en-US" sz="1400" dirty="0"/>
              <a:t>27 </a:t>
            </a:r>
            <a:r>
              <a:rPr lang="es-ES" sz="1400" dirty="0"/>
              <a:t>Porque en verdad, en esta ciudad se unieron tanto Herodes como Poncio Pilato, junto con los gentiles y los pueblos de Israel, contra Tu santo Siervo Jesús, a quien Tú ungiste, </a:t>
            </a:r>
            <a:r>
              <a:rPr lang="es-ES" sz="1400" dirty="0" smtClean="0"/>
              <a:t>28</a:t>
            </a:r>
            <a:r>
              <a:rPr lang="es-ES" sz="1400" dirty="0"/>
              <a:t>  para hacer cuanto Tu mano y Tu propósito habían </a:t>
            </a:r>
            <a:r>
              <a:rPr lang="es-ES" sz="1400" u="sng" dirty="0"/>
              <a:t>predestinado</a:t>
            </a:r>
            <a:r>
              <a:rPr lang="es-ES" sz="1400" dirty="0"/>
              <a:t> que sucediera. </a:t>
            </a:r>
            <a:endParaRPr lang="es-ES" sz="1400" dirty="0" smtClean="0"/>
          </a:p>
          <a:p>
            <a:r>
              <a:rPr lang="en-US" sz="1400" b="1" dirty="0" smtClean="0"/>
              <a:t>2 </a:t>
            </a:r>
            <a:r>
              <a:rPr lang="en-US" sz="1400" b="1" dirty="0"/>
              <a:t>Tes 2:13</a:t>
            </a:r>
          </a:p>
          <a:p>
            <a:r>
              <a:rPr lang="en-US" sz="1400" dirty="0"/>
              <a:t>13 </a:t>
            </a:r>
            <a:r>
              <a:rPr lang="es-ES" sz="1400" dirty="0"/>
              <a:t>Pero nosotros siempre tenemos que dar gracias a Dios por ustedes, hermanos amados por el Señor, porque Dios </a:t>
            </a:r>
            <a:r>
              <a:rPr lang="es-ES" sz="1400" u="sng" dirty="0"/>
              <a:t>los ha escogido desde el principio</a:t>
            </a:r>
            <a:r>
              <a:rPr lang="es-ES" sz="1400" dirty="0"/>
              <a:t> para salvación mediante la santificación por el Espíritu y la fe en la </a:t>
            </a:r>
            <a:r>
              <a:rPr lang="es-ES" sz="1400" dirty="0" smtClean="0"/>
              <a:t>verdad</a:t>
            </a:r>
            <a:r>
              <a:rPr lang="en-US" sz="1400" dirty="0" smtClean="0"/>
              <a:t>.</a:t>
            </a:r>
            <a:endParaRPr lang="en-US" sz="1400" dirty="0" smtClean="0"/>
          </a:p>
          <a:p>
            <a:pPr algn="l" rtl="0"/>
            <a:r>
              <a:rPr lang="en-US" sz="1400" b="1" dirty="0" smtClean="0"/>
              <a:t>Rom 8:28-30</a:t>
            </a:r>
            <a:endParaRPr lang="en-US" sz="1400" b="1" dirty="0"/>
          </a:p>
          <a:p>
            <a:r>
              <a:rPr lang="es-ES" sz="1400" dirty="0"/>
              <a:t>Y sabemos que para los que aman a Dios, todas las cosas cooperan para bien, esto es, para los que son llamados conforme a Su propósito. </a:t>
            </a:r>
            <a:r>
              <a:rPr lang="es-ES" sz="1400" dirty="0" smtClean="0"/>
              <a:t>29</a:t>
            </a:r>
            <a:r>
              <a:rPr lang="es-ES" sz="1400" dirty="0"/>
              <a:t>  Porque a los que de antemano conoció, también los </a:t>
            </a:r>
            <a:r>
              <a:rPr lang="es-ES" sz="1400" u="sng" dirty="0"/>
              <a:t>predestinó</a:t>
            </a:r>
            <a:r>
              <a:rPr lang="es-ES" sz="1400" dirty="0"/>
              <a:t> a ser hechos conforme a la imagen de Su Hijo, para que Él sea el primogénito entre muchos hermanos. </a:t>
            </a:r>
            <a:r>
              <a:rPr lang="es-ES" sz="1400" dirty="0" smtClean="0"/>
              <a:t>30</a:t>
            </a:r>
            <a:r>
              <a:rPr lang="es-ES" sz="1400" dirty="0"/>
              <a:t>  A los que </a:t>
            </a:r>
            <a:r>
              <a:rPr lang="es-ES" sz="1400" u="sng" dirty="0"/>
              <a:t>predestinó</a:t>
            </a:r>
            <a:r>
              <a:rPr lang="es-ES" sz="1400" dirty="0"/>
              <a:t>, a esos también llamó. A los que llamó, a esos también justificó. A los que justificó, a esos también </a:t>
            </a:r>
            <a:r>
              <a:rPr lang="es-ES" sz="1400" dirty="0" smtClean="0"/>
              <a:t>glorificó</a:t>
            </a:r>
            <a:r>
              <a:rPr lang="en-US" sz="1400" dirty="0" smtClean="0"/>
              <a:t>.</a:t>
            </a:r>
            <a:endParaRPr lang="en-US" sz="1400" dirty="0" smtClean="0"/>
          </a:p>
          <a:p>
            <a:pPr algn="l" rtl="0"/>
            <a:r>
              <a:rPr lang="en-US" sz="1400" b="1" dirty="0" smtClean="0"/>
              <a:t>1 </a:t>
            </a:r>
            <a:r>
              <a:rPr lang="en-US" sz="1400" b="1" dirty="0" err="1" smtClean="0"/>
              <a:t>Cor</a:t>
            </a:r>
            <a:r>
              <a:rPr lang="en-US" sz="1400" b="1" dirty="0" smtClean="0"/>
              <a:t> </a:t>
            </a:r>
            <a:r>
              <a:rPr lang="en-US" sz="1400" b="1" dirty="0"/>
              <a:t>2:6-7</a:t>
            </a:r>
          </a:p>
          <a:p>
            <a:r>
              <a:rPr lang="es-ES" sz="1400" dirty="0"/>
              <a:t> Sin embargo, hablamos sabiduría entre los que han alcanzado madurez; pero una sabiduría no de este siglo, ni de los gobernantes de este siglo, que van desapareciendo, </a:t>
            </a:r>
            <a:r>
              <a:rPr lang="es-ES" sz="1400" dirty="0" smtClean="0"/>
              <a:t>7</a:t>
            </a:r>
            <a:r>
              <a:rPr lang="es-ES" sz="1400" dirty="0"/>
              <a:t>  sino que hablamos sabiduría de Dios en misterio, la sabiduría oculta que, desde antes de los siglos, Dios </a:t>
            </a:r>
            <a:r>
              <a:rPr lang="es-ES" sz="1400" u="sng" dirty="0"/>
              <a:t>predestinó</a:t>
            </a:r>
            <a:r>
              <a:rPr lang="es-ES" sz="1400" dirty="0"/>
              <a:t> para nuestra gloria. </a:t>
            </a:r>
            <a:endParaRPr lang="en-US" sz="1400" dirty="0" smtClean="0"/>
          </a:p>
          <a:p>
            <a:pPr algn="l" rtl="0"/>
            <a:endParaRPr lang="en-US" sz="1200" dirty="0"/>
          </a:p>
        </p:txBody>
      </p:sp>
    </p:spTree>
    <p:extLst>
      <p:ext uri="{BB962C8B-B14F-4D97-AF65-F5344CB8AC3E}">
        <p14:creationId xmlns:p14="http://schemas.microsoft.com/office/powerpoint/2010/main" val="2133863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err="1" smtClean="0"/>
              <a:t>En</a:t>
            </a:r>
            <a:r>
              <a:rPr lang="en-US" dirty="0" smtClean="0"/>
              <a:t> </a:t>
            </a:r>
            <a:r>
              <a:rPr lang="en-US" dirty="0" smtClean="0"/>
              <a:t>Cristo, </a:t>
            </a:r>
            <a:r>
              <a:rPr lang="en-US" dirty="0" smtClean="0"/>
              <a:t>somos</a:t>
            </a:r>
            <a:endParaRPr lang="en-US" dirty="0"/>
          </a:p>
        </p:txBody>
      </p:sp>
      <p:sp>
        <p:nvSpPr>
          <p:cNvPr id="3" name="Content Placeholder 2"/>
          <p:cNvSpPr>
            <a:spLocks noGrp="1"/>
          </p:cNvSpPr>
          <p:nvPr>
            <p:ph sz="quarter" idx="13"/>
          </p:nvPr>
        </p:nvSpPr>
        <p:spPr>
          <a:xfrm>
            <a:off x="228600" y="1333500"/>
            <a:ext cx="8534400" cy="3619500"/>
          </a:xfrm>
        </p:spPr>
        <p:txBody>
          <a:bodyPr>
            <a:normAutofit fontScale="92500" lnSpcReduction="20000"/>
          </a:bodyPr>
          <a:lstStyle/>
          <a:p>
            <a:pPr algn="l" rtl="0"/>
            <a:r>
              <a:rPr lang="en-US" dirty="0" smtClean="0"/>
              <a:t>Una </a:t>
            </a:r>
            <a:r>
              <a:rPr lang="en-US" dirty="0" err="1" smtClean="0"/>
              <a:t>nueva</a:t>
            </a:r>
            <a:r>
              <a:rPr lang="en-US" dirty="0" smtClean="0"/>
              <a:t> </a:t>
            </a:r>
            <a:r>
              <a:rPr lang="en-US" dirty="0" err="1" smtClean="0"/>
              <a:t>criatura</a:t>
            </a:r>
            <a:r>
              <a:rPr lang="en-US" dirty="0" smtClean="0"/>
              <a:t> </a:t>
            </a:r>
            <a:r>
              <a:rPr lang="en-US" sz="1500" dirty="0" smtClean="0"/>
              <a:t>(2 </a:t>
            </a:r>
            <a:r>
              <a:rPr lang="en-US" sz="1500" dirty="0" err="1" smtClean="0"/>
              <a:t>Cor</a:t>
            </a:r>
            <a:r>
              <a:rPr lang="en-US" sz="1500" dirty="0" smtClean="0"/>
              <a:t> 5:17</a:t>
            </a:r>
            <a:r>
              <a:rPr lang="en-US" sz="1500" dirty="0" smtClean="0"/>
              <a:t>)</a:t>
            </a:r>
            <a:endParaRPr lang="en-US" sz="1500" dirty="0"/>
          </a:p>
          <a:p>
            <a:pPr algn="l" rtl="0"/>
            <a:r>
              <a:rPr lang="en-US" dirty="0" err="1" smtClean="0"/>
              <a:t>Creados</a:t>
            </a:r>
            <a:r>
              <a:rPr lang="en-US" dirty="0" smtClean="0"/>
              <a:t> </a:t>
            </a:r>
            <a:r>
              <a:rPr lang="en-US" dirty="0"/>
              <a:t>para </a:t>
            </a:r>
            <a:r>
              <a:rPr lang="en-US" dirty="0" err="1" smtClean="0"/>
              <a:t>buenas</a:t>
            </a:r>
            <a:r>
              <a:rPr lang="en-US" dirty="0" smtClean="0"/>
              <a:t> </a:t>
            </a:r>
            <a:r>
              <a:rPr lang="en-US" dirty="0" err="1" smtClean="0"/>
              <a:t>obras</a:t>
            </a:r>
            <a:r>
              <a:rPr lang="en-US" dirty="0" smtClean="0"/>
              <a:t> </a:t>
            </a:r>
            <a:r>
              <a:rPr lang="en-US" sz="1500" dirty="0" smtClean="0"/>
              <a:t>(</a:t>
            </a:r>
            <a:r>
              <a:rPr lang="en-US" sz="1500" dirty="0" err="1" smtClean="0"/>
              <a:t>Efesios</a:t>
            </a:r>
            <a:r>
              <a:rPr lang="en-US" sz="1500" dirty="0" smtClean="0"/>
              <a:t> </a:t>
            </a:r>
            <a:r>
              <a:rPr lang="en-US" sz="1500" dirty="0" smtClean="0"/>
              <a:t>2:10)</a:t>
            </a:r>
            <a:endParaRPr lang="en-US" sz="1500" dirty="0"/>
          </a:p>
          <a:p>
            <a:pPr algn="l" rtl="0"/>
            <a:r>
              <a:rPr lang="en-US" dirty="0"/>
              <a:t>Fragancia de Cristo y la palabra de Dios </a:t>
            </a:r>
            <a:r>
              <a:rPr lang="en-US" dirty="0" smtClean="0"/>
              <a:t>al </a:t>
            </a:r>
            <a:r>
              <a:rPr lang="en-US" dirty="0" err="1" smtClean="0"/>
              <a:t>mundo</a:t>
            </a:r>
            <a:r>
              <a:rPr lang="en-US" dirty="0" smtClean="0"/>
              <a:t> </a:t>
            </a:r>
            <a:r>
              <a:rPr lang="en-US" sz="1500" dirty="0" smtClean="0"/>
              <a:t>(2 </a:t>
            </a:r>
            <a:r>
              <a:rPr lang="en-US" sz="1500" dirty="0" err="1" smtClean="0"/>
              <a:t>Cor</a:t>
            </a:r>
            <a:r>
              <a:rPr lang="en-US" sz="1500" dirty="0" smtClean="0"/>
              <a:t> 2:14-15</a:t>
            </a:r>
            <a:r>
              <a:rPr lang="en-US" sz="1500" dirty="0" smtClean="0"/>
              <a:t>)</a:t>
            </a:r>
            <a:endParaRPr lang="en-US" sz="1500" dirty="0"/>
          </a:p>
          <a:p>
            <a:pPr algn="l" rtl="0"/>
            <a:r>
              <a:rPr lang="en-US" dirty="0" smtClean="0"/>
              <a:t>Un cuerpo, </a:t>
            </a:r>
            <a:r>
              <a:rPr lang="en-US" dirty="0" err="1" smtClean="0"/>
              <a:t>compuesto</a:t>
            </a:r>
            <a:r>
              <a:rPr lang="en-US" dirty="0" smtClean="0"/>
              <a:t> de </a:t>
            </a:r>
            <a:r>
              <a:rPr lang="en-US" dirty="0" err="1" smtClean="0"/>
              <a:t>muchos</a:t>
            </a:r>
            <a:r>
              <a:rPr lang="en-US" dirty="0" smtClean="0"/>
              <a:t> </a:t>
            </a:r>
            <a:r>
              <a:rPr lang="en-US" dirty="0" err="1" smtClean="0"/>
              <a:t>miembros</a:t>
            </a:r>
            <a:r>
              <a:rPr lang="en-US" dirty="0" smtClean="0"/>
              <a:t> </a:t>
            </a:r>
            <a:r>
              <a:rPr lang="en-US" sz="1500" dirty="0" smtClean="0"/>
              <a:t>(Rom </a:t>
            </a:r>
            <a:r>
              <a:rPr lang="en-US" sz="1500" dirty="0" smtClean="0"/>
              <a:t>12:4-5, </a:t>
            </a:r>
            <a:r>
              <a:rPr lang="en-US" sz="1500" dirty="0" err="1" smtClean="0"/>
              <a:t>Gál</a:t>
            </a:r>
            <a:r>
              <a:rPr lang="en-US" sz="1500" dirty="0" smtClean="0"/>
              <a:t> </a:t>
            </a:r>
            <a:r>
              <a:rPr lang="en-US" sz="1500" dirty="0" smtClean="0"/>
              <a:t>3:28, 5:6)</a:t>
            </a:r>
          </a:p>
          <a:p>
            <a:pPr lvl="1" algn="l" rtl="0"/>
            <a:r>
              <a:rPr lang="en-US" dirty="0" err="1" smtClean="0"/>
              <a:t>Colaboradores</a:t>
            </a:r>
            <a:r>
              <a:rPr lang="en-US" dirty="0" smtClean="0"/>
              <a:t> </a:t>
            </a:r>
            <a:r>
              <a:rPr lang="en-US" sz="1500" dirty="0" smtClean="0"/>
              <a:t>(Rom </a:t>
            </a:r>
            <a:r>
              <a:rPr lang="en-US" sz="1500" dirty="0" smtClean="0"/>
              <a:t>16:6,7,9,10, </a:t>
            </a:r>
            <a:r>
              <a:rPr lang="en-US" sz="1500" dirty="0" smtClean="0"/>
              <a:t>1 </a:t>
            </a:r>
            <a:r>
              <a:rPr lang="en-US" sz="1500" dirty="0" err="1" smtClean="0"/>
              <a:t>Cor</a:t>
            </a:r>
            <a:r>
              <a:rPr lang="en-US" sz="1500" dirty="0" smtClean="0"/>
              <a:t> 16:24</a:t>
            </a:r>
            <a:r>
              <a:rPr lang="en-US" sz="1500" dirty="0" smtClean="0"/>
              <a:t>)</a:t>
            </a:r>
          </a:p>
          <a:p>
            <a:pPr lvl="1" algn="l" rtl="0"/>
            <a:r>
              <a:rPr lang="en-US" dirty="0" err="1" smtClean="0"/>
              <a:t>Mutuamente</a:t>
            </a:r>
            <a:r>
              <a:rPr lang="en-US" dirty="0" smtClean="0"/>
              <a:t> </a:t>
            </a:r>
            <a:r>
              <a:rPr lang="en-US" dirty="0" err="1" smtClean="0"/>
              <a:t>estimulados</a:t>
            </a:r>
            <a:r>
              <a:rPr lang="en-US" dirty="0" smtClean="0"/>
              <a:t> </a:t>
            </a:r>
            <a:r>
              <a:rPr lang="en-US" sz="1500" dirty="0" smtClean="0"/>
              <a:t>(</a:t>
            </a:r>
            <a:r>
              <a:rPr lang="en-US" sz="1500" dirty="0" err="1" smtClean="0"/>
              <a:t>Filipenses</a:t>
            </a:r>
            <a:r>
              <a:rPr lang="en-US" sz="1500" dirty="0" smtClean="0"/>
              <a:t> </a:t>
            </a:r>
            <a:r>
              <a:rPr lang="en-US" sz="1500" dirty="0" smtClean="0"/>
              <a:t>2:1-4)</a:t>
            </a:r>
            <a:endParaRPr lang="en-US" sz="1500" dirty="0"/>
          </a:p>
          <a:p>
            <a:pPr algn="l" rtl="0"/>
            <a:r>
              <a:rPr lang="en-US" dirty="0" smtClean="0"/>
              <a:t>La iglesia, los santificados, los que invocan a </a:t>
            </a:r>
            <a:r>
              <a:rPr lang="en-US" dirty="0" err="1" smtClean="0"/>
              <a:t>Jesús</a:t>
            </a:r>
            <a:r>
              <a:rPr lang="en-US" dirty="0" smtClean="0"/>
              <a:t> </a:t>
            </a:r>
            <a:r>
              <a:rPr lang="en-US" sz="1500" dirty="0" smtClean="0"/>
              <a:t>(1 </a:t>
            </a:r>
            <a:r>
              <a:rPr lang="en-US" sz="1500" dirty="0" err="1" smtClean="0"/>
              <a:t>Cor</a:t>
            </a:r>
            <a:r>
              <a:rPr lang="en-US" sz="1500" dirty="0" smtClean="0"/>
              <a:t> 1:2</a:t>
            </a:r>
            <a:r>
              <a:rPr lang="en-US" sz="1500" dirty="0" smtClean="0"/>
              <a:t>)</a:t>
            </a:r>
          </a:p>
          <a:p>
            <a:pPr algn="l" rtl="0"/>
            <a:r>
              <a:rPr lang="en-US" dirty="0" err="1" smtClean="0"/>
              <a:t>Capaces</a:t>
            </a:r>
            <a:r>
              <a:rPr lang="en-US" dirty="0" smtClean="0"/>
              <a:t> </a:t>
            </a:r>
            <a:r>
              <a:rPr lang="en-US" dirty="0" smtClean="0"/>
              <a:t>de crecer</a:t>
            </a:r>
          </a:p>
          <a:p>
            <a:pPr lvl="1" algn="l" rtl="0"/>
            <a:r>
              <a:rPr lang="en-US" dirty="0" err="1" smtClean="0"/>
              <a:t>Niños</a:t>
            </a:r>
            <a:r>
              <a:rPr lang="en-US" dirty="0" smtClean="0"/>
              <a:t> </a:t>
            </a:r>
            <a:r>
              <a:rPr lang="en-US" sz="1500" dirty="0" smtClean="0"/>
              <a:t>(1 </a:t>
            </a:r>
            <a:r>
              <a:rPr lang="en-US" sz="1500" dirty="0" err="1" smtClean="0"/>
              <a:t>Cor</a:t>
            </a:r>
            <a:r>
              <a:rPr lang="en-US" sz="1500" dirty="0" smtClean="0"/>
              <a:t> 3:1</a:t>
            </a:r>
            <a:r>
              <a:rPr lang="en-US" sz="1500" dirty="0" smtClean="0"/>
              <a:t>)</a:t>
            </a:r>
          </a:p>
          <a:p>
            <a:pPr lvl="1" algn="l" rtl="0"/>
            <a:r>
              <a:rPr lang="en-US" dirty="0" smtClean="0"/>
              <a:t>Maestros, padres </a:t>
            </a:r>
            <a:r>
              <a:rPr lang="en-US" sz="1500" dirty="0" smtClean="0"/>
              <a:t>(1 </a:t>
            </a:r>
            <a:r>
              <a:rPr lang="en-US" sz="1500" dirty="0" err="1" smtClean="0"/>
              <a:t>Cor</a:t>
            </a:r>
            <a:r>
              <a:rPr lang="en-US" sz="1500" dirty="0" smtClean="0"/>
              <a:t> 4:15-17</a:t>
            </a:r>
            <a:r>
              <a:rPr lang="en-US" sz="1500" dirty="0" smtClean="0"/>
              <a:t>)</a:t>
            </a:r>
            <a:endParaRPr lang="en-US" dirty="0" smtClean="0"/>
          </a:p>
          <a:p>
            <a:pPr algn="l" rtl="0"/>
            <a:r>
              <a:rPr lang="en-US" dirty="0" smtClean="0"/>
              <a:t>Personas </a:t>
            </a:r>
            <a:r>
              <a:rPr lang="en-US" dirty="0" err="1" smtClean="0"/>
              <a:t>agradecidas</a:t>
            </a:r>
            <a:r>
              <a:rPr lang="en-US" dirty="0" smtClean="0"/>
              <a:t> </a:t>
            </a:r>
            <a:r>
              <a:rPr lang="en-US" sz="1400" dirty="0" smtClean="0"/>
              <a:t>(1 </a:t>
            </a:r>
            <a:r>
              <a:rPr lang="en-US" sz="1400" dirty="0" err="1" smtClean="0"/>
              <a:t>Tes</a:t>
            </a:r>
            <a:r>
              <a:rPr lang="en-US" sz="1400" dirty="0" smtClean="0"/>
              <a:t> 5:18</a:t>
            </a:r>
            <a:r>
              <a:rPr lang="en-US" sz="1400" dirty="0" smtClean="0"/>
              <a:t>)</a:t>
            </a:r>
            <a:endParaRPr lang="en-US"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97570" y="3746500"/>
            <a:ext cx="3546433" cy="196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489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rtl="0"/>
            <a:r>
              <a:rPr lang="en-US" dirty="0" err="1" smtClean="0"/>
              <a:t>En</a:t>
            </a:r>
            <a:r>
              <a:rPr lang="en-US" dirty="0" smtClean="0"/>
              <a:t> </a:t>
            </a:r>
            <a:r>
              <a:rPr lang="en-US" dirty="0" smtClean="0"/>
              <a:t>Cristo, </a:t>
            </a:r>
            <a:r>
              <a:rPr lang="en-US" dirty="0" smtClean="0"/>
              <a:t>tenemos</a:t>
            </a:r>
            <a:endParaRPr lang="en-US" dirty="0"/>
          </a:p>
        </p:txBody>
      </p:sp>
      <p:sp>
        <p:nvSpPr>
          <p:cNvPr id="5" name="Content Placeholder 4"/>
          <p:cNvSpPr>
            <a:spLocks noGrp="1"/>
          </p:cNvSpPr>
          <p:nvPr>
            <p:ph sz="quarter" idx="13"/>
          </p:nvPr>
        </p:nvSpPr>
        <p:spPr>
          <a:xfrm>
            <a:off x="76200" y="1104900"/>
            <a:ext cx="8534400" cy="3619500"/>
          </a:xfrm>
        </p:spPr>
        <p:txBody>
          <a:bodyPr>
            <a:noAutofit/>
          </a:bodyPr>
          <a:lstStyle/>
          <a:p>
            <a:pPr algn="l" rtl="0"/>
            <a:r>
              <a:rPr lang="en-US" dirty="0" err="1" smtClean="0"/>
              <a:t>Redención</a:t>
            </a:r>
            <a:r>
              <a:rPr lang="en-US" dirty="0" smtClean="0"/>
              <a:t> </a:t>
            </a:r>
            <a:r>
              <a:rPr lang="en-US" sz="1400" dirty="0" smtClean="0"/>
              <a:t>(</a:t>
            </a:r>
            <a:r>
              <a:rPr lang="en-US" sz="1400" dirty="0" smtClean="0"/>
              <a:t>Romanos 3:21-24, 2 Tim 2:10)</a:t>
            </a:r>
          </a:p>
          <a:p>
            <a:pPr lvl="1" algn="l" rtl="0"/>
            <a:r>
              <a:rPr lang="en-US" dirty="0" err="1" smtClean="0"/>
              <a:t>Santificación</a:t>
            </a:r>
            <a:r>
              <a:rPr lang="en-US" dirty="0" smtClean="0"/>
              <a:t> </a:t>
            </a:r>
            <a:r>
              <a:rPr lang="en-US" sz="1400" dirty="0" smtClean="0"/>
              <a:t>(1 </a:t>
            </a:r>
            <a:r>
              <a:rPr lang="en-US" sz="1400" dirty="0" err="1"/>
              <a:t>C</a:t>
            </a:r>
            <a:r>
              <a:rPr lang="en-US" sz="1400" dirty="0" err="1" smtClean="0"/>
              <a:t>or</a:t>
            </a:r>
            <a:r>
              <a:rPr lang="en-US" sz="1400" dirty="0" smtClean="0"/>
              <a:t> 1:2</a:t>
            </a:r>
            <a:r>
              <a:rPr lang="en-US" sz="1400" dirty="0" smtClean="0"/>
              <a:t>)</a:t>
            </a:r>
          </a:p>
          <a:p>
            <a:pPr lvl="1" algn="l" rtl="0"/>
            <a:r>
              <a:rPr lang="en-US" dirty="0" err="1" smtClean="0"/>
              <a:t>Justificación</a:t>
            </a:r>
            <a:r>
              <a:rPr lang="en-US" dirty="0" smtClean="0"/>
              <a:t> (“no hay </a:t>
            </a:r>
            <a:r>
              <a:rPr lang="en-US" dirty="0" err="1" smtClean="0"/>
              <a:t>condenación</a:t>
            </a:r>
            <a:r>
              <a:rPr lang="en-US" dirty="0" smtClean="0"/>
              <a:t>”)</a:t>
            </a:r>
            <a:r>
              <a:rPr lang="en-US" dirty="0" smtClean="0"/>
              <a:t> </a:t>
            </a:r>
            <a:r>
              <a:rPr lang="en-US" sz="1400" dirty="0" smtClean="0"/>
              <a:t>(</a:t>
            </a:r>
            <a:r>
              <a:rPr lang="en-US" sz="1400" dirty="0" smtClean="0"/>
              <a:t>Romanos 8:1-2, Efesios 4:32)</a:t>
            </a:r>
          </a:p>
          <a:p>
            <a:pPr lvl="1" algn="l" rtl="0"/>
            <a:r>
              <a:rPr lang="en-US" dirty="0" smtClean="0"/>
              <a:t>Vida </a:t>
            </a:r>
            <a:r>
              <a:rPr lang="en-US" dirty="0" err="1" smtClean="0"/>
              <a:t>eterna</a:t>
            </a:r>
            <a:r>
              <a:rPr lang="en-US" dirty="0" smtClean="0"/>
              <a:t> </a:t>
            </a:r>
            <a:r>
              <a:rPr lang="en-US" sz="1400" dirty="0" smtClean="0"/>
              <a:t>(</a:t>
            </a:r>
            <a:r>
              <a:rPr lang="en-US" sz="1400" dirty="0" smtClean="0"/>
              <a:t>Romanos 6:23, </a:t>
            </a:r>
            <a:r>
              <a:rPr lang="en-US" sz="1400" dirty="0" smtClean="0"/>
              <a:t>1 </a:t>
            </a:r>
            <a:r>
              <a:rPr lang="en-US" sz="1400" dirty="0" err="1" smtClean="0"/>
              <a:t>Cor</a:t>
            </a:r>
            <a:r>
              <a:rPr lang="en-US" sz="1400" dirty="0" smtClean="0"/>
              <a:t> 15:16-22</a:t>
            </a:r>
            <a:r>
              <a:rPr lang="en-US" sz="1400" dirty="0" smtClean="0"/>
              <a:t>, 2 Tim 1:1)</a:t>
            </a:r>
          </a:p>
          <a:p>
            <a:pPr algn="l" rtl="0"/>
            <a:r>
              <a:rPr lang="en-US" dirty="0" smtClean="0"/>
              <a:t>No </a:t>
            </a:r>
            <a:r>
              <a:rPr lang="en-US" dirty="0" err="1" smtClean="0"/>
              <a:t>podemos</a:t>
            </a:r>
            <a:r>
              <a:rPr lang="en-US" dirty="0" smtClean="0"/>
              <a:t> </a:t>
            </a:r>
            <a:r>
              <a:rPr lang="en-US" dirty="0" err="1" smtClean="0"/>
              <a:t>estar</a:t>
            </a:r>
            <a:r>
              <a:rPr lang="en-US" dirty="0" smtClean="0"/>
              <a:t> </a:t>
            </a:r>
            <a:r>
              <a:rPr lang="en-US" dirty="0" err="1" smtClean="0"/>
              <a:t>separarados</a:t>
            </a:r>
            <a:r>
              <a:rPr lang="en-US" dirty="0" smtClean="0"/>
              <a:t> de Dios </a:t>
            </a:r>
            <a:r>
              <a:rPr lang="en-US" sz="1400" dirty="0" smtClean="0"/>
              <a:t>(</a:t>
            </a:r>
            <a:r>
              <a:rPr lang="en-US" sz="1400" dirty="0" smtClean="0"/>
              <a:t>Romanos 8:38-39)</a:t>
            </a:r>
          </a:p>
          <a:p>
            <a:pPr lvl="1" algn="l" rtl="0"/>
            <a:r>
              <a:rPr lang="en-US" dirty="0" smtClean="0"/>
              <a:t>Se quita el velo entre Dios y el </a:t>
            </a:r>
            <a:r>
              <a:rPr lang="en-US" dirty="0" smtClean="0"/>
              <a:t>hombre </a:t>
            </a:r>
            <a:r>
              <a:rPr lang="en-US" sz="1400" dirty="0" smtClean="0"/>
              <a:t>(2 </a:t>
            </a:r>
            <a:r>
              <a:rPr lang="en-US" sz="1400" dirty="0" err="1" smtClean="0"/>
              <a:t>Cor</a:t>
            </a:r>
            <a:r>
              <a:rPr lang="en-US" sz="1400" dirty="0" smtClean="0"/>
              <a:t> 3:14-16</a:t>
            </a:r>
            <a:r>
              <a:rPr lang="en-US" sz="1400" dirty="0" smtClean="0"/>
              <a:t>)</a:t>
            </a:r>
          </a:p>
          <a:p>
            <a:pPr algn="l" rtl="0"/>
            <a:r>
              <a:rPr lang="en-US" dirty="0" smtClean="0"/>
              <a:t>Libertad </a:t>
            </a:r>
            <a:r>
              <a:rPr lang="en-US" sz="1400" dirty="0" smtClean="0"/>
              <a:t>(</a:t>
            </a:r>
            <a:r>
              <a:rPr lang="en-US" sz="1400" dirty="0" smtClean="0"/>
              <a:t>Gálatas 2:4)</a:t>
            </a:r>
          </a:p>
          <a:p>
            <a:pPr algn="l" rtl="0"/>
            <a:r>
              <a:rPr lang="en-US" dirty="0" err="1" smtClean="0"/>
              <a:t>Motivo</a:t>
            </a:r>
            <a:r>
              <a:rPr lang="en-US" dirty="0" smtClean="0"/>
              <a:t> de </a:t>
            </a:r>
            <a:r>
              <a:rPr lang="en-US" dirty="0" err="1" smtClean="0"/>
              <a:t>gloriarse</a:t>
            </a:r>
            <a:r>
              <a:rPr lang="en-US" dirty="0" smtClean="0"/>
              <a:t> </a:t>
            </a:r>
            <a:r>
              <a:rPr lang="en-US" sz="1400" dirty="0" smtClean="0"/>
              <a:t>(</a:t>
            </a:r>
            <a:r>
              <a:rPr lang="en-US" sz="1400" dirty="0" err="1" smtClean="0"/>
              <a:t>Romanos</a:t>
            </a:r>
            <a:r>
              <a:rPr lang="en-US" sz="1400" dirty="0" smtClean="0"/>
              <a:t> </a:t>
            </a:r>
            <a:r>
              <a:rPr lang="en-US" sz="1400" dirty="0" smtClean="0"/>
              <a:t>15:17)</a:t>
            </a:r>
          </a:p>
          <a:p>
            <a:pPr algn="l" rtl="0"/>
            <a:r>
              <a:rPr lang="en-US" dirty="0" err="1" smtClean="0"/>
              <a:t>Confianza</a:t>
            </a:r>
            <a:r>
              <a:rPr lang="en-US" dirty="0" smtClean="0"/>
              <a:t> </a:t>
            </a:r>
            <a:r>
              <a:rPr lang="en-US" dirty="0" smtClean="0"/>
              <a:t>total </a:t>
            </a:r>
            <a:r>
              <a:rPr lang="en-US" sz="1400" dirty="0" smtClean="0"/>
              <a:t>(</a:t>
            </a:r>
            <a:r>
              <a:rPr lang="en-US" sz="1400" dirty="0" smtClean="0"/>
              <a:t>Col 2:9-17, Fil 4:7, </a:t>
            </a:r>
            <a:r>
              <a:rPr lang="en-US" sz="1400" dirty="0" smtClean="0"/>
              <a:t>1 </a:t>
            </a:r>
            <a:r>
              <a:rPr lang="en-US" sz="1400" dirty="0" err="1" smtClean="0"/>
              <a:t>Tes</a:t>
            </a:r>
            <a:r>
              <a:rPr lang="en-US" sz="1400" dirty="0" smtClean="0"/>
              <a:t> 4:16</a:t>
            </a:r>
            <a:r>
              <a:rPr lang="en-US" sz="1400" dirty="0"/>
              <a:t>,</a:t>
            </a:r>
            <a:r>
              <a:rPr lang="en-US" sz="1400" dirty="0" smtClean="0"/>
              <a:t> </a:t>
            </a:r>
            <a:r>
              <a:rPr lang="en-US" sz="1400" dirty="0" smtClean="0"/>
              <a:t>1 Juan </a:t>
            </a:r>
            <a:r>
              <a:rPr lang="en-US" sz="1400" dirty="0" smtClean="0"/>
              <a:t>5:13</a:t>
            </a:r>
            <a:r>
              <a:rPr lang="en-US" sz="1400" dirty="0" smtClean="0"/>
              <a:t>)</a:t>
            </a:r>
            <a:endParaRPr lang="en-US" dirty="0" smtClean="0"/>
          </a:p>
          <a:p>
            <a:pPr algn="l" rtl="0"/>
            <a:r>
              <a:rPr lang="en-US" dirty="0" err="1" smtClean="0"/>
              <a:t>Propósito</a:t>
            </a:r>
            <a:r>
              <a:rPr lang="en-US" dirty="0" smtClean="0"/>
              <a:t> </a:t>
            </a:r>
            <a:r>
              <a:rPr lang="en-US" sz="1400" dirty="0" smtClean="0"/>
              <a:t>(</a:t>
            </a:r>
            <a:r>
              <a:rPr lang="en-US" sz="1400" dirty="0" smtClean="0"/>
              <a:t>Filipenses 3:14)</a:t>
            </a:r>
            <a:endParaRPr lang="en-US" dirty="0" smtClean="0"/>
          </a:p>
          <a:p>
            <a:pPr algn="l" rtl="0"/>
            <a:r>
              <a:rPr lang="en-US" dirty="0" smtClean="0"/>
              <a:t>La </a:t>
            </a:r>
            <a:r>
              <a:rPr lang="en-US" dirty="0" err="1"/>
              <a:t>g</a:t>
            </a:r>
            <a:r>
              <a:rPr lang="en-US" dirty="0" err="1" smtClean="0"/>
              <a:t>racia</a:t>
            </a:r>
            <a:r>
              <a:rPr lang="en-US" dirty="0" smtClean="0"/>
              <a:t> </a:t>
            </a:r>
            <a:r>
              <a:rPr lang="en-US" dirty="0" smtClean="0"/>
              <a:t>de </a:t>
            </a:r>
            <a:r>
              <a:rPr lang="en-US" dirty="0" smtClean="0"/>
              <a:t>Dios </a:t>
            </a:r>
            <a:r>
              <a:rPr lang="en-US" sz="1400" dirty="0" smtClean="0"/>
              <a:t>(1 </a:t>
            </a:r>
            <a:r>
              <a:rPr lang="en-US" sz="1400" dirty="0" err="1" smtClean="0"/>
              <a:t>Cor</a:t>
            </a:r>
            <a:r>
              <a:rPr lang="en-US" sz="1400" dirty="0" smtClean="0"/>
              <a:t> 1:4</a:t>
            </a:r>
            <a:r>
              <a:rPr lang="en-US" sz="1400" dirty="0" smtClean="0"/>
              <a:t>, 2 Tim 2:1)</a:t>
            </a:r>
            <a:endParaRPr lang="en-US" dirty="0" smtClean="0"/>
          </a:p>
        </p:txBody>
      </p:sp>
    </p:spTree>
    <p:extLst>
      <p:ext uri="{BB962C8B-B14F-4D97-AF65-F5344CB8AC3E}">
        <p14:creationId xmlns:p14="http://schemas.microsoft.com/office/powerpoint/2010/main" val="341765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txEl>
                                              <p:pRg st="9" end="9"/>
                                            </p:txEl>
                                          </p:spTgt>
                                        </p:tgtEl>
                                        <p:attrNameLst>
                                          <p:attrName>style.visibility</p:attrName>
                                        </p:attrNameLst>
                                      </p:cBhvr>
                                      <p:to>
                                        <p:strVal val="visible"/>
                                      </p:to>
                                    </p:set>
                                    <p:animEffect transition="in" filter="fade">
                                      <p:cBhvr>
                                        <p:cTn id="44" dur="500"/>
                                        <p:tgtEl>
                                          <p:spTgt spid="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Effect transition="in" filter="fade">
                                      <p:cBhvr>
                                        <p:cTn id="49"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t>
            </a:r>
            <a:r>
              <a:rPr lang="en-US" dirty="0" err="1" smtClean="0"/>
              <a:t>Cómo</a:t>
            </a:r>
            <a:r>
              <a:rPr lang="en-US" dirty="0"/>
              <a:t> </a:t>
            </a:r>
            <a:r>
              <a:rPr lang="en-US" dirty="0" err="1" smtClean="0"/>
              <a:t>llegamos</a:t>
            </a:r>
            <a:r>
              <a:rPr lang="en-US" dirty="0" smtClean="0"/>
              <a:t> a </a:t>
            </a:r>
            <a:r>
              <a:rPr lang="en-US" dirty="0" err="1" smtClean="0"/>
              <a:t>estar</a:t>
            </a:r>
            <a:r>
              <a:rPr lang="en-US" dirty="0" smtClean="0"/>
              <a:t> </a:t>
            </a:r>
            <a:r>
              <a:rPr lang="en-US" dirty="0" err="1" smtClean="0"/>
              <a:t>en</a:t>
            </a:r>
            <a:r>
              <a:rPr lang="en-US" dirty="0" smtClean="0"/>
              <a:t> </a:t>
            </a:r>
            <a:r>
              <a:rPr lang="en-US" dirty="0" smtClean="0"/>
              <a:t>Cristo</a:t>
            </a:r>
            <a:r>
              <a:rPr lang="en-US" dirty="0" smtClean="0"/>
              <a:t>?</a:t>
            </a:r>
            <a:endParaRPr lang="en-US" dirty="0"/>
          </a:p>
        </p:txBody>
      </p:sp>
      <p:sp>
        <p:nvSpPr>
          <p:cNvPr id="3" name="Content Placeholder 2"/>
          <p:cNvSpPr>
            <a:spLocks noGrp="1"/>
          </p:cNvSpPr>
          <p:nvPr>
            <p:ph sz="quarter" idx="13"/>
          </p:nvPr>
        </p:nvSpPr>
        <p:spPr>
          <a:xfrm>
            <a:off x="152400" y="1333500"/>
            <a:ext cx="8610600" cy="3619500"/>
          </a:xfrm>
        </p:spPr>
        <p:txBody>
          <a:bodyPr>
            <a:normAutofit/>
          </a:bodyPr>
          <a:lstStyle/>
          <a:p>
            <a:pPr algn="l" rtl="0"/>
            <a:r>
              <a:rPr lang="en-US" sz="2400" dirty="0" smtClean="0"/>
              <a:t>Por la gracia de </a:t>
            </a:r>
            <a:r>
              <a:rPr lang="en-US" sz="2400" dirty="0" smtClean="0"/>
              <a:t>Dios </a:t>
            </a:r>
            <a:r>
              <a:rPr lang="en-US" sz="1600" dirty="0" smtClean="0"/>
              <a:t>(1 </a:t>
            </a:r>
            <a:r>
              <a:rPr lang="en-US" sz="1600" dirty="0" err="1" smtClean="0"/>
              <a:t>Cor</a:t>
            </a:r>
            <a:r>
              <a:rPr lang="en-US" sz="1600" dirty="0" smtClean="0"/>
              <a:t> 1:4</a:t>
            </a:r>
            <a:r>
              <a:rPr lang="en-US" sz="1600" dirty="0" smtClean="0"/>
              <a:t>, 30, </a:t>
            </a:r>
            <a:r>
              <a:rPr lang="en-US" sz="1600" dirty="0" smtClean="0"/>
              <a:t>2 </a:t>
            </a:r>
            <a:r>
              <a:rPr lang="en-US" sz="1600" dirty="0" err="1" smtClean="0"/>
              <a:t>Cor</a:t>
            </a:r>
            <a:r>
              <a:rPr lang="en-US" sz="1600" dirty="0" smtClean="0"/>
              <a:t> 1:21-22</a:t>
            </a:r>
            <a:r>
              <a:rPr lang="en-US" sz="1600" dirty="0" smtClean="0"/>
              <a:t>, Efesios 2:8)</a:t>
            </a:r>
          </a:p>
          <a:p>
            <a:pPr algn="l" rtl="0"/>
            <a:r>
              <a:rPr lang="en-US" sz="2400" dirty="0" smtClean="0"/>
              <a:t>Somos bautizados </a:t>
            </a:r>
            <a:r>
              <a:rPr lang="en-US" sz="2400" dirty="0" err="1" smtClean="0"/>
              <a:t>en</a:t>
            </a:r>
            <a:r>
              <a:rPr lang="en-US" sz="2400" dirty="0" smtClean="0"/>
              <a:t> </a:t>
            </a:r>
            <a:r>
              <a:rPr lang="en-US" sz="2400" dirty="0" smtClean="0"/>
              <a:t>Cristo </a:t>
            </a:r>
            <a:r>
              <a:rPr lang="en-US" sz="1600" dirty="0" smtClean="0"/>
              <a:t>(1 </a:t>
            </a:r>
            <a:r>
              <a:rPr lang="en-US" sz="1600" dirty="0" err="1" smtClean="0"/>
              <a:t>Cor</a:t>
            </a:r>
            <a:r>
              <a:rPr lang="en-US" sz="1600" dirty="0" smtClean="0"/>
              <a:t> 12:13-27</a:t>
            </a:r>
            <a:r>
              <a:rPr lang="en-US" sz="1600" dirty="0" smtClean="0"/>
              <a:t>, </a:t>
            </a:r>
            <a:r>
              <a:rPr lang="en-US" sz="1600" dirty="0" smtClean="0"/>
              <a:t>Rom </a:t>
            </a:r>
            <a:r>
              <a:rPr lang="en-US" sz="1600" dirty="0" smtClean="0"/>
              <a:t>6:3-8, </a:t>
            </a:r>
            <a:r>
              <a:rPr lang="en-US" sz="1600" dirty="0" err="1" smtClean="0"/>
              <a:t>Gál</a:t>
            </a:r>
            <a:r>
              <a:rPr lang="en-US" sz="1600" dirty="0" smtClean="0"/>
              <a:t> </a:t>
            </a:r>
            <a:r>
              <a:rPr lang="en-US" sz="1600" dirty="0" smtClean="0"/>
              <a:t>3:27-29)</a:t>
            </a:r>
          </a:p>
          <a:p>
            <a:pPr algn="l" rtl="0"/>
            <a:r>
              <a:rPr lang="en-US" sz="2400" dirty="0" smtClean="0"/>
              <a:t>Por la fe </a:t>
            </a:r>
            <a:r>
              <a:rPr lang="en-US" sz="2400" dirty="0" err="1" smtClean="0"/>
              <a:t>en</a:t>
            </a:r>
            <a:r>
              <a:rPr lang="en-US" sz="2400" dirty="0" smtClean="0"/>
              <a:t> </a:t>
            </a:r>
            <a:r>
              <a:rPr lang="en-US" sz="2400" dirty="0" smtClean="0"/>
              <a:t>Cristo </a:t>
            </a:r>
            <a:r>
              <a:rPr lang="en-US" sz="1600" dirty="0" smtClean="0"/>
              <a:t>(</a:t>
            </a:r>
            <a:r>
              <a:rPr lang="en-US" sz="1600" dirty="0" err="1" smtClean="0"/>
              <a:t>Gál</a:t>
            </a:r>
            <a:r>
              <a:rPr lang="en-US" sz="1600" dirty="0" smtClean="0"/>
              <a:t> </a:t>
            </a:r>
            <a:r>
              <a:rPr lang="en-US" sz="1600" dirty="0" smtClean="0"/>
              <a:t>2:16, 3:26, Fil 3:9, 2 Tim 2:10, Juan 3:16)</a:t>
            </a:r>
            <a:endParaRPr lang="en-US" sz="2400" dirty="0"/>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81600" y="3048000"/>
            <a:ext cx="3695700" cy="2420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612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Jesus </a:t>
            </a:r>
            <a:r>
              <a:rPr lang="en-US" dirty="0" err="1" smtClean="0"/>
              <a:t>dijo</a:t>
            </a:r>
            <a:r>
              <a:rPr lang="en-US" dirty="0" smtClean="0"/>
              <a:t>…</a:t>
            </a:r>
            <a:endParaRPr lang="en-US" dirty="0"/>
          </a:p>
        </p:txBody>
      </p:sp>
      <p:sp>
        <p:nvSpPr>
          <p:cNvPr id="3" name="Content Placeholder 2"/>
          <p:cNvSpPr>
            <a:spLocks noGrp="1"/>
          </p:cNvSpPr>
          <p:nvPr>
            <p:ph sz="quarter" idx="13"/>
          </p:nvPr>
        </p:nvSpPr>
        <p:spPr>
          <a:xfrm>
            <a:off x="152400" y="762000"/>
            <a:ext cx="8763000" cy="4762500"/>
          </a:xfrm>
        </p:spPr>
        <p:txBody>
          <a:bodyPr>
            <a:normAutofit fontScale="70000" lnSpcReduction="20000"/>
          </a:bodyPr>
          <a:lstStyle/>
          <a:p>
            <a:r>
              <a:rPr lang="en-US" b="1" dirty="0" smtClean="0">
                <a:solidFill>
                  <a:srgbClr val="FF0000"/>
                </a:solidFill>
              </a:rPr>
              <a:t>Mat 11:28 </a:t>
            </a:r>
            <a:r>
              <a:rPr lang="es-ES" b="1" dirty="0">
                <a:solidFill>
                  <a:srgbClr val="FF0000"/>
                </a:solidFill>
              </a:rPr>
              <a:t>Vengan a Mí, todos los que están cansados y cargados, y Yo los haré descansar. </a:t>
            </a:r>
            <a:endParaRPr lang="en-US" b="1" dirty="0" smtClean="0">
              <a:solidFill>
                <a:srgbClr val="FF0000"/>
              </a:solidFill>
            </a:endParaRPr>
          </a:p>
          <a:p>
            <a:pPr algn="l" rtl="0"/>
            <a:endParaRPr lang="en-US" b="1" dirty="0" smtClean="0">
              <a:solidFill>
                <a:srgbClr val="FF0000"/>
              </a:solidFill>
            </a:endParaRPr>
          </a:p>
          <a:p>
            <a:r>
              <a:rPr lang="en-US" b="1" dirty="0" smtClean="0">
                <a:solidFill>
                  <a:srgbClr val="FF0000"/>
                </a:solidFill>
              </a:rPr>
              <a:t>Jua 14:6 </a:t>
            </a:r>
            <a:r>
              <a:rPr lang="es-ES" b="1" dirty="0">
                <a:solidFill>
                  <a:srgbClr val="FF0000"/>
                </a:solidFill>
              </a:rPr>
              <a:t>Jesús le </a:t>
            </a:r>
            <a:r>
              <a:rPr lang="es-ES" b="1" dirty="0" smtClean="0">
                <a:solidFill>
                  <a:srgbClr val="FF0000"/>
                </a:solidFill>
              </a:rPr>
              <a:t>dijo: Yo </a:t>
            </a:r>
            <a:r>
              <a:rPr lang="es-ES" b="1" dirty="0">
                <a:solidFill>
                  <a:srgbClr val="FF0000"/>
                </a:solidFill>
              </a:rPr>
              <a:t>soy el camino, la verdad y la vida; nadie viene al Padre sino por Mí</a:t>
            </a:r>
            <a:r>
              <a:rPr lang="en-US" b="1" dirty="0" smtClean="0">
                <a:solidFill>
                  <a:srgbClr val="FF0000"/>
                </a:solidFill>
              </a:rPr>
              <a:t>.</a:t>
            </a:r>
            <a:endParaRPr lang="en-US" b="1" dirty="0" smtClean="0">
              <a:solidFill>
                <a:srgbClr val="FF0000"/>
              </a:solidFill>
            </a:endParaRPr>
          </a:p>
          <a:p>
            <a:pPr algn="l" rtl="0"/>
            <a:endParaRPr lang="en-US" b="1" dirty="0" smtClean="0">
              <a:solidFill>
                <a:srgbClr val="FF0000"/>
              </a:solidFill>
            </a:endParaRPr>
          </a:p>
          <a:p>
            <a:r>
              <a:rPr lang="en-US" b="1" dirty="0" smtClean="0">
                <a:solidFill>
                  <a:srgbClr val="FF0000"/>
                </a:solidFill>
              </a:rPr>
              <a:t>Juan 14:15 </a:t>
            </a:r>
            <a:r>
              <a:rPr lang="es-ES" b="1" dirty="0">
                <a:solidFill>
                  <a:srgbClr val="FF0000"/>
                </a:solidFill>
              </a:rPr>
              <a:t>Si ustedes me aman, guardarán Mis mandamientos</a:t>
            </a:r>
            <a:r>
              <a:rPr lang="en-US" b="1" dirty="0" smtClean="0">
                <a:solidFill>
                  <a:srgbClr val="FF0000"/>
                </a:solidFill>
              </a:rPr>
              <a:t>.</a:t>
            </a:r>
            <a:endParaRPr lang="en-US" b="1" dirty="0" smtClean="0">
              <a:solidFill>
                <a:srgbClr val="FF0000"/>
              </a:solidFill>
            </a:endParaRPr>
          </a:p>
          <a:p>
            <a:pPr algn="l" rtl="0"/>
            <a:endParaRPr lang="en-US" b="1" dirty="0" smtClean="0">
              <a:solidFill>
                <a:srgbClr val="FF0000"/>
              </a:solidFill>
            </a:endParaRPr>
          </a:p>
          <a:p>
            <a:r>
              <a:rPr lang="en-US" b="1" dirty="0" smtClean="0">
                <a:solidFill>
                  <a:srgbClr val="FF0000"/>
                </a:solidFill>
              </a:rPr>
              <a:t>Marcos 16:15-16 </a:t>
            </a:r>
            <a:r>
              <a:rPr lang="es-ES" b="1" dirty="0">
                <a:solidFill>
                  <a:srgbClr val="FF0000"/>
                </a:solidFill>
              </a:rPr>
              <a:t>Y les dijo: </a:t>
            </a:r>
            <a:r>
              <a:rPr lang="es-ES" b="1" dirty="0" smtClean="0">
                <a:solidFill>
                  <a:srgbClr val="FF0000"/>
                </a:solidFill>
              </a:rPr>
              <a:t>Vayan </a:t>
            </a:r>
            <a:r>
              <a:rPr lang="es-ES" b="1" dirty="0">
                <a:solidFill>
                  <a:srgbClr val="FF0000"/>
                </a:solidFill>
              </a:rPr>
              <a:t>por todo el mundo y prediquen el evangelio a toda criatura. </a:t>
            </a:r>
            <a:r>
              <a:rPr lang="es-ES" b="1" dirty="0" smtClean="0">
                <a:solidFill>
                  <a:srgbClr val="FF0000"/>
                </a:solidFill>
              </a:rPr>
              <a:t>16</a:t>
            </a:r>
            <a:r>
              <a:rPr lang="es-ES" b="1" dirty="0">
                <a:solidFill>
                  <a:srgbClr val="FF0000"/>
                </a:solidFill>
              </a:rPr>
              <a:t>  El que crea y sea bautizado será salvo; pero el que no crea será </a:t>
            </a:r>
            <a:r>
              <a:rPr lang="es-ES" b="1" dirty="0" smtClean="0">
                <a:solidFill>
                  <a:srgbClr val="FF0000"/>
                </a:solidFill>
              </a:rPr>
              <a:t>condenado</a:t>
            </a:r>
            <a:r>
              <a:rPr lang="en-US" b="1" dirty="0" smtClean="0">
                <a:solidFill>
                  <a:srgbClr val="FF0000"/>
                </a:solidFill>
              </a:rPr>
              <a:t>.</a:t>
            </a:r>
            <a:endParaRPr lang="en-US" b="1" dirty="0" smtClean="0">
              <a:solidFill>
                <a:srgbClr val="FF0000"/>
              </a:solidFill>
            </a:endParaRPr>
          </a:p>
          <a:p>
            <a:pPr algn="l" rtl="0"/>
            <a:endParaRPr lang="en-US" b="1" dirty="0" smtClean="0">
              <a:solidFill>
                <a:srgbClr val="FF0000"/>
              </a:solidFill>
            </a:endParaRPr>
          </a:p>
          <a:p>
            <a:r>
              <a:rPr lang="en-US" b="1" dirty="0" smtClean="0">
                <a:solidFill>
                  <a:srgbClr val="FF0000"/>
                </a:solidFill>
              </a:rPr>
              <a:t>Jua 14:2 </a:t>
            </a:r>
            <a:r>
              <a:rPr lang="es-ES" b="1" dirty="0">
                <a:solidFill>
                  <a:srgbClr val="FF0000"/>
                </a:solidFill>
              </a:rPr>
              <a:t>En la casa de Mi Padre hay muchas moradas; si no fuera así, se lo hubiera dicho; porque voy a preparar un lugar para </a:t>
            </a:r>
            <a:r>
              <a:rPr lang="es-ES" b="1" dirty="0" smtClean="0">
                <a:solidFill>
                  <a:srgbClr val="FF0000"/>
                </a:solidFill>
              </a:rPr>
              <a:t>ustedes</a:t>
            </a:r>
            <a:r>
              <a:rPr lang="en-US" b="1" dirty="0" smtClean="0">
                <a:solidFill>
                  <a:srgbClr val="FF0000"/>
                </a:solidFill>
              </a:rPr>
              <a:t>.</a:t>
            </a:r>
            <a:endParaRPr lang="en-US" b="1" dirty="0" smtClean="0">
              <a:solidFill>
                <a:srgbClr val="FF0000"/>
              </a:solidFill>
            </a:endParaRPr>
          </a:p>
          <a:p>
            <a:pPr algn="l" rtl="0"/>
            <a:endParaRPr lang="en-US" b="1" dirty="0" smtClean="0">
              <a:solidFill>
                <a:srgbClr val="FF0000"/>
              </a:solidFill>
            </a:endParaRPr>
          </a:p>
          <a:p>
            <a:r>
              <a:rPr lang="en-US" b="1" dirty="0" smtClean="0">
                <a:solidFill>
                  <a:srgbClr val="FF0000"/>
                </a:solidFill>
              </a:rPr>
              <a:t>Apocalipsis 3:20 </a:t>
            </a:r>
            <a:r>
              <a:rPr lang="es-ES" b="1" dirty="0">
                <a:solidFill>
                  <a:srgbClr val="FF0000"/>
                </a:solidFill>
              </a:rPr>
              <a:t>Yo estoy a la puerta y llamo; si alguien oye Mi voz y abre la puerta, entraré a él, y cenaré con él y él conmigo. </a:t>
            </a:r>
            <a:endParaRPr lang="es-ES" b="1" dirty="0" smtClean="0">
              <a:solidFill>
                <a:srgbClr val="FF0000"/>
              </a:solidFill>
            </a:endParaRPr>
          </a:p>
          <a:p>
            <a:endParaRPr lang="en-US" b="1" dirty="0" smtClean="0">
              <a:solidFill>
                <a:srgbClr val="FF0000"/>
              </a:solidFill>
            </a:endParaRPr>
          </a:p>
          <a:p>
            <a:r>
              <a:rPr lang="en-US" b="1" dirty="0" smtClean="0">
                <a:solidFill>
                  <a:srgbClr val="FF0000"/>
                </a:solidFill>
              </a:rPr>
              <a:t>Mat 7:21 </a:t>
            </a:r>
            <a:r>
              <a:rPr lang="es-ES" b="1" dirty="0" smtClean="0">
                <a:solidFill>
                  <a:srgbClr val="FF0000"/>
                </a:solidFill>
              </a:rPr>
              <a:t>No </a:t>
            </a:r>
            <a:r>
              <a:rPr lang="es-ES" b="1" dirty="0">
                <a:solidFill>
                  <a:srgbClr val="FF0000"/>
                </a:solidFill>
              </a:rPr>
              <a:t>todo el que me dice: “Señor, Señor”, entrará en el reino de los cielos, sino el que hace la voluntad de Mi Padre que está en los </a:t>
            </a:r>
            <a:r>
              <a:rPr lang="es-ES" b="1" dirty="0" smtClean="0">
                <a:solidFill>
                  <a:srgbClr val="FF0000"/>
                </a:solidFill>
              </a:rPr>
              <a:t>cielos</a:t>
            </a:r>
            <a:r>
              <a:rPr lang="en-US"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174915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pstr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3209</TotalTime>
  <Words>776</Words>
  <Application>Microsoft Office PowerPoint</Application>
  <PresentationFormat>On-screen Show (16:10)</PresentationFormat>
  <Paragraphs>85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Georgia</vt:lpstr>
      <vt:lpstr>Trebuchet MS</vt:lpstr>
      <vt:lpstr>Slipstream</vt:lpstr>
      <vt:lpstr>Estar en Cristo</vt:lpstr>
      <vt:lpstr>PowerPoint Presentation</vt:lpstr>
      <vt:lpstr>El misterio…</vt:lpstr>
      <vt:lpstr>Una breve historia del misterio…</vt:lpstr>
      <vt:lpstr>Predestinó</vt:lpstr>
      <vt:lpstr>En Cristo, somos</vt:lpstr>
      <vt:lpstr>En Cristo, tenemos</vt:lpstr>
      <vt:lpstr>¿Cómo llegamos a estar en Cristo?</vt:lpstr>
      <vt:lpstr>Jesus dijo…</vt:lpstr>
    </vt:vector>
  </TitlesOfParts>
  <Company>RockTenn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Corinthians</dc:title>
  <dc:creator>Michael Kercher</dc:creator>
  <cp:lastModifiedBy>Esther Eubanks</cp:lastModifiedBy>
  <cp:revision>101</cp:revision>
  <cp:lastPrinted>2015-09-27T06:05:47Z</cp:lastPrinted>
  <dcterms:created xsi:type="dcterms:W3CDTF">2013-09-06T23:43:15Z</dcterms:created>
  <dcterms:modified xsi:type="dcterms:W3CDTF">2023-12-07T18:58:42Z</dcterms:modified>
</cp:coreProperties>
</file>