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62" r:id="rId3"/>
    <p:sldId id="266" r:id="rId4"/>
    <p:sldId id="267" r:id="rId5"/>
    <p:sldId id="279" r:id="rId6"/>
    <p:sldId id="259" r:id="rId7"/>
    <p:sldId id="272" r:id="rId8"/>
    <p:sldId id="265" r:id="rId9"/>
    <p:sldId id="268" r:id="rId10"/>
    <p:sldId id="269" r:id="rId11"/>
    <p:sldId id="270" r:id="rId12"/>
    <p:sldId id="280" r:id="rId13"/>
    <p:sldId id="281" r:id="rId14"/>
    <p:sldId id="282" r:id="rId15"/>
    <p:sldId id="283" r:id="rId16"/>
    <p:sldId id="284" r:id="rId17"/>
  </p:sldIdLst>
  <p:sldSz cx="9144000" cy="5715000" type="screen16x10"/>
  <p:notesSz cx="6858000" cy="9144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742"/>
    <a:srgbClr val="C2D9D9"/>
    <a:srgbClr val="34535A"/>
    <a:srgbClr val="314E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972D5C-516A-4D3B-AFA6-E3DC07F6B41F}" v="18" dt="2023-12-07T19:15:38.4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62313" autoAdjust="0"/>
  </p:normalViewPr>
  <p:slideViewPr>
    <p:cSldViewPr snapToGrid="0">
      <p:cViewPr varScale="1">
        <p:scale>
          <a:sx n="92" d="100"/>
          <a:sy n="92" d="100"/>
        </p:scale>
        <p:origin x="1576" y="184"/>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0CA59-922D-4096-BF68-2DDF8A2FE3E5}" type="datetimeFigureOut">
              <a:rPr lang="en-US" smtClean="0"/>
              <a:t>12/30/23</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F7773D-F850-44B4-A8CD-AB12A2026063}" type="slidenum">
              <a:rPr lang="en-US" smtClean="0"/>
              <a:t>‹#›</a:t>
            </a:fld>
            <a:endParaRPr lang="en-US"/>
          </a:p>
        </p:txBody>
      </p:sp>
    </p:spTree>
    <p:extLst>
      <p:ext uri="{BB962C8B-B14F-4D97-AF65-F5344CB8AC3E}">
        <p14:creationId xmlns:p14="http://schemas.microsoft.com/office/powerpoint/2010/main" val="1791619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AutoNum type="arabicPeriod" startAt="5"/>
            </a:pPr>
            <a:r>
              <a:rPr lang="en-US" sz="1800" b="1" i="0" dirty="0">
                <a:solidFill>
                  <a:srgbClr val="000000"/>
                </a:solidFill>
                <a:effectLst/>
                <a:latin typeface="Times New Roman" panose="02020603050405020304" pitchFamily="18" charset="0"/>
              </a:rPr>
              <a:t>Parable of the Wedding Feast—Matthew 22:1-14 – Learning to Submit to God’s Standards</a:t>
            </a:r>
            <a:r>
              <a:rPr lang="en-US" sz="1800" b="0" i="0" dirty="0">
                <a:solidFill>
                  <a:srgbClr val="000000"/>
                </a:solidFill>
                <a:effectLst/>
                <a:latin typeface="Times New Roman" panose="02020603050405020304" pitchFamily="18" charset="0"/>
              </a:rPr>
              <a:t> </a:t>
            </a:r>
          </a:p>
          <a:p>
            <a:pPr algn="l" rtl="0" fontAlgn="base">
              <a:buFont typeface="+mj-lt"/>
              <a:buAutoNum type="arabicPeriod"/>
            </a:pPr>
            <a:r>
              <a:rPr lang="en-US" sz="1800" b="1" i="0" dirty="0">
                <a:solidFill>
                  <a:srgbClr val="000000"/>
                </a:solidFill>
                <a:effectLst/>
                <a:latin typeface="Times New Roman" panose="02020603050405020304" pitchFamily="18" charset="0"/>
              </a:rPr>
              <a:t>Summary</a:t>
            </a:r>
            <a:r>
              <a:rPr lang="en-US" sz="1800" b="0" i="0" dirty="0">
                <a:solidFill>
                  <a:srgbClr val="000000"/>
                </a:solidFill>
                <a:effectLst/>
                <a:latin typeface="Times New Roman" panose="02020603050405020304" pitchFamily="18" charset="0"/>
              </a:rPr>
              <a:t>: Jesus illustrates that entrance into the kingdom is for those who submit to God’s standards in two ways: first, by accepting His invitation instead of trusting in themselves, and second, by not being properly changed by the grace of God (properly attired).  </a:t>
            </a:r>
          </a:p>
          <a:p>
            <a:pPr algn="l" rtl="0" fontAlgn="base">
              <a:buFont typeface="+mj-lt"/>
              <a:buAutoNum type="arabicPeriod" startAt="2"/>
            </a:pPr>
            <a:r>
              <a:rPr lang="en-US" sz="1800" b="1" i="0" dirty="0">
                <a:solidFill>
                  <a:srgbClr val="000000"/>
                </a:solidFill>
                <a:effectLst/>
                <a:latin typeface="Times New Roman" panose="02020603050405020304" pitchFamily="18" charset="0"/>
              </a:rPr>
              <a:t>Questions to consider</a:t>
            </a:r>
            <a:r>
              <a:rPr lang="en-US" sz="1800" b="0" i="0" dirty="0">
                <a:solidFill>
                  <a:srgbClr val="000000"/>
                </a:solidFill>
                <a:effectLst/>
                <a:latin typeface="Times New Roman" panose="02020603050405020304" pitchFamily="18" charset="0"/>
              </a:rPr>
              <a:t>: </a:t>
            </a:r>
          </a:p>
          <a:p>
            <a:pPr algn="l" rtl="0" fontAlgn="base">
              <a:buFont typeface="+mj-lt"/>
              <a:buAutoNum type="arabicPeriod"/>
            </a:pPr>
            <a:r>
              <a:rPr lang="en-US" sz="1800" b="0" i="0" dirty="0">
                <a:solidFill>
                  <a:srgbClr val="000000"/>
                </a:solidFill>
                <a:effectLst/>
                <a:latin typeface="Times New Roman" panose="02020603050405020304" pitchFamily="18" charset="0"/>
              </a:rPr>
              <a:t>How does this parable continue the conflict and discussion from chapter 21? </a:t>
            </a:r>
          </a:p>
          <a:p>
            <a:pPr algn="l" rtl="0" fontAlgn="base">
              <a:buFont typeface="+mj-lt"/>
              <a:buAutoNum type="arabicPeriod" startAt="2"/>
            </a:pPr>
            <a:r>
              <a:rPr lang="en-US" sz="1800" b="0" i="0" dirty="0">
                <a:solidFill>
                  <a:srgbClr val="000000"/>
                </a:solidFill>
                <a:effectLst/>
                <a:latin typeface="Times New Roman" panose="02020603050405020304" pitchFamily="18" charset="0"/>
              </a:rPr>
              <a:t>What modern-day philosophies or behaviors are like the responses of the first invitees?  </a:t>
            </a:r>
          </a:p>
          <a:p>
            <a:pPr algn="l" rtl="0" fontAlgn="base">
              <a:buFont typeface="+mj-lt"/>
              <a:buAutoNum type="arabicPeriod" startAt="3"/>
            </a:pPr>
            <a:r>
              <a:rPr lang="en-US" sz="1800" b="0" i="0" dirty="0">
                <a:solidFill>
                  <a:srgbClr val="000000"/>
                </a:solidFill>
                <a:effectLst/>
                <a:latin typeface="Times New Roman" panose="02020603050405020304" pitchFamily="18" charset="0"/>
              </a:rPr>
              <a:t>What modern-day philosophies or behaviors (especially among members of the church) are like the man wearing the wrong clothes? </a:t>
            </a:r>
          </a:p>
          <a:p>
            <a:pPr algn="l" rtl="0" fontAlgn="base">
              <a:buFont typeface="+mj-lt"/>
              <a:buAutoNum type="arabicPeriod" startAt="4"/>
            </a:pPr>
            <a:r>
              <a:rPr lang="en-US" sz="1800" b="0" i="0" dirty="0">
                <a:solidFill>
                  <a:srgbClr val="000000"/>
                </a:solidFill>
                <a:effectLst/>
                <a:latin typeface="Times New Roman" panose="02020603050405020304" pitchFamily="18" charset="0"/>
              </a:rPr>
              <a:t>Why was the man speechless? Was he confused? Convicted? Shocked at being singled out? </a:t>
            </a:r>
          </a:p>
          <a:p>
            <a:pPr algn="l" rtl="0" fontAlgn="base">
              <a:buFont typeface="+mj-lt"/>
              <a:buAutoNum type="arabicPeriod" startAt="5"/>
            </a:pPr>
            <a:r>
              <a:rPr lang="en-US" sz="1800" b="0" i="0" dirty="0">
                <a:solidFill>
                  <a:srgbClr val="000000"/>
                </a:solidFill>
                <a:effectLst/>
                <a:latin typeface="Times New Roman" panose="02020603050405020304" pitchFamily="18" charset="0"/>
              </a:rPr>
              <a:t>What is the connection between this parable and Zephaniah 1:7-8? What lessons should we take from their similarities? </a:t>
            </a:r>
          </a:p>
          <a:p>
            <a:pPr algn="l" rtl="0" fontAlgn="base">
              <a:buFont typeface="+mj-lt"/>
              <a:buAutoNum type="arabicPeriod" startAt="3"/>
            </a:pPr>
            <a:r>
              <a:rPr lang="en-US" sz="1800" b="1" i="0" dirty="0">
                <a:solidFill>
                  <a:srgbClr val="000000"/>
                </a:solidFill>
                <a:effectLst/>
                <a:latin typeface="Times New Roman" panose="02020603050405020304" pitchFamily="18" charset="0"/>
              </a:rPr>
              <a:t>Notes</a:t>
            </a:r>
            <a:r>
              <a:rPr lang="en-US" sz="1800" b="0" i="0" dirty="0">
                <a:solidFill>
                  <a:srgbClr val="000000"/>
                </a:solidFill>
                <a:effectLst/>
                <a:latin typeface="Times New Roman" panose="02020603050405020304" pitchFamily="18" charset="0"/>
              </a:rPr>
              <a:t>: </a:t>
            </a:r>
          </a:p>
          <a:p>
            <a:pPr algn="l" rtl="0" fontAlgn="base">
              <a:buFont typeface="+mj-lt"/>
              <a:buAutoNum type="arabicPeriod"/>
            </a:pPr>
            <a:r>
              <a:rPr lang="en-US" sz="1800" b="0" i="0" dirty="0">
                <a:solidFill>
                  <a:srgbClr val="000000"/>
                </a:solidFill>
                <a:effectLst/>
                <a:latin typeface="Times New Roman" panose="02020603050405020304" pitchFamily="18" charset="0"/>
              </a:rPr>
              <a:t>In the context of ch.21 and of Luke 14:16-24, it’s easy to read this parable as mostly addressing the Pharisees rejection of the Kingdom. In Matthew’s narrative, however, this parable seems to take the point of the previous discussion (in which the scribes and rulers rejected God’s messenger) a step further to say that not even all those who accept the invitation will be accepted (v.14). </a:t>
            </a:r>
          </a:p>
          <a:p>
            <a:pPr algn="l" rtl="0" fontAlgn="base">
              <a:buFont typeface="+mj-lt"/>
              <a:buAutoNum type="arabicPeriod" startAt="2"/>
            </a:pPr>
            <a:r>
              <a:rPr lang="en-US" sz="1800" b="0" i="0">
                <a:solidFill>
                  <a:srgbClr val="000000"/>
                </a:solidFill>
                <a:effectLst/>
                <a:latin typeface="Times New Roman" panose="02020603050405020304" pitchFamily="18" charset="0"/>
              </a:rPr>
              <a:t>Lots of applications about baptism being only the first step, about continuing our transformation into the image of Christ, etc. </a:t>
            </a:r>
          </a:p>
          <a:p>
            <a:endParaRPr lang="en-US"/>
          </a:p>
        </p:txBody>
      </p:sp>
      <p:sp>
        <p:nvSpPr>
          <p:cNvPr id="4" name="Slide Number Placeholder 3"/>
          <p:cNvSpPr>
            <a:spLocks noGrp="1"/>
          </p:cNvSpPr>
          <p:nvPr>
            <p:ph type="sldNum" sz="quarter" idx="5"/>
          </p:nvPr>
        </p:nvSpPr>
        <p:spPr/>
        <p:txBody>
          <a:bodyPr/>
          <a:lstStyle/>
          <a:p>
            <a:fld id="{AAF7773D-F850-44B4-A8CD-AB12A2026063}" type="slidenum">
              <a:rPr lang="en-US" smtClean="0"/>
              <a:t>1</a:t>
            </a:fld>
            <a:endParaRPr lang="en-US"/>
          </a:p>
        </p:txBody>
      </p:sp>
    </p:spTree>
    <p:extLst>
      <p:ext uri="{BB962C8B-B14F-4D97-AF65-F5344CB8AC3E}">
        <p14:creationId xmlns:p14="http://schemas.microsoft.com/office/powerpoint/2010/main" val="3075890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parable, what actions were taken by the “few” who were “chosen” that indicate they made a change in their lives?</a:t>
            </a:r>
          </a:p>
        </p:txBody>
      </p:sp>
      <p:sp>
        <p:nvSpPr>
          <p:cNvPr id="4" name="Slide Number Placeholder 3"/>
          <p:cNvSpPr>
            <a:spLocks noGrp="1"/>
          </p:cNvSpPr>
          <p:nvPr>
            <p:ph type="sldNum" sz="quarter" idx="5"/>
          </p:nvPr>
        </p:nvSpPr>
        <p:spPr/>
        <p:txBody>
          <a:bodyPr/>
          <a:lstStyle/>
          <a:p>
            <a:fld id="{AAF7773D-F850-44B4-A8CD-AB12A2026063}" type="slidenum">
              <a:rPr lang="en-US" smtClean="0"/>
              <a:t>11</a:t>
            </a:fld>
            <a:endParaRPr lang="en-US"/>
          </a:p>
        </p:txBody>
      </p:sp>
    </p:spTree>
    <p:extLst>
      <p:ext uri="{BB962C8B-B14F-4D97-AF65-F5344CB8AC3E}">
        <p14:creationId xmlns:p14="http://schemas.microsoft.com/office/powerpoint/2010/main" val="3548123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give less attention to my own “way…farm…business” and more attention to the kingdom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buFont typeface="Arial" panose="020B0604020202020204" pitchFamily="34" charset="0"/>
              <a:buChar char="•"/>
            </a:pPr>
            <a:endParaRPr lang="en-US" i="1" dirty="0">
              <a:solidFill>
                <a:schemeClr val="bg2"/>
              </a:solidFill>
              <a:effectLst/>
            </a:endParaRPr>
          </a:p>
          <a:p>
            <a:pPr>
              <a:buFont typeface="Arial" panose="020B0604020202020204" pitchFamily="34" charset="0"/>
              <a:buChar char="•"/>
            </a:pPr>
            <a:r>
              <a:rPr lang="en-US" i="0" dirty="0">
                <a:solidFill>
                  <a:srgbClr val="004742"/>
                </a:solidFill>
                <a:effectLst/>
              </a:rPr>
              <a:t>I will choose what to post-pone.</a:t>
            </a:r>
          </a:p>
          <a:p>
            <a:pPr>
              <a:buFont typeface="Arial" panose="020B0604020202020204" pitchFamily="34" charset="0"/>
              <a:buChar char="•"/>
            </a:pPr>
            <a:r>
              <a:rPr lang="en-US" i="0" dirty="0">
                <a:solidFill>
                  <a:srgbClr val="004742"/>
                </a:solidFill>
                <a:effectLst/>
              </a:rPr>
              <a:t>I will choose what to reduce.</a:t>
            </a:r>
          </a:p>
          <a:p>
            <a:pPr>
              <a:buFont typeface="Arial" panose="020B0604020202020204" pitchFamily="34" charset="0"/>
              <a:buChar char="•"/>
            </a:pPr>
            <a:r>
              <a:rPr lang="en-US" i="0" dirty="0">
                <a:solidFill>
                  <a:srgbClr val="004742"/>
                </a:solidFill>
                <a:effectLst/>
              </a:rPr>
              <a:t>I will choose what to re-arrange.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12</a:t>
            </a:fld>
            <a:endParaRPr lang="en-US"/>
          </a:p>
        </p:txBody>
      </p:sp>
    </p:spTree>
    <p:extLst>
      <p:ext uri="{BB962C8B-B14F-4D97-AF65-F5344CB8AC3E}">
        <p14:creationId xmlns:p14="http://schemas.microsoft.com/office/powerpoint/2010/main" val="438436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give less attention to my own “way…farm…business” and more attention to the kingdom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buFont typeface="Arial" panose="020B0604020202020204" pitchFamily="34" charset="0"/>
              <a:buChar char="•"/>
            </a:pPr>
            <a:endParaRPr lang="en-US" i="1" dirty="0">
              <a:solidFill>
                <a:schemeClr val="bg2"/>
              </a:solidFill>
              <a:effectLst/>
            </a:endParaRPr>
          </a:p>
          <a:p>
            <a:pPr>
              <a:buFont typeface="Arial" panose="020B0604020202020204" pitchFamily="34" charset="0"/>
              <a:buChar char="•"/>
            </a:pPr>
            <a:r>
              <a:rPr lang="en-US" i="0" dirty="0">
                <a:solidFill>
                  <a:srgbClr val="004742"/>
                </a:solidFill>
                <a:effectLst/>
              </a:rPr>
              <a:t>I will choose what to post-pone.</a:t>
            </a:r>
          </a:p>
          <a:p>
            <a:pPr>
              <a:buFont typeface="Arial" panose="020B0604020202020204" pitchFamily="34" charset="0"/>
              <a:buChar char="•"/>
            </a:pPr>
            <a:r>
              <a:rPr lang="en-US" i="0" dirty="0">
                <a:solidFill>
                  <a:srgbClr val="004742"/>
                </a:solidFill>
                <a:effectLst/>
              </a:rPr>
              <a:t>I will choose what to reduce.</a:t>
            </a:r>
          </a:p>
          <a:p>
            <a:pPr>
              <a:buFont typeface="Arial" panose="020B0604020202020204" pitchFamily="34" charset="0"/>
              <a:buChar char="•"/>
            </a:pPr>
            <a:r>
              <a:rPr lang="en-US" i="0" dirty="0">
                <a:solidFill>
                  <a:srgbClr val="004742"/>
                </a:solidFill>
                <a:effectLst/>
              </a:rPr>
              <a:t>I will choose what to re-arrange.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13</a:t>
            </a:fld>
            <a:endParaRPr lang="en-US"/>
          </a:p>
        </p:txBody>
      </p:sp>
    </p:spTree>
    <p:extLst>
      <p:ext uri="{BB962C8B-B14F-4D97-AF65-F5344CB8AC3E}">
        <p14:creationId xmlns:p14="http://schemas.microsoft.com/office/powerpoint/2010/main" val="3414793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give less attention to my own “way…farm…business” and more attention to the kingdom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buFont typeface="Arial" panose="020B0604020202020204" pitchFamily="34" charset="0"/>
              <a:buChar char="•"/>
            </a:pPr>
            <a:endParaRPr lang="en-US" i="1" dirty="0">
              <a:solidFill>
                <a:schemeClr val="bg2"/>
              </a:solidFill>
              <a:effectLst/>
            </a:endParaRPr>
          </a:p>
          <a:p>
            <a:pPr>
              <a:buFont typeface="Arial" panose="020B0604020202020204" pitchFamily="34" charset="0"/>
              <a:buChar char="•"/>
            </a:pPr>
            <a:r>
              <a:rPr lang="en-US" i="0" dirty="0">
                <a:solidFill>
                  <a:srgbClr val="004742"/>
                </a:solidFill>
                <a:effectLst/>
              </a:rPr>
              <a:t>I will choose what to post-pone.</a:t>
            </a:r>
          </a:p>
          <a:p>
            <a:pPr>
              <a:buFont typeface="Arial" panose="020B0604020202020204" pitchFamily="34" charset="0"/>
              <a:buChar char="•"/>
            </a:pPr>
            <a:r>
              <a:rPr lang="en-US" i="0" dirty="0">
                <a:solidFill>
                  <a:srgbClr val="004742"/>
                </a:solidFill>
                <a:effectLst/>
              </a:rPr>
              <a:t>I will choose what to reduce.</a:t>
            </a:r>
          </a:p>
          <a:p>
            <a:pPr>
              <a:buFont typeface="Arial" panose="020B0604020202020204" pitchFamily="34" charset="0"/>
              <a:buChar char="•"/>
            </a:pPr>
            <a:r>
              <a:rPr lang="en-US" i="0" dirty="0">
                <a:solidFill>
                  <a:srgbClr val="004742"/>
                </a:solidFill>
                <a:effectLst/>
              </a:rPr>
              <a:t>I will choose what to re-arrange.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14</a:t>
            </a:fld>
            <a:endParaRPr lang="en-US"/>
          </a:p>
        </p:txBody>
      </p:sp>
    </p:spTree>
    <p:extLst>
      <p:ext uri="{BB962C8B-B14F-4D97-AF65-F5344CB8AC3E}">
        <p14:creationId xmlns:p14="http://schemas.microsoft.com/office/powerpoint/2010/main" val="2856244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give less attention to my own “way…farm…business” and more attention to the kingdom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buFont typeface="Arial" panose="020B0604020202020204" pitchFamily="34" charset="0"/>
              <a:buChar char="•"/>
            </a:pPr>
            <a:endParaRPr lang="en-US" i="1" dirty="0">
              <a:solidFill>
                <a:schemeClr val="bg2"/>
              </a:solidFill>
              <a:effectLst/>
            </a:endParaRPr>
          </a:p>
          <a:p>
            <a:pPr>
              <a:buFont typeface="Arial" panose="020B0604020202020204" pitchFamily="34" charset="0"/>
              <a:buChar char="•"/>
            </a:pPr>
            <a:r>
              <a:rPr lang="en-US" i="0" dirty="0">
                <a:solidFill>
                  <a:srgbClr val="004742"/>
                </a:solidFill>
                <a:effectLst/>
              </a:rPr>
              <a:t>I will choose what to post-pone.</a:t>
            </a:r>
          </a:p>
          <a:p>
            <a:pPr>
              <a:buFont typeface="Arial" panose="020B0604020202020204" pitchFamily="34" charset="0"/>
              <a:buChar char="•"/>
            </a:pPr>
            <a:r>
              <a:rPr lang="en-US" i="0" dirty="0">
                <a:solidFill>
                  <a:srgbClr val="004742"/>
                </a:solidFill>
                <a:effectLst/>
              </a:rPr>
              <a:t>I will choose what to reduce.</a:t>
            </a:r>
          </a:p>
          <a:p>
            <a:pPr>
              <a:buFont typeface="Arial" panose="020B0604020202020204" pitchFamily="34" charset="0"/>
              <a:buChar char="•"/>
            </a:pPr>
            <a:r>
              <a:rPr lang="en-US" i="0" dirty="0">
                <a:solidFill>
                  <a:srgbClr val="004742"/>
                </a:solidFill>
                <a:effectLst/>
              </a:rPr>
              <a:t>I will choose what to re-arrange.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15</a:t>
            </a:fld>
            <a:endParaRPr lang="en-US"/>
          </a:p>
        </p:txBody>
      </p:sp>
    </p:spTree>
    <p:extLst>
      <p:ext uri="{BB962C8B-B14F-4D97-AF65-F5344CB8AC3E}">
        <p14:creationId xmlns:p14="http://schemas.microsoft.com/office/powerpoint/2010/main" val="39654483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YES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3EADDC1-056F-4A8C-AB7B-B125339A75F6}"/>
              </a:ext>
            </a:extLst>
          </p:cNvPr>
          <p:cNvSpPr>
            <a:spLocks noGrp="1"/>
          </p:cNvSpPr>
          <p:nvPr>
            <p:ph type="dt" sz="half" idx="10"/>
          </p:nvPr>
        </p:nvSpPr>
        <p:spPr>
          <a:xfrm>
            <a:off x="628650" y="5296959"/>
            <a:ext cx="2057400" cy="304271"/>
          </a:xfrm>
          <a:prstGeom prst="rect">
            <a:avLst/>
          </a:prstGeom>
        </p:spPr>
        <p:txBody>
          <a:bodyPr/>
          <a:lstStyle/>
          <a:p>
            <a:fld id="{BAC69E0B-FE95-46F5-8413-7385BB1501B1}" type="datetimeFigureOut">
              <a:rPr lang="en-US" smtClean="0"/>
              <a:t>12/30/23</a:t>
            </a:fld>
            <a:endParaRPr lang="en-US"/>
          </a:p>
        </p:txBody>
      </p:sp>
      <p:sp>
        <p:nvSpPr>
          <p:cNvPr id="5" name="Footer Placeholder 4">
            <a:extLst>
              <a:ext uri="{FF2B5EF4-FFF2-40B4-BE49-F238E27FC236}">
                <a16:creationId xmlns:a16="http://schemas.microsoft.com/office/drawing/2014/main" id="{154D7904-67A2-C252-B8DA-E0BBBB976324}"/>
              </a:ext>
            </a:extLst>
          </p:cNvPr>
          <p:cNvSpPr>
            <a:spLocks noGrp="1"/>
          </p:cNvSpPr>
          <p:nvPr>
            <p:ph type="ftr" sz="quarter" idx="11"/>
          </p:nvPr>
        </p:nvSpPr>
        <p:spPr>
          <a:xfrm>
            <a:off x="3028950" y="5296959"/>
            <a:ext cx="3086100" cy="30427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F1513F-CCEF-59F3-DF54-A8B5B50B8A12}"/>
              </a:ext>
            </a:extLst>
          </p:cNvPr>
          <p:cNvSpPr>
            <a:spLocks noGrp="1"/>
          </p:cNvSpPr>
          <p:nvPr>
            <p:ph type="sldNum" sz="quarter" idx="12"/>
          </p:nvPr>
        </p:nvSpPr>
        <p:spPr>
          <a:xfrm>
            <a:off x="6457950" y="5296959"/>
            <a:ext cx="2057400" cy="304271"/>
          </a:xfrm>
          <a:prstGeom prst="rect">
            <a:avLst/>
          </a:prstGeom>
        </p:spPr>
        <p:txBody>
          <a:bodyPr/>
          <a:lstStyle/>
          <a:p>
            <a:fld id="{C4FEF4DE-2034-4CF6-AD28-5A1EDB35CEA3}" type="slidenum">
              <a:rPr lang="en-US" smtClean="0"/>
              <a:t>‹#›</a:t>
            </a:fld>
            <a:endParaRPr lang="en-US"/>
          </a:p>
        </p:txBody>
      </p:sp>
      <p:pic>
        <p:nvPicPr>
          <p:cNvPr id="8" name="Picture 7" descr="A graphic of a logo&#10;&#10;Description automatically generated with medium confidence">
            <a:extLst>
              <a:ext uri="{FF2B5EF4-FFF2-40B4-BE49-F238E27FC236}">
                <a16:creationId xmlns:a16="http://schemas.microsoft.com/office/drawing/2014/main" id="{3F36C049-A9C6-743E-FEDA-D4BAB741FB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37192734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E9E29-1205-C4C0-8DE5-674F2629E5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1D53EA-5D17-9B18-40EB-DC55E0B8FD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81896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96C17-2D6D-C7A8-4570-A6C4A480ECD2}"/>
              </a:ext>
            </a:extLst>
          </p:cNvPr>
          <p:cNvSpPr>
            <a:spLocks noGrp="1"/>
          </p:cNvSpPr>
          <p:nvPr>
            <p:ph type="title"/>
          </p:nvPr>
        </p:nvSpPr>
        <p:spPr>
          <a:xfrm>
            <a:off x="628650" y="1764974"/>
            <a:ext cx="7886700" cy="2185051"/>
          </a:xfrm>
        </p:spPr>
        <p:txBody>
          <a:bodyPr anchor="ctr">
            <a:normAutofit/>
          </a:bodyPr>
          <a:lstStyle>
            <a:lvl1pPr algn="ctr">
              <a:defRPr sz="4000"/>
            </a:lvl1pPr>
          </a:lstStyle>
          <a:p>
            <a:r>
              <a:rPr lang="en-US" dirty="0"/>
              <a:t>Click to edit Master title style</a:t>
            </a:r>
          </a:p>
        </p:txBody>
      </p:sp>
    </p:spTree>
    <p:extLst>
      <p:ext uri="{BB962C8B-B14F-4D97-AF65-F5344CB8AC3E}">
        <p14:creationId xmlns:p14="http://schemas.microsoft.com/office/powerpoint/2010/main" val="32965320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CBDDA-5BAF-4A30-16BE-5471DD6906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1D960E-4CDA-8687-C6C3-C1083ACFF5B8}"/>
              </a:ext>
            </a:extLst>
          </p:cNvPr>
          <p:cNvSpPr>
            <a:spLocks noGrp="1"/>
          </p:cNvSpPr>
          <p:nvPr>
            <p:ph sz="half" idx="1"/>
          </p:nvPr>
        </p:nvSpPr>
        <p:spPr>
          <a:xfrm>
            <a:off x="318783" y="1216404"/>
            <a:ext cx="4196067" cy="4330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4E3C5C-4782-EA46-44A0-0BD8B9DAE176}"/>
              </a:ext>
            </a:extLst>
          </p:cNvPr>
          <p:cNvSpPr>
            <a:spLocks noGrp="1"/>
          </p:cNvSpPr>
          <p:nvPr>
            <p:ph sz="half" idx="2"/>
          </p:nvPr>
        </p:nvSpPr>
        <p:spPr>
          <a:xfrm>
            <a:off x="4629149" y="1216404"/>
            <a:ext cx="4196067" cy="4330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5526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DB259-4F92-FF9B-E16F-95483197331B}"/>
              </a:ext>
            </a:extLst>
          </p:cNvPr>
          <p:cNvSpPr>
            <a:spLocks noGrp="1"/>
          </p:cNvSpPr>
          <p:nvPr>
            <p:ph type="title"/>
          </p:nvPr>
        </p:nvSpPr>
        <p:spPr>
          <a:xfrm>
            <a:off x="284480" y="304271"/>
            <a:ext cx="8636000" cy="864129"/>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9EC483-6504-2D8F-A410-3DDDAE55B9A7}"/>
              </a:ext>
            </a:extLst>
          </p:cNvPr>
          <p:cNvSpPr>
            <a:spLocks noGrp="1"/>
          </p:cNvSpPr>
          <p:nvPr>
            <p:ph type="body" idx="1"/>
          </p:nvPr>
        </p:nvSpPr>
        <p:spPr>
          <a:xfrm>
            <a:off x="284480" y="1279049"/>
            <a:ext cx="4213702" cy="686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6E91FA-BAA1-9F8E-6D88-EB88FEA80586}"/>
              </a:ext>
            </a:extLst>
          </p:cNvPr>
          <p:cNvSpPr>
            <a:spLocks noGrp="1"/>
          </p:cNvSpPr>
          <p:nvPr>
            <p:ph sz="half" idx="2"/>
          </p:nvPr>
        </p:nvSpPr>
        <p:spPr>
          <a:xfrm>
            <a:off x="284480" y="1965642"/>
            <a:ext cx="4213702" cy="3551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14ED91-7CA9-68CD-3888-3BA2DA66D23C}"/>
              </a:ext>
            </a:extLst>
          </p:cNvPr>
          <p:cNvSpPr>
            <a:spLocks noGrp="1"/>
          </p:cNvSpPr>
          <p:nvPr>
            <p:ph type="body" sz="quarter" idx="3"/>
          </p:nvPr>
        </p:nvSpPr>
        <p:spPr>
          <a:xfrm>
            <a:off x="4629150" y="1279049"/>
            <a:ext cx="4291330" cy="686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D283E0-0C56-246D-D320-CA4D53A1EE0F}"/>
              </a:ext>
            </a:extLst>
          </p:cNvPr>
          <p:cNvSpPr>
            <a:spLocks noGrp="1"/>
          </p:cNvSpPr>
          <p:nvPr>
            <p:ph sz="quarter" idx="4"/>
          </p:nvPr>
        </p:nvSpPr>
        <p:spPr>
          <a:xfrm>
            <a:off x="4629150" y="1965643"/>
            <a:ext cx="4291330" cy="3551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0527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6CC95-4232-8D5E-F6D9-464FA82DFF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0715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3311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s,Resources">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E400C477-EB3B-888C-84CE-4E0A2035FD93}"/>
              </a:ext>
            </a:extLst>
          </p:cNvPr>
          <p:cNvSpPr>
            <a:spLocks noGrp="1"/>
          </p:cNvSpPr>
          <p:nvPr>
            <p:ph type="body" sz="quarter" idx="10"/>
          </p:nvPr>
        </p:nvSpPr>
        <p:spPr>
          <a:xfrm>
            <a:off x="2051050" y="3149600"/>
            <a:ext cx="6711950" cy="1289050"/>
          </a:xfrm>
        </p:spPr>
        <p:txBody>
          <a:bodyPr anchor="ctr"/>
          <a:lstStyle>
            <a:lvl1pPr marL="0" indent="0" algn="just">
              <a:buNone/>
              <a:defRPr b="1" i="1">
                <a:solidFill>
                  <a:srgbClr val="004742"/>
                </a:solidFill>
                <a:effectLst/>
                <a:latin typeface="Metropolis Light" panose="000004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 name="Picture Placeholder 9">
            <a:extLst>
              <a:ext uri="{FF2B5EF4-FFF2-40B4-BE49-F238E27FC236}">
                <a16:creationId xmlns:a16="http://schemas.microsoft.com/office/drawing/2014/main" id="{62334935-7153-A1B3-29E3-1C508ED9948D}"/>
              </a:ext>
            </a:extLst>
          </p:cNvPr>
          <p:cNvSpPr>
            <a:spLocks noGrp="1"/>
          </p:cNvSpPr>
          <p:nvPr>
            <p:ph type="pic" sz="quarter" idx="11" hasCustomPrompt="1"/>
          </p:nvPr>
        </p:nvSpPr>
        <p:spPr>
          <a:xfrm>
            <a:off x="319088" y="3149600"/>
            <a:ext cx="1598612" cy="1289050"/>
          </a:xfrm>
        </p:spPr>
        <p:txBody>
          <a:bodyPr/>
          <a:lstStyle>
            <a:lvl1pPr marL="0" indent="0">
              <a:buNone/>
              <a:defRPr/>
            </a:lvl1pPr>
          </a:lstStyle>
          <a:p>
            <a:r>
              <a:rPr lang="en-US" dirty="0"/>
              <a:t>Class Logo</a:t>
            </a:r>
          </a:p>
        </p:txBody>
      </p:sp>
    </p:spTree>
    <p:extLst>
      <p:ext uri="{BB962C8B-B14F-4D97-AF65-F5344CB8AC3E}">
        <p14:creationId xmlns:p14="http://schemas.microsoft.com/office/powerpoint/2010/main" val="15037052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DCBC9-A2CB-F9A5-87E3-F219BA2D0D9E}"/>
              </a:ext>
            </a:extLst>
          </p:cNvPr>
          <p:cNvSpPr>
            <a:spLocks noGrp="1"/>
          </p:cNvSpPr>
          <p:nvPr>
            <p:ph type="title"/>
          </p:nvPr>
        </p:nvSpPr>
        <p:spPr>
          <a:xfrm>
            <a:off x="320722" y="381000"/>
            <a:ext cx="3258297" cy="13335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AE253A-0FE2-7719-1AA5-1E1EE686B264}"/>
              </a:ext>
            </a:extLst>
          </p:cNvPr>
          <p:cNvSpPr>
            <a:spLocks noGrp="1"/>
          </p:cNvSpPr>
          <p:nvPr>
            <p:ph idx="1"/>
          </p:nvPr>
        </p:nvSpPr>
        <p:spPr>
          <a:xfrm>
            <a:off x="3732663" y="648268"/>
            <a:ext cx="5001904" cy="48381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5B5619-30D8-5710-ED27-C0743B411165}"/>
              </a:ext>
            </a:extLst>
          </p:cNvPr>
          <p:cNvSpPr>
            <a:spLocks noGrp="1"/>
          </p:cNvSpPr>
          <p:nvPr>
            <p:ph type="body" sz="half" idx="2"/>
          </p:nvPr>
        </p:nvSpPr>
        <p:spPr>
          <a:xfrm>
            <a:off x="320722" y="1714500"/>
            <a:ext cx="3258297" cy="37719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42636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29954-F227-3E0A-9C93-F624D79F52D1}"/>
              </a:ext>
            </a:extLst>
          </p:cNvPr>
          <p:cNvSpPr>
            <a:spLocks noGrp="1"/>
          </p:cNvSpPr>
          <p:nvPr>
            <p:ph type="title"/>
          </p:nvPr>
        </p:nvSpPr>
        <p:spPr>
          <a:xfrm>
            <a:off x="334370" y="381000"/>
            <a:ext cx="3244649" cy="13335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5651EB-BA0E-D8A4-7B14-05F26FD19D4D}"/>
              </a:ext>
            </a:extLst>
          </p:cNvPr>
          <p:cNvSpPr>
            <a:spLocks noGrp="1"/>
          </p:cNvSpPr>
          <p:nvPr>
            <p:ph type="pic" idx="1"/>
          </p:nvPr>
        </p:nvSpPr>
        <p:spPr>
          <a:xfrm>
            <a:off x="3887390" y="822855"/>
            <a:ext cx="4922239" cy="43701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5B0315-5674-F405-30D8-818D0AF663C3}"/>
              </a:ext>
            </a:extLst>
          </p:cNvPr>
          <p:cNvSpPr>
            <a:spLocks noGrp="1"/>
          </p:cNvSpPr>
          <p:nvPr>
            <p:ph type="body" sz="half" idx="2"/>
          </p:nvPr>
        </p:nvSpPr>
        <p:spPr>
          <a:xfrm>
            <a:off x="334370" y="1714500"/>
            <a:ext cx="3244649" cy="375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65962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B85D-D739-D7E7-4AA1-E2CAE77F80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7A539D-65EC-9288-3F82-9D04FCFC44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7913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dnight">
    <p:spTree>
      <p:nvGrpSpPr>
        <p:cNvPr id="1" name=""/>
        <p:cNvGrpSpPr/>
        <p:nvPr/>
      </p:nvGrpSpPr>
      <p:grpSpPr>
        <a:xfrm>
          <a:off x="0" y="0"/>
          <a:ext cx="0" cy="0"/>
          <a:chOff x="0" y="0"/>
          <a:chExt cx="0" cy="0"/>
        </a:xfrm>
      </p:grpSpPr>
      <p:pic>
        <p:nvPicPr>
          <p:cNvPr id="8" name="Picture 7" descr="A logo with text on it&#10;&#10;Description automatically generated">
            <a:extLst>
              <a:ext uri="{FF2B5EF4-FFF2-40B4-BE49-F238E27FC236}">
                <a16:creationId xmlns:a16="http://schemas.microsoft.com/office/drawing/2014/main" id="{DC303A33-CA30-68A6-0A5C-A784CB5447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3868524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9CC352-EAB7-1459-6F62-12F629DC4E97}"/>
              </a:ext>
            </a:extLst>
          </p:cNvPr>
          <p:cNvSpPr>
            <a:spLocks noGrp="1"/>
          </p:cNvSpPr>
          <p:nvPr>
            <p:ph type="title" orient="vert"/>
          </p:nvPr>
        </p:nvSpPr>
        <p:spPr>
          <a:xfrm>
            <a:off x="6543675" y="304270"/>
            <a:ext cx="1971675" cy="514118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1F920D-74A0-3CD5-4219-454428D95346}"/>
              </a:ext>
            </a:extLst>
          </p:cNvPr>
          <p:cNvSpPr>
            <a:spLocks noGrp="1"/>
          </p:cNvSpPr>
          <p:nvPr>
            <p:ph type="body" orient="vert" idx="1"/>
          </p:nvPr>
        </p:nvSpPr>
        <p:spPr>
          <a:xfrm>
            <a:off x="395786" y="304271"/>
            <a:ext cx="6033590" cy="51411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86966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ch Fool">
    <p:spTree>
      <p:nvGrpSpPr>
        <p:cNvPr id="1" name=""/>
        <p:cNvGrpSpPr/>
        <p:nvPr/>
      </p:nvGrpSpPr>
      <p:grpSpPr>
        <a:xfrm>
          <a:off x="0" y="0"/>
          <a:ext cx="0" cy="0"/>
          <a:chOff x="0" y="0"/>
          <a:chExt cx="0" cy="0"/>
        </a:xfrm>
      </p:grpSpPr>
      <p:pic>
        <p:nvPicPr>
          <p:cNvPr id="8" name="Picture 7" descr="A logo with a hand holding coins&#10;&#10;Description automatically generated">
            <a:extLst>
              <a:ext uri="{FF2B5EF4-FFF2-40B4-BE49-F238E27FC236}">
                <a16:creationId xmlns:a16="http://schemas.microsoft.com/office/drawing/2014/main" id="{C0350440-62A5-9220-CD28-E7932654F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503362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ils">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A1F9498-9634-F493-250A-7B1CA58A7FA8}"/>
              </a:ext>
            </a:extLst>
          </p:cNvPr>
          <p:cNvGrpSpPr/>
          <p:nvPr userDrawn="1"/>
        </p:nvGrpSpPr>
        <p:grpSpPr>
          <a:xfrm>
            <a:off x="-4762" y="0"/>
            <a:ext cx="9150824" cy="5738249"/>
            <a:chOff x="-4762" y="0"/>
            <a:chExt cx="9150824" cy="5738249"/>
          </a:xfrm>
        </p:grpSpPr>
        <p:pic>
          <p:nvPicPr>
            <p:cNvPr id="8" name="Picture 7" descr="A logo with a hand and plants&#10;&#10;Description automatically generated">
              <a:extLst>
                <a:ext uri="{FF2B5EF4-FFF2-40B4-BE49-F238E27FC236}">
                  <a16:creationId xmlns:a16="http://schemas.microsoft.com/office/drawing/2014/main" id="{CDC5FCA7-E07F-2F8D-0D56-C034934F73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9" t="7046"/>
            <a:stretch/>
          </p:blipFill>
          <p:spPr>
            <a:xfrm>
              <a:off x="-4762" y="0"/>
              <a:ext cx="9136190" cy="5332856"/>
            </a:xfrm>
            <a:prstGeom prst="rect">
              <a:avLst/>
            </a:prstGeom>
          </p:spPr>
        </p:pic>
        <p:pic>
          <p:nvPicPr>
            <p:cNvPr id="7" name="Picture 6" descr="A logo with a hand and plants&#10;&#10;Description automatically generated">
              <a:extLst>
                <a:ext uri="{FF2B5EF4-FFF2-40B4-BE49-F238E27FC236}">
                  <a16:creationId xmlns:a16="http://schemas.microsoft.com/office/drawing/2014/main" id="{3F8405A3-4E24-DF4D-CA36-DF47D4F811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8020" b="6730"/>
            <a:stretch/>
          </p:blipFill>
          <p:spPr>
            <a:xfrm>
              <a:off x="0" y="3889859"/>
              <a:ext cx="9144000" cy="1442997"/>
            </a:xfrm>
            <a:prstGeom prst="rect">
              <a:avLst/>
            </a:prstGeom>
          </p:spPr>
        </p:pic>
        <p:pic>
          <p:nvPicPr>
            <p:cNvPr id="9" name="Picture 8" descr="A logo with a hand and plants&#10;&#10;Description automatically generated">
              <a:extLst>
                <a:ext uri="{FF2B5EF4-FFF2-40B4-BE49-F238E27FC236}">
                  <a16:creationId xmlns:a16="http://schemas.microsoft.com/office/drawing/2014/main" id="{250400B2-2A50-B6DE-8FA7-7EF5702B2B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2501"/>
            <a:stretch/>
          </p:blipFill>
          <p:spPr>
            <a:xfrm>
              <a:off x="-4762" y="3490768"/>
              <a:ext cx="9144000" cy="428586"/>
            </a:xfrm>
            <a:prstGeom prst="rect">
              <a:avLst/>
            </a:prstGeom>
          </p:spPr>
        </p:pic>
        <p:pic>
          <p:nvPicPr>
            <p:cNvPr id="10" name="Picture 9" descr="A logo with a hand and plants&#10;&#10;Description automatically generated">
              <a:extLst>
                <a:ext uri="{FF2B5EF4-FFF2-40B4-BE49-F238E27FC236}">
                  <a16:creationId xmlns:a16="http://schemas.microsoft.com/office/drawing/2014/main" id="{50E05EB7-65E5-9806-FE97-F655EEB11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2501" b="-303"/>
            <a:stretch/>
          </p:blipFill>
          <p:spPr>
            <a:xfrm>
              <a:off x="0" y="5288959"/>
              <a:ext cx="9144000" cy="449290"/>
            </a:xfrm>
            <a:prstGeom prst="rect">
              <a:avLst/>
            </a:prstGeom>
          </p:spPr>
        </p:pic>
        <p:pic>
          <p:nvPicPr>
            <p:cNvPr id="11" name="Picture 10" descr="A logo with a hand and plants&#10;&#10;Description automatically generated">
              <a:extLst>
                <a:ext uri="{FF2B5EF4-FFF2-40B4-BE49-F238E27FC236}">
                  <a16:creationId xmlns:a16="http://schemas.microsoft.com/office/drawing/2014/main" id="{B66CA338-B86A-9EDF-E110-67A7608C56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080" t="97048" r="21419" b="1124"/>
            <a:stretch/>
          </p:blipFill>
          <p:spPr>
            <a:xfrm rot="16200000">
              <a:off x="6235926" y="2804864"/>
              <a:ext cx="5715000" cy="105272"/>
            </a:xfrm>
            <a:prstGeom prst="rect">
              <a:avLst/>
            </a:prstGeom>
          </p:spPr>
        </p:pic>
      </p:grpSp>
    </p:spTree>
    <p:extLst>
      <p:ext uri="{BB962C8B-B14F-4D97-AF65-F5344CB8AC3E}">
        <p14:creationId xmlns:p14="http://schemas.microsoft.com/office/powerpoint/2010/main" val="22979214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rgins">
    <p:spTree>
      <p:nvGrpSpPr>
        <p:cNvPr id="1" name=""/>
        <p:cNvGrpSpPr/>
        <p:nvPr/>
      </p:nvGrpSpPr>
      <p:grpSpPr>
        <a:xfrm>
          <a:off x="0" y="0"/>
          <a:ext cx="0" cy="0"/>
          <a:chOff x="0" y="0"/>
          <a:chExt cx="0" cy="0"/>
        </a:xfrm>
      </p:grpSpPr>
      <p:pic>
        <p:nvPicPr>
          <p:cNvPr id="8" name="Picture 7" descr="A logo with a lamp in the middle&#10;&#10;Description automatically generated">
            <a:extLst>
              <a:ext uri="{FF2B5EF4-FFF2-40B4-BE49-F238E27FC236}">
                <a16:creationId xmlns:a16="http://schemas.microsoft.com/office/drawing/2014/main" id="{2D65D62F-812B-9D30-AB23-B19EA098D5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20805663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borers">
    <p:spTree>
      <p:nvGrpSpPr>
        <p:cNvPr id="1" name=""/>
        <p:cNvGrpSpPr/>
        <p:nvPr/>
      </p:nvGrpSpPr>
      <p:grpSpPr>
        <a:xfrm>
          <a:off x="0" y="0"/>
          <a:ext cx="0" cy="0"/>
          <a:chOff x="0" y="0"/>
          <a:chExt cx="0" cy="0"/>
        </a:xfrm>
      </p:grpSpPr>
      <p:pic>
        <p:nvPicPr>
          <p:cNvPr id="8" name="Picture 7" descr="A logo with grapes in a circle&#10;&#10;Description automatically generated">
            <a:extLst>
              <a:ext uri="{FF2B5EF4-FFF2-40B4-BE49-F238E27FC236}">
                <a16:creationId xmlns:a16="http://schemas.microsoft.com/office/drawing/2014/main" id="{6AEB74B7-A1B2-53B2-A4DC-EC6B456D8C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40689140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edding Feast">
    <p:spTree>
      <p:nvGrpSpPr>
        <p:cNvPr id="1" name=""/>
        <p:cNvGrpSpPr/>
        <p:nvPr/>
      </p:nvGrpSpPr>
      <p:grpSpPr>
        <a:xfrm>
          <a:off x="0" y="0"/>
          <a:ext cx="0" cy="0"/>
          <a:chOff x="0" y="0"/>
          <a:chExt cx="0" cy="0"/>
        </a:xfrm>
      </p:grpSpPr>
      <p:pic>
        <p:nvPicPr>
          <p:cNvPr id="10" name="Picture 9" descr="A logo with a letter in the middle&#10;&#10;Description automatically generated">
            <a:extLst>
              <a:ext uri="{FF2B5EF4-FFF2-40B4-BE49-F238E27FC236}">
                <a16:creationId xmlns:a16="http://schemas.microsoft.com/office/drawing/2014/main" id="{8D1EA6FA-E500-8750-9412-46FF45F13A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985302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ingdom">
    <p:spTree>
      <p:nvGrpSpPr>
        <p:cNvPr id="1" name=""/>
        <p:cNvGrpSpPr/>
        <p:nvPr/>
      </p:nvGrpSpPr>
      <p:grpSpPr>
        <a:xfrm>
          <a:off x="0" y="0"/>
          <a:ext cx="0" cy="0"/>
          <a:chOff x="0" y="0"/>
          <a:chExt cx="0" cy="0"/>
        </a:xfrm>
      </p:grpSpPr>
      <p:pic>
        <p:nvPicPr>
          <p:cNvPr id="8" name="Picture 7" descr="A logo with a crown&#10;&#10;Description automatically generated">
            <a:extLst>
              <a:ext uri="{FF2B5EF4-FFF2-40B4-BE49-F238E27FC236}">
                <a16:creationId xmlns:a16="http://schemas.microsoft.com/office/drawing/2014/main" id="{C0AD2CAC-F10B-3C8C-C264-D7A424B7D4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425262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E9E29-1205-C4C0-8DE5-674F2629E50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1D53EA-5D17-9B18-40EB-DC55E0B8FD92}"/>
              </a:ext>
            </a:extLst>
          </p:cNvPr>
          <p:cNvSpPr>
            <a:spLocks noGrp="1"/>
          </p:cNvSpPr>
          <p:nvPr>
            <p:ph idx="1"/>
          </p:nvPr>
        </p:nvSpPr>
        <p:spPr>
          <a:xfrm>
            <a:off x="318783" y="1719618"/>
            <a:ext cx="8649048" cy="2572603"/>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dirty="0"/>
              <a:t>Click to edit Master text styles</a:t>
            </a:r>
          </a:p>
        </p:txBody>
      </p:sp>
    </p:spTree>
    <p:extLst>
      <p:ext uri="{BB962C8B-B14F-4D97-AF65-F5344CB8AC3E}">
        <p14:creationId xmlns:p14="http://schemas.microsoft.com/office/powerpoint/2010/main" val="3600133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microsoft.com/office/2007/relationships/hdphoto" Target="../media/hdphoto2.wdp"/><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74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6DF40E-5CFC-9C14-CF59-DD4730280475}"/>
              </a:ext>
            </a:extLst>
          </p:cNvPr>
          <p:cNvSpPr>
            <a:spLocks noGrp="1"/>
          </p:cNvSpPr>
          <p:nvPr>
            <p:ph type="title"/>
          </p:nvPr>
        </p:nvSpPr>
        <p:spPr>
          <a:xfrm>
            <a:off x="318783" y="304272"/>
            <a:ext cx="8649047" cy="79437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068D918-7DB7-B105-C250-66922472FFA9}"/>
              </a:ext>
            </a:extLst>
          </p:cNvPr>
          <p:cNvSpPr>
            <a:spLocks noGrp="1"/>
          </p:cNvSpPr>
          <p:nvPr>
            <p:ph type="body" idx="1"/>
          </p:nvPr>
        </p:nvSpPr>
        <p:spPr>
          <a:xfrm>
            <a:off x="318783" y="1098646"/>
            <a:ext cx="8649048" cy="45303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and green background with text&#10;&#10;Description automatically generated with medium confidence">
            <a:extLst>
              <a:ext uri="{FF2B5EF4-FFF2-40B4-BE49-F238E27FC236}">
                <a16:creationId xmlns:a16="http://schemas.microsoft.com/office/drawing/2014/main" id="{8CE12B7C-E6F7-2641-A411-D0942871F529}"/>
              </a:ext>
            </a:extLst>
          </p:cNvPr>
          <p:cNvPicPr>
            <a:picLocks noChangeAspect="1"/>
          </p:cNvPicPr>
          <p:nvPr userDrawn="1"/>
        </p:nvPicPr>
        <p:blipFill rotWithShape="1">
          <a:blip r:embed="rId22">
            <a:lum bright="70000" contrast="-70000"/>
            <a:extLst>
              <a:ext uri="{BEBA8EAE-BF5A-486C-A8C5-ECC9F3942E4B}">
                <a14:imgProps xmlns:a14="http://schemas.microsoft.com/office/drawing/2010/main">
                  <a14:imgLayer r:embed="rId23">
                    <a14:imgEffect>
                      <a14:colorTemperature colorTemp="9300"/>
                    </a14:imgEffect>
                    <a14:imgEffect>
                      <a14:saturation sat="308000"/>
                    </a14:imgEffect>
                  </a14:imgLayer>
                </a14:imgProps>
              </a:ext>
              <a:ext uri="{28A0092B-C50C-407E-A947-70E740481C1C}">
                <a14:useLocalDpi xmlns:a14="http://schemas.microsoft.com/office/drawing/2010/main" val="0"/>
              </a:ext>
            </a:extLst>
          </a:blip>
          <a:srcRect l="38462" t="10463" r="38537" b="63323"/>
          <a:stretch/>
        </p:blipFill>
        <p:spPr>
          <a:xfrm rot="2626564">
            <a:off x="8038977" y="-150209"/>
            <a:ext cx="1478050" cy="1052925"/>
          </a:xfrm>
          <a:prstGeom prst="diamond">
            <a:avLst/>
          </a:prstGeom>
        </p:spPr>
      </p:pic>
      <p:pic>
        <p:nvPicPr>
          <p:cNvPr id="6" name="Picture 5" descr="A black and green background with text&#10;&#10;Description automatically generated with medium confidence">
            <a:extLst>
              <a:ext uri="{FF2B5EF4-FFF2-40B4-BE49-F238E27FC236}">
                <a16:creationId xmlns:a16="http://schemas.microsoft.com/office/drawing/2014/main" id="{77373658-6070-0B73-4126-FEB09E8D7994}"/>
              </a:ext>
            </a:extLst>
          </p:cNvPr>
          <p:cNvPicPr>
            <a:picLocks noChangeAspect="1"/>
          </p:cNvPicPr>
          <p:nvPr userDrawn="1"/>
        </p:nvPicPr>
        <p:blipFill rotWithShape="1">
          <a:blip r:embed="rId24">
            <a:lum bright="70000" contrast="-70000"/>
            <a:extLst>
              <a:ext uri="{BEBA8EAE-BF5A-486C-A8C5-ECC9F3942E4B}">
                <a14:imgProps xmlns:a14="http://schemas.microsoft.com/office/drawing/2010/main">
                  <a14:imgLayer r:embed="rId25">
                    <a14:imgEffect>
                      <a14:colorTemperature colorTemp="9300"/>
                    </a14:imgEffect>
                    <a14:imgEffect>
                      <a14:saturation sat="308000"/>
                    </a14:imgEffect>
                  </a14:imgLayer>
                </a14:imgProps>
              </a:ext>
              <a:ext uri="{28A0092B-C50C-407E-A947-70E740481C1C}">
                <a14:useLocalDpi xmlns:a14="http://schemas.microsoft.com/office/drawing/2010/main" val="0"/>
              </a:ext>
            </a:extLst>
          </a:blip>
          <a:srcRect l="38500" t="56448" r="38917" b="23546"/>
          <a:stretch/>
        </p:blipFill>
        <p:spPr>
          <a:xfrm>
            <a:off x="-384127" y="4975266"/>
            <a:ext cx="1443307" cy="799134"/>
          </a:xfrm>
          <a:prstGeom prst="diamond">
            <a:avLst/>
          </a:prstGeom>
        </p:spPr>
      </p:pic>
    </p:spTree>
    <p:extLst>
      <p:ext uri="{BB962C8B-B14F-4D97-AF65-F5344CB8AC3E}">
        <p14:creationId xmlns:p14="http://schemas.microsoft.com/office/powerpoint/2010/main" val="369621438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1" r:id="rId4"/>
    <p:sldLayoutId id="2147483662" r:id="rId5"/>
    <p:sldLayoutId id="2147483663" r:id="rId6"/>
    <p:sldLayoutId id="2147483664" r:id="rId7"/>
    <p:sldLayoutId id="2147483665" r:id="rId8"/>
    <p:sldLayoutId id="2147483650" r:id="rId9"/>
    <p:sldLayoutId id="2147483666" r:id="rId10"/>
    <p:sldLayoutId id="2147483667" r:id="rId11"/>
    <p:sldLayoutId id="2147483652" r:id="rId12"/>
    <p:sldLayoutId id="2147483653" r:id="rId13"/>
    <p:sldLayoutId id="2147483654" r:id="rId14"/>
    <p:sldLayoutId id="2147483668" r:id="rId15"/>
    <p:sldLayoutId id="2147483655" r:id="rId16"/>
    <p:sldLayoutId id="2147483656" r:id="rId17"/>
    <p:sldLayoutId id="2147483657" r:id="rId18"/>
    <p:sldLayoutId id="2147483658" r:id="rId19"/>
    <p:sldLayoutId id="2147483659" r:id="rId2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bg2"/>
          </a:solidFill>
          <a:effectLst>
            <a:outerShdw blurRad="38100" dist="38100" dir="2700000" algn="tl">
              <a:srgbClr val="000000">
                <a:alpha val="43137"/>
              </a:srgbClr>
            </a:outerShdw>
          </a:effectLst>
          <a:latin typeface="Metropolis"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SzPct val="75000"/>
        <a:buFont typeface="Wingdings" panose="05000000000000000000" pitchFamily="2" charset="2"/>
        <a:buChar char="Ø"/>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Ø"/>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Ø"/>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6673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E957-B175-9E59-92F4-611BC96627FC}"/>
              </a:ext>
            </a:extLst>
          </p:cNvPr>
          <p:cNvSpPr>
            <a:spLocks noGrp="1"/>
          </p:cNvSpPr>
          <p:nvPr>
            <p:ph type="title"/>
          </p:nvPr>
        </p:nvSpPr>
        <p:spPr/>
        <p:txBody>
          <a:bodyPr/>
          <a:lstStyle/>
          <a:p>
            <a:r>
              <a:rPr lang="en-US" dirty="0"/>
              <a:t>The Transformation…</a:t>
            </a:r>
          </a:p>
        </p:txBody>
      </p:sp>
      <p:grpSp>
        <p:nvGrpSpPr>
          <p:cNvPr id="11" name="Group 10">
            <a:extLst>
              <a:ext uri="{FF2B5EF4-FFF2-40B4-BE49-F238E27FC236}">
                <a16:creationId xmlns:a16="http://schemas.microsoft.com/office/drawing/2014/main" id="{D078E361-0605-4200-AA7D-CA856475BD97}"/>
              </a:ext>
            </a:extLst>
          </p:cNvPr>
          <p:cNvGrpSpPr/>
          <p:nvPr/>
        </p:nvGrpSpPr>
        <p:grpSpPr>
          <a:xfrm>
            <a:off x="457200" y="1656218"/>
            <a:ext cx="8229600" cy="794374"/>
            <a:chOff x="457200" y="1656218"/>
            <a:chExt cx="8229600" cy="794374"/>
          </a:xfrm>
        </p:grpSpPr>
        <p:sp>
          <p:nvSpPr>
            <p:cNvPr id="6" name="Rounded Rectangle 5">
              <a:extLst>
                <a:ext uri="{FF2B5EF4-FFF2-40B4-BE49-F238E27FC236}">
                  <a16:creationId xmlns:a16="http://schemas.microsoft.com/office/drawing/2014/main" id="{6E96D3CA-A789-B64E-15A2-2F8EFCFF093C}"/>
                </a:ext>
              </a:extLst>
            </p:cNvPr>
            <p:cNvSpPr/>
            <p:nvPr/>
          </p:nvSpPr>
          <p:spPr>
            <a:xfrm>
              <a:off x="5522976" y="1656218"/>
              <a:ext cx="3163824" cy="794374"/>
            </a:xfrm>
            <a:prstGeom prst="roundRect">
              <a:avLst/>
            </a:prstGeom>
            <a:solidFill>
              <a:srgbClr val="00474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Accepting </a:t>
              </a:r>
              <a:br>
                <a:rPr lang="en-US" sz="2400" dirty="0"/>
              </a:br>
              <a:r>
                <a:rPr lang="en-US" sz="2400" dirty="0"/>
                <a:t>Jesus’ Authority</a:t>
              </a:r>
            </a:p>
          </p:txBody>
        </p:sp>
        <p:cxnSp>
          <p:nvCxnSpPr>
            <p:cNvPr id="9" name="Straight Connector 8">
              <a:extLst>
                <a:ext uri="{FF2B5EF4-FFF2-40B4-BE49-F238E27FC236}">
                  <a16:creationId xmlns:a16="http://schemas.microsoft.com/office/drawing/2014/main" id="{57EB2DF4-A4BD-B906-40D9-F6E74DBD844D}"/>
                </a:ext>
              </a:extLst>
            </p:cNvPr>
            <p:cNvCxnSpPr/>
            <p:nvPr/>
          </p:nvCxnSpPr>
          <p:spPr>
            <a:xfrm>
              <a:off x="3890772" y="2058554"/>
              <a:ext cx="1362456" cy="0"/>
            </a:xfrm>
            <a:prstGeom prst="line">
              <a:avLst/>
            </a:prstGeom>
            <a:ln w="25400">
              <a:solidFill>
                <a:schemeClr val="bg2"/>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EE827E0C-F8F8-019A-8601-42010A29C338}"/>
                </a:ext>
              </a:extLst>
            </p:cNvPr>
            <p:cNvSpPr/>
            <p:nvPr/>
          </p:nvSpPr>
          <p:spPr>
            <a:xfrm>
              <a:off x="457200" y="1656218"/>
              <a:ext cx="3163824" cy="794374"/>
            </a:xfrm>
            <a:prstGeom prst="roundRect">
              <a:avLst/>
            </a:prstGeom>
            <a:solidFill>
              <a:srgbClr val="00474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Rejecting </a:t>
              </a:r>
              <a:br>
                <a:rPr lang="en-US" sz="2400" dirty="0"/>
              </a:br>
              <a:r>
                <a:rPr lang="en-US" sz="2400" dirty="0"/>
                <a:t>Jesus’ Authority</a:t>
              </a:r>
            </a:p>
          </p:txBody>
        </p:sp>
      </p:grpSp>
      <p:sp>
        <p:nvSpPr>
          <p:cNvPr id="16" name="Rounded Rectangle 15">
            <a:extLst>
              <a:ext uri="{FF2B5EF4-FFF2-40B4-BE49-F238E27FC236}">
                <a16:creationId xmlns:a16="http://schemas.microsoft.com/office/drawing/2014/main" id="{A6A42651-9553-ECC3-A3CE-E22A60D4B591}"/>
              </a:ext>
            </a:extLst>
          </p:cNvPr>
          <p:cNvSpPr/>
          <p:nvPr/>
        </p:nvSpPr>
        <p:spPr>
          <a:xfrm>
            <a:off x="5824728" y="2676693"/>
            <a:ext cx="2560320" cy="406909"/>
          </a:xfrm>
          <a:prstGeom prst="roundRect">
            <a:avLst/>
          </a:prstGeom>
          <a:solidFill>
            <a:srgbClr val="0047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i="1" dirty="0"/>
              <a:t>Listen Closely</a:t>
            </a:r>
          </a:p>
        </p:txBody>
      </p:sp>
      <p:sp>
        <p:nvSpPr>
          <p:cNvPr id="17" name="Rounded Rectangle 16">
            <a:extLst>
              <a:ext uri="{FF2B5EF4-FFF2-40B4-BE49-F238E27FC236}">
                <a16:creationId xmlns:a16="http://schemas.microsoft.com/office/drawing/2014/main" id="{0BBF2277-AEE0-9F25-C31B-26DFA0F764EA}"/>
              </a:ext>
            </a:extLst>
          </p:cNvPr>
          <p:cNvSpPr/>
          <p:nvPr/>
        </p:nvSpPr>
        <p:spPr>
          <a:xfrm>
            <a:off x="5824728" y="3083602"/>
            <a:ext cx="2560320" cy="406909"/>
          </a:xfrm>
          <a:prstGeom prst="roundRect">
            <a:avLst/>
          </a:prstGeom>
          <a:solidFill>
            <a:srgbClr val="0047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i="1" dirty="0"/>
              <a:t>Come Humbly</a:t>
            </a:r>
          </a:p>
        </p:txBody>
      </p:sp>
      <p:sp>
        <p:nvSpPr>
          <p:cNvPr id="18" name="Rounded Rectangle 17">
            <a:extLst>
              <a:ext uri="{FF2B5EF4-FFF2-40B4-BE49-F238E27FC236}">
                <a16:creationId xmlns:a16="http://schemas.microsoft.com/office/drawing/2014/main" id="{217C9ED8-5A8D-8112-C6C1-EEE41031EA9F}"/>
              </a:ext>
            </a:extLst>
          </p:cNvPr>
          <p:cNvSpPr/>
          <p:nvPr/>
        </p:nvSpPr>
        <p:spPr>
          <a:xfrm>
            <a:off x="5824728" y="3501178"/>
            <a:ext cx="2560320" cy="406909"/>
          </a:xfrm>
          <a:prstGeom prst="roundRect">
            <a:avLst/>
          </a:prstGeom>
          <a:solidFill>
            <a:srgbClr val="0047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i="1" dirty="0"/>
              <a:t>Seek the Spiritual</a:t>
            </a:r>
          </a:p>
        </p:txBody>
      </p:sp>
    </p:spTree>
    <p:extLst>
      <p:ext uri="{BB962C8B-B14F-4D97-AF65-F5344CB8AC3E}">
        <p14:creationId xmlns:p14="http://schemas.microsoft.com/office/powerpoint/2010/main" val="2565572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E957-B175-9E59-92F4-611BC96627FC}"/>
              </a:ext>
            </a:extLst>
          </p:cNvPr>
          <p:cNvSpPr>
            <a:spLocks noGrp="1"/>
          </p:cNvSpPr>
          <p:nvPr>
            <p:ph type="title"/>
          </p:nvPr>
        </p:nvSpPr>
        <p:spPr/>
        <p:txBody>
          <a:bodyPr/>
          <a:lstStyle/>
          <a:p>
            <a:r>
              <a:rPr lang="en-US" dirty="0"/>
              <a:t>The Transformation…</a:t>
            </a:r>
          </a:p>
        </p:txBody>
      </p:sp>
      <p:grpSp>
        <p:nvGrpSpPr>
          <p:cNvPr id="11" name="Group 10">
            <a:extLst>
              <a:ext uri="{FF2B5EF4-FFF2-40B4-BE49-F238E27FC236}">
                <a16:creationId xmlns:a16="http://schemas.microsoft.com/office/drawing/2014/main" id="{D078E361-0605-4200-AA7D-CA856475BD97}"/>
              </a:ext>
            </a:extLst>
          </p:cNvPr>
          <p:cNvGrpSpPr/>
          <p:nvPr/>
        </p:nvGrpSpPr>
        <p:grpSpPr>
          <a:xfrm>
            <a:off x="457200" y="1656218"/>
            <a:ext cx="8229600" cy="794374"/>
            <a:chOff x="457200" y="1656218"/>
            <a:chExt cx="8229600" cy="794374"/>
          </a:xfrm>
        </p:grpSpPr>
        <p:sp>
          <p:nvSpPr>
            <p:cNvPr id="6" name="Rounded Rectangle 5">
              <a:extLst>
                <a:ext uri="{FF2B5EF4-FFF2-40B4-BE49-F238E27FC236}">
                  <a16:creationId xmlns:a16="http://schemas.microsoft.com/office/drawing/2014/main" id="{6E96D3CA-A789-B64E-15A2-2F8EFCFF093C}"/>
                </a:ext>
              </a:extLst>
            </p:cNvPr>
            <p:cNvSpPr/>
            <p:nvPr/>
          </p:nvSpPr>
          <p:spPr>
            <a:xfrm>
              <a:off x="5522976" y="1656218"/>
              <a:ext cx="3163824" cy="794374"/>
            </a:xfrm>
            <a:prstGeom prst="roundRect">
              <a:avLst/>
            </a:prstGeom>
            <a:solidFill>
              <a:srgbClr val="00474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Clothed By </a:t>
              </a:r>
              <a:br>
                <a:rPr lang="en-US" sz="2400" dirty="0"/>
              </a:br>
              <a:r>
                <a:rPr lang="en-US" sz="2400" dirty="0"/>
                <a:t>The New Man</a:t>
              </a:r>
            </a:p>
          </p:txBody>
        </p:sp>
        <p:cxnSp>
          <p:nvCxnSpPr>
            <p:cNvPr id="9" name="Straight Connector 8">
              <a:extLst>
                <a:ext uri="{FF2B5EF4-FFF2-40B4-BE49-F238E27FC236}">
                  <a16:creationId xmlns:a16="http://schemas.microsoft.com/office/drawing/2014/main" id="{57EB2DF4-A4BD-B906-40D9-F6E74DBD844D}"/>
                </a:ext>
              </a:extLst>
            </p:cNvPr>
            <p:cNvCxnSpPr/>
            <p:nvPr/>
          </p:nvCxnSpPr>
          <p:spPr>
            <a:xfrm>
              <a:off x="3890772" y="2058554"/>
              <a:ext cx="1362456" cy="0"/>
            </a:xfrm>
            <a:prstGeom prst="line">
              <a:avLst/>
            </a:prstGeom>
            <a:ln w="25400">
              <a:solidFill>
                <a:schemeClr val="bg2"/>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EE827E0C-F8F8-019A-8601-42010A29C338}"/>
                </a:ext>
              </a:extLst>
            </p:cNvPr>
            <p:cNvSpPr/>
            <p:nvPr/>
          </p:nvSpPr>
          <p:spPr>
            <a:xfrm>
              <a:off x="457200" y="1656218"/>
              <a:ext cx="3163824" cy="794374"/>
            </a:xfrm>
            <a:prstGeom prst="roundRect">
              <a:avLst/>
            </a:prstGeom>
            <a:solidFill>
              <a:srgbClr val="00474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Clothed By </a:t>
              </a:r>
              <a:br>
                <a:rPr lang="en-US" sz="2400" dirty="0"/>
              </a:br>
              <a:r>
                <a:rPr lang="en-US" sz="2400" dirty="0"/>
                <a:t>The Old Man</a:t>
              </a:r>
            </a:p>
          </p:txBody>
        </p:sp>
      </p:grpSp>
      <p:sp>
        <p:nvSpPr>
          <p:cNvPr id="16" name="Rounded Rectangle 15">
            <a:extLst>
              <a:ext uri="{FF2B5EF4-FFF2-40B4-BE49-F238E27FC236}">
                <a16:creationId xmlns:a16="http://schemas.microsoft.com/office/drawing/2014/main" id="{A6A42651-9553-ECC3-A3CE-E22A60D4B591}"/>
              </a:ext>
            </a:extLst>
          </p:cNvPr>
          <p:cNvSpPr/>
          <p:nvPr/>
        </p:nvSpPr>
        <p:spPr>
          <a:xfrm>
            <a:off x="5824728" y="2676693"/>
            <a:ext cx="2560320" cy="406909"/>
          </a:xfrm>
          <a:prstGeom prst="roundRect">
            <a:avLst/>
          </a:prstGeom>
          <a:solidFill>
            <a:srgbClr val="0047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i="1" dirty="0"/>
              <a:t>God’s Son</a:t>
            </a:r>
          </a:p>
        </p:txBody>
      </p:sp>
      <p:sp>
        <p:nvSpPr>
          <p:cNvPr id="17" name="Rounded Rectangle 16">
            <a:extLst>
              <a:ext uri="{FF2B5EF4-FFF2-40B4-BE49-F238E27FC236}">
                <a16:creationId xmlns:a16="http://schemas.microsoft.com/office/drawing/2014/main" id="{0BBF2277-AEE0-9F25-C31B-26DFA0F764EA}"/>
              </a:ext>
            </a:extLst>
          </p:cNvPr>
          <p:cNvSpPr/>
          <p:nvPr/>
        </p:nvSpPr>
        <p:spPr>
          <a:xfrm>
            <a:off x="5824728" y="3083602"/>
            <a:ext cx="2560320" cy="406909"/>
          </a:xfrm>
          <a:prstGeom prst="roundRect">
            <a:avLst/>
          </a:prstGeom>
          <a:solidFill>
            <a:srgbClr val="0047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i="1" dirty="0"/>
              <a:t>God’s Standards</a:t>
            </a:r>
          </a:p>
        </p:txBody>
      </p:sp>
      <p:sp>
        <p:nvSpPr>
          <p:cNvPr id="18" name="Rounded Rectangle 17">
            <a:extLst>
              <a:ext uri="{FF2B5EF4-FFF2-40B4-BE49-F238E27FC236}">
                <a16:creationId xmlns:a16="http://schemas.microsoft.com/office/drawing/2014/main" id="{217C9ED8-5A8D-8112-C6C1-EEE41031EA9F}"/>
              </a:ext>
            </a:extLst>
          </p:cNvPr>
          <p:cNvSpPr/>
          <p:nvPr/>
        </p:nvSpPr>
        <p:spPr>
          <a:xfrm>
            <a:off x="5824728" y="3501178"/>
            <a:ext cx="2560320" cy="627477"/>
          </a:xfrm>
          <a:prstGeom prst="roundRect">
            <a:avLst/>
          </a:prstGeom>
          <a:solidFill>
            <a:srgbClr val="0047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i="1" dirty="0"/>
              <a:t>Colossians 3:5-17,</a:t>
            </a:r>
            <a:br>
              <a:rPr lang="en-US" sz="2000" i="1" dirty="0"/>
            </a:br>
            <a:r>
              <a:rPr lang="en-US" sz="2000" i="1" dirty="0"/>
              <a:t>Revelation 19:7-10</a:t>
            </a:r>
          </a:p>
        </p:txBody>
      </p:sp>
    </p:spTree>
    <p:extLst>
      <p:ext uri="{BB962C8B-B14F-4D97-AF65-F5344CB8AC3E}">
        <p14:creationId xmlns:p14="http://schemas.microsoft.com/office/powerpoint/2010/main" val="1494293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CB05B6-218F-028D-C5A2-AB5DE35B8AE4}"/>
              </a:ext>
            </a:extLst>
          </p:cNvPr>
          <p:cNvSpPr/>
          <p:nvPr/>
        </p:nvSpPr>
        <p:spPr>
          <a:xfrm>
            <a:off x="0" y="973285"/>
            <a:ext cx="9144000" cy="1961966"/>
          </a:xfrm>
          <a:prstGeom prst="rect">
            <a:avLst/>
          </a:prstGeom>
          <a:solidFill>
            <a:srgbClr val="C2D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een circle with a letter and a ring on it&#10;&#10;Description automatically generated">
            <a:extLst>
              <a:ext uri="{FF2B5EF4-FFF2-40B4-BE49-F238E27FC236}">
                <a16:creationId xmlns:a16="http://schemas.microsoft.com/office/drawing/2014/main" id="{F7448A20-31F5-0B3F-71A9-945A49C85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307" y="846385"/>
            <a:ext cx="1706058" cy="1961966"/>
          </a:xfrm>
          <a:prstGeom prst="rect">
            <a:avLst/>
          </a:prstGeom>
        </p:spPr>
      </p:pic>
      <p:sp>
        <p:nvSpPr>
          <p:cNvPr id="7" name="Text Placeholder 1">
            <a:extLst>
              <a:ext uri="{FF2B5EF4-FFF2-40B4-BE49-F238E27FC236}">
                <a16:creationId xmlns:a16="http://schemas.microsoft.com/office/drawing/2014/main" id="{6589F77D-5FA8-4188-A1EE-E76C7952A6AF}"/>
              </a:ext>
            </a:extLst>
          </p:cNvPr>
          <p:cNvSpPr txBox="1">
            <a:spLocks/>
          </p:cNvSpPr>
          <p:nvPr/>
        </p:nvSpPr>
        <p:spPr>
          <a:xfrm>
            <a:off x="2520504" y="3349340"/>
            <a:ext cx="6000039" cy="1860062"/>
          </a:xfrm>
          <a:prstGeom prst="rect">
            <a:avLst/>
          </a:prstGeom>
        </p:spPr>
        <p:txBody>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Ø"/>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Ø"/>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Ø"/>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i="1" dirty="0">
                <a:solidFill>
                  <a:schemeClr val="bg2"/>
                </a:solidFill>
                <a:effectLst/>
                <a:latin typeface="Calibri" panose="020F0502020204030204" pitchFamily="34" charset="0"/>
                <a:cs typeface="Calibri" panose="020F0502020204030204" pitchFamily="34" charset="0"/>
              </a:rPr>
              <a:t>I will choose words of praise.</a:t>
            </a:r>
          </a:p>
          <a:p>
            <a:pPr>
              <a:buFont typeface="Arial" panose="020B0604020202020204" pitchFamily="34" charset="0"/>
              <a:buChar char="•"/>
            </a:pPr>
            <a:r>
              <a:rPr lang="en-US" i="1" dirty="0">
                <a:solidFill>
                  <a:schemeClr val="bg2"/>
                </a:solidFill>
                <a:effectLst/>
                <a:latin typeface="Calibri" panose="020F0502020204030204" pitchFamily="34" charset="0"/>
                <a:cs typeface="Calibri" panose="020F0502020204030204" pitchFamily="34" charset="0"/>
              </a:rPr>
              <a:t>I will choose actions of integrity.</a:t>
            </a:r>
          </a:p>
          <a:p>
            <a:pPr>
              <a:buFont typeface="Arial" panose="020B0604020202020204" pitchFamily="34" charset="0"/>
              <a:buChar char="•"/>
            </a:pPr>
            <a:r>
              <a:rPr lang="en-US" i="1" dirty="0">
                <a:solidFill>
                  <a:schemeClr val="bg2"/>
                </a:solidFill>
                <a:effectLst/>
                <a:latin typeface="Calibri" panose="020F0502020204030204" pitchFamily="34" charset="0"/>
                <a:cs typeface="Calibri" panose="020F0502020204030204" pitchFamily="34" charset="0"/>
              </a:rPr>
              <a:t>I will choose events to reschedule.</a:t>
            </a:r>
          </a:p>
        </p:txBody>
      </p:sp>
      <p:sp>
        <p:nvSpPr>
          <p:cNvPr id="3" name="Content Placeholder 2">
            <a:extLst>
              <a:ext uri="{FF2B5EF4-FFF2-40B4-BE49-F238E27FC236}">
                <a16:creationId xmlns:a16="http://schemas.microsoft.com/office/drawing/2014/main" id="{D62AC595-4D49-6847-C018-0B9F4CA995F0}"/>
              </a:ext>
            </a:extLst>
          </p:cNvPr>
          <p:cNvSpPr>
            <a:spLocks noGrp="1"/>
          </p:cNvSpPr>
          <p:nvPr>
            <p:ph idx="1"/>
          </p:nvPr>
        </p:nvSpPr>
        <p:spPr>
          <a:xfrm>
            <a:off x="2391365" y="1274620"/>
            <a:ext cx="6447835" cy="1544871"/>
          </a:xfrm>
        </p:spPr>
        <p:txBody>
          <a:bodyPr>
            <a:normAutofit/>
          </a:bodyPr>
          <a:lstStyle/>
          <a:p>
            <a:pPr marL="0" indent="0" algn="ctr">
              <a:buNone/>
            </a:pPr>
            <a:r>
              <a:rPr lang="en-US" sz="3200" dirty="0">
                <a:solidFill>
                  <a:srgbClr val="004742"/>
                </a:solidFill>
                <a:effectLst/>
                <a:latin typeface="Calibri" panose="020F0502020204030204" pitchFamily="34" charset="0"/>
                <a:cs typeface="Calibri" panose="020F0502020204030204" pitchFamily="34" charset="0"/>
              </a:rPr>
              <a:t>I’ll use my “way…farm…business” </a:t>
            </a:r>
            <a:br>
              <a:rPr lang="en-US" sz="3200" dirty="0">
                <a:solidFill>
                  <a:srgbClr val="004742"/>
                </a:solidFill>
                <a:effectLst/>
                <a:latin typeface="Calibri" panose="020F0502020204030204" pitchFamily="34" charset="0"/>
                <a:cs typeface="Calibri" panose="020F0502020204030204" pitchFamily="34" charset="0"/>
              </a:rPr>
            </a:br>
            <a:r>
              <a:rPr lang="en-US" sz="3200" dirty="0">
                <a:solidFill>
                  <a:srgbClr val="004742"/>
                </a:solidFill>
                <a:effectLst/>
                <a:latin typeface="Calibri" panose="020F0502020204030204" pitchFamily="34" charset="0"/>
                <a:cs typeface="Calibri" panose="020F0502020204030204" pitchFamily="34" charset="0"/>
              </a:rPr>
              <a:t>to bring others </a:t>
            </a:r>
            <a:r>
              <a:rPr lang="en-US" sz="3200" u="sng" dirty="0">
                <a:solidFill>
                  <a:srgbClr val="004742"/>
                </a:solidFill>
                <a:effectLst/>
                <a:latin typeface="Calibri" panose="020F0502020204030204" pitchFamily="34" charset="0"/>
                <a:cs typeface="Calibri" panose="020F0502020204030204" pitchFamily="34" charset="0"/>
              </a:rPr>
              <a:t>to Christ</a:t>
            </a:r>
            <a:r>
              <a:rPr lang="en-US" sz="3200" dirty="0">
                <a:solidFill>
                  <a:srgbClr val="004742"/>
                </a:solidFill>
                <a:effectLst/>
                <a:latin typeface="Calibri" panose="020F0502020204030204" pitchFamily="34" charset="0"/>
                <a:cs typeface="Calibri" panose="020F0502020204030204" pitchFamily="34" charset="0"/>
              </a:rPr>
              <a:t> instead of </a:t>
            </a:r>
            <a:br>
              <a:rPr lang="en-US" sz="3200" dirty="0">
                <a:solidFill>
                  <a:srgbClr val="004742"/>
                </a:solidFill>
                <a:effectLst/>
                <a:latin typeface="Calibri" panose="020F0502020204030204" pitchFamily="34" charset="0"/>
                <a:cs typeface="Calibri" panose="020F0502020204030204" pitchFamily="34" charset="0"/>
              </a:rPr>
            </a:br>
            <a:r>
              <a:rPr lang="en-US" sz="3200" dirty="0">
                <a:solidFill>
                  <a:srgbClr val="004742"/>
                </a:solidFill>
                <a:effectLst/>
                <a:latin typeface="Calibri" panose="020F0502020204030204" pitchFamily="34" charset="0"/>
                <a:cs typeface="Calibri" panose="020F0502020204030204" pitchFamily="34" charset="0"/>
              </a:rPr>
              <a:t>distracting us </a:t>
            </a:r>
            <a:r>
              <a:rPr lang="en-US" sz="3200" u="sng" dirty="0">
                <a:solidFill>
                  <a:srgbClr val="004742"/>
                </a:solidFill>
                <a:effectLst/>
                <a:latin typeface="Calibri" panose="020F0502020204030204" pitchFamily="34" charset="0"/>
                <a:cs typeface="Calibri" panose="020F0502020204030204" pitchFamily="34" charset="0"/>
              </a:rPr>
              <a:t>from Christ</a:t>
            </a:r>
            <a:r>
              <a:rPr lang="en-US" sz="3200" dirty="0">
                <a:solidFill>
                  <a:srgbClr val="004742"/>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720526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CB05B6-218F-028D-C5A2-AB5DE35B8AE4}"/>
              </a:ext>
            </a:extLst>
          </p:cNvPr>
          <p:cNvSpPr/>
          <p:nvPr/>
        </p:nvSpPr>
        <p:spPr>
          <a:xfrm>
            <a:off x="0" y="973285"/>
            <a:ext cx="9144000" cy="1961966"/>
          </a:xfrm>
          <a:prstGeom prst="rect">
            <a:avLst/>
          </a:prstGeom>
          <a:solidFill>
            <a:srgbClr val="C2D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een circle with a letter and a ring on it&#10;&#10;Description automatically generated">
            <a:extLst>
              <a:ext uri="{FF2B5EF4-FFF2-40B4-BE49-F238E27FC236}">
                <a16:creationId xmlns:a16="http://schemas.microsoft.com/office/drawing/2014/main" id="{F7448A20-31F5-0B3F-71A9-945A49C85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307" y="846385"/>
            <a:ext cx="1706058" cy="1961966"/>
          </a:xfrm>
          <a:prstGeom prst="rect">
            <a:avLst/>
          </a:prstGeom>
        </p:spPr>
      </p:pic>
      <p:sp>
        <p:nvSpPr>
          <p:cNvPr id="7" name="Text Placeholder 1">
            <a:extLst>
              <a:ext uri="{FF2B5EF4-FFF2-40B4-BE49-F238E27FC236}">
                <a16:creationId xmlns:a16="http://schemas.microsoft.com/office/drawing/2014/main" id="{6589F77D-5FA8-4188-A1EE-E76C7952A6AF}"/>
              </a:ext>
            </a:extLst>
          </p:cNvPr>
          <p:cNvSpPr txBox="1">
            <a:spLocks/>
          </p:cNvSpPr>
          <p:nvPr/>
        </p:nvSpPr>
        <p:spPr>
          <a:xfrm>
            <a:off x="2391365" y="3349340"/>
            <a:ext cx="6447835" cy="1860062"/>
          </a:xfrm>
          <a:prstGeom prst="rect">
            <a:avLst/>
          </a:prstGeom>
        </p:spPr>
        <p:txBody>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Ø"/>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Ø"/>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Ø"/>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i="1" dirty="0">
                <a:solidFill>
                  <a:schemeClr val="bg2"/>
                </a:solidFill>
                <a:effectLst/>
                <a:latin typeface="Calibri" panose="020F0502020204030204" pitchFamily="34" charset="0"/>
                <a:cs typeface="Calibri" panose="020F0502020204030204" pitchFamily="34" charset="0"/>
              </a:rPr>
              <a:t>I will be more interested in God’s Son.</a:t>
            </a:r>
          </a:p>
          <a:p>
            <a:pPr>
              <a:buFont typeface="Arial" panose="020B0604020202020204" pitchFamily="34" charset="0"/>
              <a:buChar char="•"/>
            </a:pPr>
            <a:r>
              <a:rPr lang="en-US" i="1" dirty="0">
                <a:solidFill>
                  <a:schemeClr val="bg2"/>
                </a:solidFill>
                <a:effectLst/>
                <a:latin typeface="Calibri" panose="020F0502020204030204" pitchFamily="34" charset="0"/>
                <a:cs typeface="Calibri" panose="020F0502020204030204" pitchFamily="34" charset="0"/>
              </a:rPr>
              <a:t>I will be more attentive to God’s word.</a:t>
            </a:r>
          </a:p>
          <a:p>
            <a:pPr>
              <a:buFont typeface="Arial" panose="020B0604020202020204" pitchFamily="34" charset="0"/>
              <a:buChar char="•"/>
            </a:pPr>
            <a:r>
              <a:rPr lang="en-US" i="1" dirty="0">
                <a:solidFill>
                  <a:schemeClr val="bg2"/>
                </a:solidFill>
                <a:effectLst/>
                <a:latin typeface="Calibri" panose="020F0502020204030204" pitchFamily="34" charset="0"/>
                <a:cs typeface="Calibri" panose="020F0502020204030204" pitchFamily="34" charset="0"/>
              </a:rPr>
              <a:t>I will be more grateful for God’s servants.</a:t>
            </a:r>
          </a:p>
        </p:txBody>
      </p:sp>
      <p:sp>
        <p:nvSpPr>
          <p:cNvPr id="3" name="Content Placeholder 2">
            <a:extLst>
              <a:ext uri="{FF2B5EF4-FFF2-40B4-BE49-F238E27FC236}">
                <a16:creationId xmlns:a16="http://schemas.microsoft.com/office/drawing/2014/main" id="{D62AC595-4D49-6847-C018-0B9F4CA995F0}"/>
              </a:ext>
            </a:extLst>
          </p:cNvPr>
          <p:cNvSpPr>
            <a:spLocks noGrp="1"/>
          </p:cNvSpPr>
          <p:nvPr>
            <p:ph idx="1"/>
          </p:nvPr>
        </p:nvSpPr>
        <p:spPr>
          <a:xfrm>
            <a:off x="2391365" y="1274620"/>
            <a:ext cx="6447835" cy="1544871"/>
          </a:xfrm>
        </p:spPr>
        <p:txBody>
          <a:bodyPr>
            <a:normAutofit/>
          </a:bodyPr>
          <a:lstStyle/>
          <a:p>
            <a:pPr marL="0" indent="0" algn="ctr">
              <a:buNone/>
            </a:pPr>
            <a:r>
              <a:rPr lang="en-US" sz="3200" dirty="0">
                <a:solidFill>
                  <a:srgbClr val="004742"/>
                </a:solidFill>
                <a:effectLst/>
                <a:latin typeface="Calibri" panose="020F0502020204030204" pitchFamily="34" charset="0"/>
                <a:cs typeface="Calibri" panose="020F0502020204030204" pitchFamily="34" charset="0"/>
              </a:rPr>
              <a:t>I’ll </a:t>
            </a:r>
            <a:r>
              <a:rPr lang="en-US" sz="3200" u="sng" dirty="0">
                <a:solidFill>
                  <a:srgbClr val="004742"/>
                </a:solidFill>
                <a:effectLst/>
                <a:latin typeface="Calibri" panose="020F0502020204030204" pitchFamily="34" charset="0"/>
                <a:cs typeface="Calibri" panose="020F0502020204030204" pitchFamily="34" charset="0"/>
              </a:rPr>
              <a:t>examine my heart </a:t>
            </a:r>
            <a:r>
              <a:rPr lang="en-US" sz="3200" dirty="0">
                <a:solidFill>
                  <a:srgbClr val="004742"/>
                </a:solidFill>
                <a:effectLst/>
                <a:latin typeface="Calibri" panose="020F0502020204030204" pitchFamily="34" charset="0"/>
                <a:cs typeface="Calibri" panose="020F0502020204030204" pitchFamily="34" charset="0"/>
              </a:rPr>
              <a:t>for areas where I have resisted the message or messengers of God.</a:t>
            </a:r>
          </a:p>
        </p:txBody>
      </p:sp>
    </p:spTree>
    <p:extLst>
      <p:ext uri="{BB962C8B-B14F-4D97-AF65-F5344CB8AC3E}">
        <p14:creationId xmlns:p14="http://schemas.microsoft.com/office/powerpoint/2010/main" val="27975845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CB05B6-218F-028D-C5A2-AB5DE35B8AE4}"/>
              </a:ext>
            </a:extLst>
          </p:cNvPr>
          <p:cNvSpPr/>
          <p:nvPr/>
        </p:nvSpPr>
        <p:spPr>
          <a:xfrm>
            <a:off x="0" y="973285"/>
            <a:ext cx="9144000" cy="1961966"/>
          </a:xfrm>
          <a:prstGeom prst="rect">
            <a:avLst/>
          </a:prstGeom>
          <a:solidFill>
            <a:srgbClr val="C2D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een circle with a letter and a ring on it&#10;&#10;Description automatically generated">
            <a:extLst>
              <a:ext uri="{FF2B5EF4-FFF2-40B4-BE49-F238E27FC236}">
                <a16:creationId xmlns:a16="http://schemas.microsoft.com/office/drawing/2014/main" id="{F7448A20-31F5-0B3F-71A9-945A49C85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307" y="846385"/>
            <a:ext cx="1706058" cy="1961966"/>
          </a:xfrm>
          <a:prstGeom prst="rect">
            <a:avLst/>
          </a:prstGeom>
        </p:spPr>
      </p:pic>
      <p:sp>
        <p:nvSpPr>
          <p:cNvPr id="7" name="Text Placeholder 1">
            <a:extLst>
              <a:ext uri="{FF2B5EF4-FFF2-40B4-BE49-F238E27FC236}">
                <a16:creationId xmlns:a16="http://schemas.microsoft.com/office/drawing/2014/main" id="{6589F77D-5FA8-4188-A1EE-E76C7952A6AF}"/>
              </a:ext>
            </a:extLst>
          </p:cNvPr>
          <p:cNvSpPr txBox="1">
            <a:spLocks/>
          </p:cNvSpPr>
          <p:nvPr/>
        </p:nvSpPr>
        <p:spPr>
          <a:xfrm>
            <a:off x="2391365" y="3349340"/>
            <a:ext cx="6447835" cy="1860062"/>
          </a:xfrm>
          <a:prstGeom prst="rect">
            <a:avLst/>
          </a:prstGeom>
        </p:spPr>
        <p:txBody>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Ø"/>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Ø"/>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Ø"/>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i="1" dirty="0">
                <a:solidFill>
                  <a:schemeClr val="bg2"/>
                </a:solidFill>
                <a:effectLst/>
                <a:latin typeface="Calibri" panose="020F0502020204030204" pitchFamily="34" charset="0"/>
                <a:cs typeface="Calibri" panose="020F0502020204030204" pitchFamily="34" charset="0"/>
              </a:rPr>
              <a:t>What is God worthy of in my life?</a:t>
            </a:r>
          </a:p>
          <a:p>
            <a:pPr>
              <a:buFont typeface="Arial" panose="020B0604020202020204" pitchFamily="34" charset="0"/>
              <a:buChar char="•"/>
            </a:pPr>
            <a:r>
              <a:rPr lang="en-US" i="1" dirty="0">
                <a:solidFill>
                  <a:schemeClr val="bg2"/>
                </a:solidFill>
                <a:effectLst/>
                <a:latin typeface="Calibri" panose="020F0502020204030204" pitchFamily="34" charset="0"/>
                <a:cs typeface="Calibri" panose="020F0502020204030204" pitchFamily="34" charset="0"/>
              </a:rPr>
              <a:t>Am I meeting God’s expectations?</a:t>
            </a:r>
          </a:p>
          <a:p>
            <a:pPr>
              <a:buFont typeface="Arial" panose="020B0604020202020204" pitchFamily="34" charset="0"/>
              <a:buChar char="•"/>
            </a:pPr>
            <a:r>
              <a:rPr lang="en-US" i="1" dirty="0">
                <a:solidFill>
                  <a:schemeClr val="bg2"/>
                </a:solidFill>
                <a:effectLst/>
                <a:latin typeface="Calibri" panose="020F0502020204030204" pitchFamily="34" charset="0"/>
                <a:cs typeface="Calibri" panose="020F0502020204030204" pitchFamily="34" charset="0"/>
              </a:rPr>
              <a:t>How can I prepare for God’s evaluation?</a:t>
            </a:r>
          </a:p>
        </p:txBody>
      </p:sp>
      <p:sp>
        <p:nvSpPr>
          <p:cNvPr id="3" name="Content Placeholder 2">
            <a:extLst>
              <a:ext uri="{FF2B5EF4-FFF2-40B4-BE49-F238E27FC236}">
                <a16:creationId xmlns:a16="http://schemas.microsoft.com/office/drawing/2014/main" id="{D62AC595-4D49-6847-C018-0B9F4CA995F0}"/>
              </a:ext>
            </a:extLst>
          </p:cNvPr>
          <p:cNvSpPr>
            <a:spLocks noGrp="1"/>
          </p:cNvSpPr>
          <p:nvPr>
            <p:ph idx="1"/>
          </p:nvPr>
        </p:nvSpPr>
        <p:spPr>
          <a:xfrm>
            <a:off x="2391365" y="1274620"/>
            <a:ext cx="6447835" cy="1544871"/>
          </a:xfrm>
        </p:spPr>
        <p:txBody>
          <a:bodyPr>
            <a:normAutofit/>
          </a:bodyPr>
          <a:lstStyle/>
          <a:p>
            <a:pPr marL="0" indent="0" algn="ctr">
              <a:buNone/>
            </a:pPr>
            <a:r>
              <a:rPr lang="en-US" sz="3200" dirty="0">
                <a:solidFill>
                  <a:srgbClr val="004742"/>
                </a:solidFill>
                <a:effectLst/>
                <a:latin typeface="Calibri" panose="020F0502020204030204" pitchFamily="34" charset="0"/>
                <a:cs typeface="Calibri" panose="020F0502020204030204" pitchFamily="34" charset="0"/>
              </a:rPr>
              <a:t>I’ll be a “friend” who honors </a:t>
            </a:r>
            <a:br>
              <a:rPr lang="en-US" sz="3200" dirty="0">
                <a:solidFill>
                  <a:srgbClr val="004742"/>
                </a:solidFill>
                <a:effectLst/>
                <a:latin typeface="Calibri" panose="020F0502020204030204" pitchFamily="34" charset="0"/>
                <a:cs typeface="Calibri" panose="020F0502020204030204" pitchFamily="34" charset="0"/>
              </a:rPr>
            </a:br>
            <a:r>
              <a:rPr lang="en-US" sz="3200" dirty="0">
                <a:solidFill>
                  <a:srgbClr val="004742"/>
                </a:solidFill>
                <a:effectLst/>
                <a:latin typeface="Calibri" panose="020F0502020204030204" pitchFamily="34" charset="0"/>
                <a:cs typeface="Calibri" panose="020F0502020204030204" pitchFamily="34" charset="0"/>
              </a:rPr>
              <a:t>the King instead of a “friend” searching for an excuse.</a:t>
            </a:r>
          </a:p>
        </p:txBody>
      </p:sp>
    </p:spTree>
    <p:extLst>
      <p:ext uri="{BB962C8B-B14F-4D97-AF65-F5344CB8AC3E}">
        <p14:creationId xmlns:p14="http://schemas.microsoft.com/office/powerpoint/2010/main" val="2732107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CB05B6-218F-028D-C5A2-AB5DE35B8AE4}"/>
              </a:ext>
            </a:extLst>
          </p:cNvPr>
          <p:cNvSpPr/>
          <p:nvPr/>
        </p:nvSpPr>
        <p:spPr>
          <a:xfrm>
            <a:off x="0" y="973285"/>
            <a:ext cx="9144000" cy="1961966"/>
          </a:xfrm>
          <a:prstGeom prst="rect">
            <a:avLst/>
          </a:prstGeom>
          <a:solidFill>
            <a:srgbClr val="C2D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een circle with a letter and a ring on it&#10;&#10;Description automatically generated">
            <a:extLst>
              <a:ext uri="{FF2B5EF4-FFF2-40B4-BE49-F238E27FC236}">
                <a16:creationId xmlns:a16="http://schemas.microsoft.com/office/drawing/2014/main" id="{F7448A20-31F5-0B3F-71A9-945A49C85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307" y="846385"/>
            <a:ext cx="1706058" cy="1961966"/>
          </a:xfrm>
          <a:prstGeom prst="rect">
            <a:avLst/>
          </a:prstGeom>
        </p:spPr>
      </p:pic>
      <p:sp>
        <p:nvSpPr>
          <p:cNvPr id="7" name="Text Placeholder 1">
            <a:extLst>
              <a:ext uri="{FF2B5EF4-FFF2-40B4-BE49-F238E27FC236}">
                <a16:creationId xmlns:a16="http://schemas.microsoft.com/office/drawing/2014/main" id="{6589F77D-5FA8-4188-A1EE-E76C7952A6AF}"/>
              </a:ext>
            </a:extLst>
          </p:cNvPr>
          <p:cNvSpPr txBox="1">
            <a:spLocks/>
          </p:cNvSpPr>
          <p:nvPr/>
        </p:nvSpPr>
        <p:spPr>
          <a:xfrm>
            <a:off x="2391365" y="3349340"/>
            <a:ext cx="6447835" cy="1860062"/>
          </a:xfrm>
          <a:prstGeom prst="rect">
            <a:avLst/>
          </a:prstGeom>
        </p:spPr>
        <p:txBody>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Ø"/>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Ø"/>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Ø"/>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i="1" dirty="0">
                <a:solidFill>
                  <a:schemeClr val="bg2"/>
                </a:solidFill>
                <a:effectLst/>
                <a:latin typeface="Calibri" panose="020F0502020204030204" pitchFamily="34" charset="0"/>
                <a:cs typeface="Calibri" panose="020F0502020204030204" pitchFamily="34" charset="0"/>
              </a:rPr>
              <a:t>His humility</a:t>
            </a:r>
          </a:p>
          <a:p>
            <a:pPr>
              <a:buFont typeface="Arial" panose="020B0604020202020204" pitchFamily="34" charset="0"/>
              <a:buChar char="•"/>
            </a:pPr>
            <a:r>
              <a:rPr lang="en-US" i="1" dirty="0">
                <a:solidFill>
                  <a:schemeClr val="bg2"/>
                </a:solidFill>
                <a:effectLst/>
                <a:latin typeface="Calibri" panose="020F0502020204030204" pitchFamily="34" charset="0"/>
                <a:cs typeface="Calibri" panose="020F0502020204030204" pitchFamily="34" charset="0"/>
              </a:rPr>
              <a:t>His truthfulness</a:t>
            </a:r>
          </a:p>
          <a:p>
            <a:pPr>
              <a:buFont typeface="Arial" panose="020B0604020202020204" pitchFamily="34" charset="0"/>
              <a:buChar char="•"/>
            </a:pPr>
            <a:r>
              <a:rPr lang="en-US" i="1" dirty="0">
                <a:solidFill>
                  <a:schemeClr val="bg2"/>
                </a:solidFill>
                <a:effectLst/>
                <a:latin typeface="Calibri" panose="020F0502020204030204" pitchFamily="34" charset="0"/>
                <a:cs typeface="Calibri" panose="020F0502020204030204" pitchFamily="34" charset="0"/>
              </a:rPr>
              <a:t>His love for His enemies</a:t>
            </a:r>
          </a:p>
        </p:txBody>
      </p:sp>
      <p:sp>
        <p:nvSpPr>
          <p:cNvPr id="3" name="Content Placeholder 2">
            <a:extLst>
              <a:ext uri="{FF2B5EF4-FFF2-40B4-BE49-F238E27FC236}">
                <a16:creationId xmlns:a16="http://schemas.microsoft.com/office/drawing/2014/main" id="{D62AC595-4D49-6847-C018-0B9F4CA995F0}"/>
              </a:ext>
            </a:extLst>
          </p:cNvPr>
          <p:cNvSpPr>
            <a:spLocks noGrp="1"/>
          </p:cNvSpPr>
          <p:nvPr>
            <p:ph idx="1"/>
          </p:nvPr>
        </p:nvSpPr>
        <p:spPr>
          <a:xfrm>
            <a:off x="2391365" y="1274620"/>
            <a:ext cx="6447835" cy="1544871"/>
          </a:xfrm>
        </p:spPr>
        <p:txBody>
          <a:bodyPr>
            <a:normAutofit/>
          </a:bodyPr>
          <a:lstStyle/>
          <a:p>
            <a:pPr marL="0" indent="0" algn="ctr">
              <a:buNone/>
            </a:pPr>
            <a:r>
              <a:rPr lang="en-US" sz="3200" dirty="0">
                <a:solidFill>
                  <a:srgbClr val="004742"/>
                </a:solidFill>
                <a:effectLst/>
                <a:latin typeface="Calibri" panose="020F0502020204030204" pitchFamily="34" charset="0"/>
                <a:cs typeface="Calibri" panose="020F0502020204030204" pitchFamily="34" charset="0"/>
              </a:rPr>
              <a:t>I’ll start </a:t>
            </a:r>
            <a:r>
              <a:rPr lang="en-US" sz="3200" u="sng" dirty="0">
                <a:solidFill>
                  <a:srgbClr val="004742"/>
                </a:solidFill>
                <a:effectLst/>
                <a:latin typeface="Calibri" panose="020F0502020204030204" pitchFamily="34" charset="0"/>
                <a:cs typeface="Calibri" panose="020F0502020204030204" pitchFamily="34" charset="0"/>
              </a:rPr>
              <a:t>learning from</a:t>
            </a:r>
            <a:r>
              <a:rPr lang="en-US" sz="3200" dirty="0">
                <a:solidFill>
                  <a:srgbClr val="004742"/>
                </a:solidFill>
                <a:effectLst/>
                <a:latin typeface="Calibri" panose="020F0502020204030204" pitchFamily="34" charset="0"/>
                <a:cs typeface="Calibri" panose="020F0502020204030204" pitchFamily="34" charset="0"/>
              </a:rPr>
              <a:t> Jesus,</a:t>
            </a:r>
            <a:br>
              <a:rPr lang="en-US" sz="3200" dirty="0">
                <a:solidFill>
                  <a:srgbClr val="004742"/>
                </a:solidFill>
                <a:effectLst/>
                <a:latin typeface="Calibri" panose="020F0502020204030204" pitchFamily="34" charset="0"/>
                <a:cs typeface="Calibri" panose="020F0502020204030204" pitchFamily="34" charset="0"/>
              </a:rPr>
            </a:br>
            <a:r>
              <a:rPr lang="en-US" sz="3200" dirty="0">
                <a:solidFill>
                  <a:srgbClr val="004742"/>
                </a:solidFill>
                <a:effectLst/>
                <a:latin typeface="Calibri" panose="020F0502020204030204" pitchFamily="34" charset="0"/>
                <a:cs typeface="Calibri" panose="020F0502020204030204" pitchFamily="34" charset="0"/>
              </a:rPr>
              <a:t>instead of challenging Him.</a:t>
            </a:r>
          </a:p>
        </p:txBody>
      </p:sp>
    </p:spTree>
    <p:extLst>
      <p:ext uri="{BB962C8B-B14F-4D97-AF65-F5344CB8AC3E}">
        <p14:creationId xmlns:p14="http://schemas.microsoft.com/office/powerpoint/2010/main" val="3430962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D2125-F183-FAE4-9DB6-7885843FAAF5}"/>
              </a:ext>
            </a:extLst>
          </p:cNvPr>
          <p:cNvSpPr/>
          <p:nvPr/>
        </p:nvSpPr>
        <p:spPr>
          <a:xfrm>
            <a:off x="900545" y="3505200"/>
            <a:ext cx="7467599" cy="2008910"/>
          </a:xfrm>
          <a:prstGeom prst="rect">
            <a:avLst/>
          </a:prstGeom>
          <a:solidFill>
            <a:srgbClr val="C2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4742"/>
                </a:solidFill>
                <a:latin typeface="Times New Roman" panose="02020603050405020304" pitchFamily="18" charset="0"/>
                <a:cs typeface="Times New Roman" panose="02020603050405020304" pitchFamily="18" charset="0"/>
              </a:rPr>
              <a:t>T</a:t>
            </a:r>
            <a:r>
              <a:rPr lang="en-US" sz="4400" dirty="0">
                <a:solidFill>
                  <a:srgbClr val="004742"/>
                </a:solidFill>
                <a:latin typeface="Times New Roman" panose="02020603050405020304" pitchFamily="18" charset="0"/>
                <a:cs typeface="Times New Roman" panose="02020603050405020304" pitchFamily="18" charset="0"/>
              </a:rPr>
              <a:t>HE</a:t>
            </a:r>
            <a:r>
              <a:rPr lang="en-US" sz="4800" dirty="0">
                <a:solidFill>
                  <a:srgbClr val="004742"/>
                </a:solidFill>
                <a:latin typeface="Times New Roman" panose="02020603050405020304" pitchFamily="18" charset="0"/>
                <a:cs typeface="Times New Roman" panose="02020603050405020304" pitchFamily="18" charset="0"/>
              </a:rPr>
              <a:t> P</a:t>
            </a:r>
            <a:r>
              <a:rPr lang="en-US" sz="4400" dirty="0">
                <a:solidFill>
                  <a:srgbClr val="004742"/>
                </a:solidFill>
                <a:latin typeface="Times New Roman" panose="02020603050405020304" pitchFamily="18" charset="0"/>
                <a:cs typeface="Times New Roman" panose="02020603050405020304" pitchFamily="18" charset="0"/>
              </a:rPr>
              <a:t>ARABLE</a:t>
            </a:r>
            <a:r>
              <a:rPr lang="en-US" sz="4800" dirty="0">
                <a:solidFill>
                  <a:srgbClr val="004742"/>
                </a:solidFill>
                <a:latin typeface="Times New Roman" panose="02020603050405020304" pitchFamily="18" charset="0"/>
                <a:cs typeface="Times New Roman" panose="02020603050405020304" pitchFamily="18" charset="0"/>
              </a:rPr>
              <a:t> </a:t>
            </a:r>
            <a:r>
              <a:rPr lang="en-US" sz="4400" dirty="0">
                <a:solidFill>
                  <a:srgbClr val="004742"/>
                </a:solidFill>
                <a:latin typeface="Times New Roman" panose="02020603050405020304" pitchFamily="18" charset="0"/>
                <a:cs typeface="Times New Roman" panose="02020603050405020304" pitchFamily="18" charset="0"/>
              </a:rPr>
              <a:t>OF THE </a:t>
            </a:r>
            <a:r>
              <a:rPr lang="en-US" sz="4800" dirty="0">
                <a:solidFill>
                  <a:srgbClr val="004742"/>
                </a:solidFill>
                <a:latin typeface="Times New Roman" panose="02020603050405020304" pitchFamily="18" charset="0"/>
                <a:cs typeface="Times New Roman" panose="02020603050405020304" pitchFamily="18" charset="0"/>
              </a:rPr>
              <a:t>W</a:t>
            </a:r>
            <a:r>
              <a:rPr lang="en-US" sz="4400" dirty="0">
                <a:solidFill>
                  <a:srgbClr val="004742"/>
                </a:solidFill>
                <a:latin typeface="Times New Roman" panose="02020603050405020304" pitchFamily="18" charset="0"/>
                <a:cs typeface="Times New Roman" panose="02020603050405020304" pitchFamily="18" charset="0"/>
              </a:rPr>
              <a:t>EDDING</a:t>
            </a:r>
            <a:r>
              <a:rPr lang="en-US" sz="4800" dirty="0">
                <a:solidFill>
                  <a:srgbClr val="004742"/>
                </a:solidFill>
                <a:latin typeface="Times New Roman" panose="02020603050405020304" pitchFamily="18" charset="0"/>
                <a:cs typeface="Times New Roman" panose="02020603050405020304" pitchFamily="18" charset="0"/>
              </a:rPr>
              <a:t> F</a:t>
            </a:r>
            <a:r>
              <a:rPr lang="en-US" sz="4400" dirty="0">
                <a:solidFill>
                  <a:srgbClr val="004742"/>
                </a:solidFill>
                <a:latin typeface="Times New Roman" panose="02020603050405020304" pitchFamily="18" charset="0"/>
                <a:cs typeface="Times New Roman" panose="02020603050405020304" pitchFamily="18" charset="0"/>
              </a:rPr>
              <a:t>EAST</a:t>
            </a:r>
            <a:endParaRPr lang="en-US" sz="4800" dirty="0">
              <a:solidFill>
                <a:srgbClr val="00474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4820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D2125-F183-FAE4-9DB6-7885843FAAF5}"/>
              </a:ext>
            </a:extLst>
          </p:cNvPr>
          <p:cNvSpPr/>
          <p:nvPr/>
        </p:nvSpPr>
        <p:spPr>
          <a:xfrm>
            <a:off x="900545" y="3505200"/>
            <a:ext cx="7467599" cy="2008910"/>
          </a:xfrm>
          <a:prstGeom prst="rect">
            <a:avLst/>
          </a:prstGeom>
          <a:solidFill>
            <a:srgbClr val="C2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4742"/>
                </a:solidFill>
                <a:latin typeface="Times New Roman" panose="02020603050405020304" pitchFamily="18" charset="0"/>
                <a:cs typeface="Times New Roman" panose="02020603050405020304" pitchFamily="18" charset="0"/>
              </a:rPr>
              <a:t>T</a:t>
            </a:r>
            <a:r>
              <a:rPr lang="en-US" sz="4400" dirty="0">
                <a:solidFill>
                  <a:srgbClr val="004742"/>
                </a:solidFill>
                <a:latin typeface="Times New Roman" panose="02020603050405020304" pitchFamily="18" charset="0"/>
                <a:cs typeface="Times New Roman" panose="02020603050405020304" pitchFamily="18" charset="0"/>
              </a:rPr>
              <a:t>HE</a:t>
            </a:r>
            <a:r>
              <a:rPr lang="en-US" sz="4800" dirty="0">
                <a:solidFill>
                  <a:srgbClr val="004742"/>
                </a:solidFill>
                <a:latin typeface="Times New Roman" panose="02020603050405020304" pitchFamily="18" charset="0"/>
                <a:cs typeface="Times New Roman" panose="02020603050405020304" pitchFamily="18" charset="0"/>
              </a:rPr>
              <a:t> P</a:t>
            </a:r>
            <a:r>
              <a:rPr lang="en-US" sz="4400" dirty="0">
                <a:solidFill>
                  <a:srgbClr val="004742"/>
                </a:solidFill>
                <a:latin typeface="Times New Roman" panose="02020603050405020304" pitchFamily="18" charset="0"/>
                <a:cs typeface="Times New Roman" panose="02020603050405020304" pitchFamily="18" charset="0"/>
              </a:rPr>
              <a:t>ARABLE</a:t>
            </a:r>
            <a:r>
              <a:rPr lang="en-US" sz="4800" dirty="0">
                <a:solidFill>
                  <a:srgbClr val="004742"/>
                </a:solidFill>
                <a:latin typeface="Times New Roman" panose="02020603050405020304" pitchFamily="18" charset="0"/>
                <a:cs typeface="Times New Roman" panose="02020603050405020304" pitchFamily="18" charset="0"/>
              </a:rPr>
              <a:t> </a:t>
            </a:r>
            <a:r>
              <a:rPr lang="en-US" sz="4400" dirty="0">
                <a:solidFill>
                  <a:srgbClr val="004742"/>
                </a:solidFill>
                <a:latin typeface="Times New Roman" panose="02020603050405020304" pitchFamily="18" charset="0"/>
                <a:cs typeface="Times New Roman" panose="02020603050405020304" pitchFamily="18" charset="0"/>
              </a:rPr>
              <a:t>OF THE </a:t>
            </a:r>
            <a:r>
              <a:rPr lang="en-US" sz="4800" dirty="0">
                <a:solidFill>
                  <a:srgbClr val="004742"/>
                </a:solidFill>
                <a:latin typeface="Times New Roman" panose="02020603050405020304" pitchFamily="18" charset="0"/>
                <a:cs typeface="Times New Roman" panose="02020603050405020304" pitchFamily="18" charset="0"/>
              </a:rPr>
              <a:t>W</a:t>
            </a:r>
            <a:r>
              <a:rPr lang="en-US" sz="4400" dirty="0">
                <a:solidFill>
                  <a:srgbClr val="004742"/>
                </a:solidFill>
                <a:latin typeface="Times New Roman" panose="02020603050405020304" pitchFamily="18" charset="0"/>
                <a:cs typeface="Times New Roman" panose="02020603050405020304" pitchFamily="18" charset="0"/>
              </a:rPr>
              <a:t>EDDING</a:t>
            </a:r>
            <a:r>
              <a:rPr lang="en-US" sz="4800" dirty="0">
                <a:solidFill>
                  <a:srgbClr val="004742"/>
                </a:solidFill>
                <a:latin typeface="Times New Roman" panose="02020603050405020304" pitchFamily="18" charset="0"/>
                <a:cs typeface="Times New Roman" panose="02020603050405020304" pitchFamily="18" charset="0"/>
              </a:rPr>
              <a:t> F</a:t>
            </a:r>
            <a:r>
              <a:rPr lang="en-US" sz="4400" dirty="0">
                <a:solidFill>
                  <a:srgbClr val="004742"/>
                </a:solidFill>
                <a:latin typeface="Times New Roman" panose="02020603050405020304" pitchFamily="18" charset="0"/>
                <a:cs typeface="Times New Roman" panose="02020603050405020304" pitchFamily="18" charset="0"/>
              </a:rPr>
              <a:t>EAST</a:t>
            </a:r>
            <a:endParaRPr lang="en-US" sz="4800" dirty="0">
              <a:solidFill>
                <a:srgbClr val="00474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9172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E957-B175-9E59-92F4-611BC96627FC}"/>
              </a:ext>
            </a:extLst>
          </p:cNvPr>
          <p:cNvSpPr>
            <a:spLocks noGrp="1"/>
          </p:cNvSpPr>
          <p:nvPr>
            <p:ph type="title"/>
          </p:nvPr>
        </p:nvSpPr>
        <p:spPr/>
        <p:txBody>
          <a:bodyPr/>
          <a:lstStyle/>
          <a:p>
            <a:r>
              <a:rPr lang="en-US" dirty="0"/>
              <a:t>The Parable…</a:t>
            </a:r>
          </a:p>
        </p:txBody>
      </p:sp>
      <p:sp>
        <p:nvSpPr>
          <p:cNvPr id="3" name="Content Placeholder 2">
            <a:extLst>
              <a:ext uri="{FF2B5EF4-FFF2-40B4-BE49-F238E27FC236}">
                <a16:creationId xmlns:a16="http://schemas.microsoft.com/office/drawing/2014/main" id="{171E484F-1185-1DA7-9995-0DBB4D7A8D65}"/>
              </a:ext>
            </a:extLst>
          </p:cNvPr>
          <p:cNvSpPr>
            <a:spLocks noGrp="1"/>
          </p:cNvSpPr>
          <p:nvPr>
            <p:ph idx="1"/>
          </p:nvPr>
        </p:nvSpPr>
        <p:spPr>
          <a:xfrm>
            <a:off x="908853" y="1746504"/>
            <a:ext cx="7326294" cy="3145536"/>
          </a:xfrm>
        </p:spPr>
        <p:txBody>
          <a:bodyPr>
            <a:normAutofit/>
          </a:bodyPr>
          <a:lstStyle/>
          <a:p>
            <a:pPr marL="0" indent="0" algn="ctr">
              <a:lnSpc>
                <a:spcPts val="3700"/>
              </a:lnSpc>
              <a:buNone/>
            </a:pPr>
            <a:r>
              <a:rPr lang="en-US" dirty="0"/>
              <a:t>“The kingdom of heaven may be compared to a king who gave a wedding feast for his son. </a:t>
            </a:r>
            <a:br>
              <a:rPr lang="en-US" dirty="0"/>
            </a:br>
            <a:r>
              <a:rPr lang="en-US" dirty="0"/>
              <a:t>And he sent out his slaves to call those who </a:t>
            </a:r>
            <a:br>
              <a:rPr lang="en-US" dirty="0"/>
            </a:br>
            <a:r>
              <a:rPr lang="en-US" dirty="0"/>
              <a:t>had been invited to the wedding feast…”</a:t>
            </a:r>
            <a:br>
              <a:rPr lang="en-US" sz="3200" dirty="0"/>
            </a:br>
            <a:endParaRPr lang="en-US" dirty="0"/>
          </a:p>
          <a:p>
            <a:pPr marL="0" indent="0" algn="ctr">
              <a:buNone/>
            </a:pPr>
            <a:r>
              <a:rPr lang="en-US" dirty="0"/>
              <a:t>Matthew 22:2-3a</a:t>
            </a:r>
          </a:p>
        </p:txBody>
      </p:sp>
    </p:spTree>
    <p:extLst>
      <p:ext uri="{BB962C8B-B14F-4D97-AF65-F5344CB8AC3E}">
        <p14:creationId xmlns:p14="http://schemas.microsoft.com/office/powerpoint/2010/main" val="1165994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E957-B175-9E59-92F4-611BC96627FC}"/>
              </a:ext>
            </a:extLst>
          </p:cNvPr>
          <p:cNvSpPr>
            <a:spLocks noGrp="1"/>
          </p:cNvSpPr>
          <p:nvPr>
            <p:ph type="title"/>
          </p:nvPr>
        </p:nvSpPr>
        <p:spPr/>
        <p:txBody>
          <a:bodyPr/>
          <a:lstStyle/>
          <a:p>
            <a:r>
              <a:rPr lang="en-US" dirty="0"/>
              <a:t>The Relationship…</a:t>
            </a:r>
          </a:p>
        </p:txBody>
      </p:sp>
      <p:sp>
        <p:nvSpPr>
          <p:cNvPr id="3" name="Content Placeholder 2">
            <a:extLst>
              <a:ext uri="{FF2B5EF4-FFF2-40B4-BE49-F238E27FC236}">
                <a16:creationId xmlns:a16="http://schemas.microsoft.com/office/drawing/2014/main" id="{171E484F-1185-1DA7-9995-0DBB4D7A8D65}"/>
              </a:ext>
            </a:extLst>
          </p:cNvPr>
          <p:cNvSpPr>
            <a:spLocks noGrp="1"/>
          </p:cNvSpPr>
          <p:nvPr>
            <p:ph idx="1"/>
          </p:nvPr>
        </p:nvSpPr>
        <p:spPr>
          <a:xfrm>
            <a:off x="908853" y="1709900"/>
            <a:ext cx="7326294" cy="2572603"/>
          </a:xfrm>
        </p:spPr>
        <p:txBody>
          <a:bodyPr>
            <a:normAutofit fontScale="85000" lnSpcReduction="10000"/>
          </a:bodyPr>
          <a:lstStyle/>
          <a:p>
            <a:pPr marL="0" indent="0" algn="ctr">
              <a:lnSpc>
                <a:spcPts val="4000"/>
              </a:lnSpc>
              <a:buNone/>
            </a:pPr>
            <a:r>
              <a:rPr lang="en-US" sz="3200" dirty="0"/>
              <a:t>Discussion:</a:t>
            </a:r>
            <a:br>
              <a:rPr lang="en-US" sz="3200" dirty="0"/>
            </a:br>
            <a:r>
              <a:rPr lang="en-US" sz="3200" dirty="0"/>
              <a:t>Getting invited to a wedding is a special honor. What does a wedding invitation suggest about the relationship between the host and the guests? </a:t>
            </a:r>
          </a:p>
        </p:txBody>
      </p:sp>
    </p:spTree>
    <p:extLst>
      <p:ext uri="{BB962C8B-B14F-4D97-AF65-F5344CB8AC3E}">
        <p14:creationId xmlns:p14="http://schemas.microsoft.com/office/powerpoint/2010/main" val="1667955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E0F8A-C5B2-A1EA-A520-DA296BF041B3}"/>
              </a:ext>
            </a:extLst>
          </p:cNvPr>
          <p:cNvSpPr>
            <a:spLocks noGrp="1"/>
          </p:cNvSpPr>
          <p:nvPr>
            <p:ph type="title"/>
          </p:nvPr>
        </p:nvSpPr>
        <p:spPr>
          <a:xfrm>
            <a:off x="628650" y="273670"/>
            <a:ext cx="7886700" cy="599165"/>
          </a:xfrm>
        </p:spPr>
        <p:txBody>
          <a:bodyPr>
            <a:normAutofit/>
          </a:bodyPr>
          <a:lstStyle/>
          <a:p>
            <a:r>
              <a:rPr lang="en-US" sz="3200" dirty="0"/>
              <a:t>The Unexpected Response</a:t>
            </a:r>
          </a:p>
        </p:txBody>
      </p:sp>
      <p:sp>
        <p:nvSpPr>
          <p:cNvPr id="3" name="Content Placeholder 2">
            <a:extLst>
              <a:ext uri="{FF2B5EF4-FFF2-40B4-BE49-F238E27FC236}">
                <a16:creationId xmlns:a16="http://schemas.microsoft.com/office/drawing/2014/main" id="{2B6DFA60-4775-21B4-F722-B40FB38FE1F4}"/>
              </a:ext>
            </a:extLst>
          </p:cNvPr>
          <p:cNvSpPr txBox="1">
            <a:spLocks/>
          </p:cNvSpPr>
          <p:nvPr/>
        </p:nvSpPr>
        <p:spPr>
          <a:xfrm>
            <a:off x="908852" y="1011381"/>
            <a:ext cx="7886699" cy="4402239"/>
          </a:xfrm>
          <a:prstGeom prst="rect">
            <a:avLst/>
          </a:prstGeom>
        </p:spPr>
        <p:txBody>
          <a:bodyPr>
            <a:noAutofit/>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Ø"/>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Ø"/>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Ø"/>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Wingdings" panose="05000000000000000000" pitchFamily="2" charset="2"/>
              <a:buNone/>
            </a:pPr>
            <a:r>
              <a:rPr lang="en-US" sz="2200" dirty="0">
                <a:latin typeface="+mn-lt"/>
              </a:rPr>
              <a:t>8 Then he said to his slaves, ‘The wedding is ready, but those who were invited were not worthy. 9 Go therefore to the main highways, and as many as you find there, invite to the wedding feast.’ 10 Those slaves went out into the streets and gathered together all they found, both evil and good; and the wedding hall was filled with dinner guests.</a:t>
            </a:r>
          </a:p>
          <a:p>
            <a:pPr marL="0" indent="0">
              <a:lnSpc>
                <a:spcPct val="100000"/>
              </a:lnSpc>
              <a:buFont typeface="Wingdings" panose="05000000000000000000" pitchFamily="2" charset="2"/>
              <a:buNone/>
            </a:pPr>
            <a:r>
              <a:rPr lang="en-US" sz="2200" dirty="0">
                <a:latin typeface="+mn-lt"/>
              </a:rPr>
              <a:t>11 “But when the king came in to look over the dinner guests, he saw a man there who was not dressed in wedding clothes, 12 and he said to him, ‘Friend, how did you come in here without wedding clothes?’ And the man was speechless. 13 Then the king said to the servants, ‘Bind him hand and foot, and throw him into the outer darkness; in that place there will be weeping and gnashing of teeth.’ 14 For many are called, but few are chosen.”</a:t>
            </a:r>
          </a:p>
        </p:txBody>
      </p:sp>
    </p:spTree>
    <p:extLst>
      <p:ext uri="{BB962C8B-B14F-4D97-AF65-F5344CB8AC3E}">
        <p14:creationId xmlns:p14="http://schemas.microsoft.com/office/powerpoint/2010/main" val="2664529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E957-B175-9E59-92F4-611BC96627FC}"/>
              </a:ext>
            </a:extLst>
          </p:cNvPr>
          <p:cNvSpPr>
            <a:spLocks noGrp="1"/>
          </p:cNvSpPr>
          <p:nvPr>
            <p:ph type="title"/>
          </p:nvPr>
        </p:nvSpPr>
        <p:spPr/>
        <p:txBody>
          <a:bodyPr/>
          <a:lstStyle/>
          <a:p>
            <a:r>
              <a:rPr lang="en-US" dirty="0"/>
              <a:t>The Setting…</a:t>
            </a:r>
          </a:p>
        </p:txBody>
      </p:sp>
      <p:sp>
        <p:nvSpPr>
          <p:cNvPr id="3" name="Content Placeholder 2">
            <a:extLst>
              <a:ext uri="{FF2B5EF4-FFF2-40B4-BE49-F238E27FC236}">
                <a16:creationId xmlns:a16="http://schemas.microsoft.com/office/drawing/2014/main" id="{171E484F-1185-1DA7-9995-0DBB4D7A8D65}"/>
              </a:ext>
            </a:extLst>
          </p:cNvPr>
          <p:cNvSpPr>
            <a:spLocks noGrp="1"/>
          </p:cNvSpPr>
          <p:nvPr>
            <p:ph idx="1"/>
          </p:nvPr>
        </p:nvSpPr>
        <p:spPr>
          <a:xfrm>
            <a:off x="908853" y="1938500"/>
            <a:ext cx="7326294" cy="2572603"/>
          </a:xfrm>
        </p:spPr>
        <p:txBody>
          <a:bodyPr/>
          <a:lstStyle/>
          <a:p>
            <a:pPr marL="0" indent="0" algn="ctr">
              <a:buNone/>
            </a:pPr>
            <a:r>
              <a:rPr lang="en-US" sz="3200" dirty="0"/>
              <a:t>Who is Jesus addressing this parable to? </a:t>
            </a:r>
          </a:p>
          <a:p>
            <a:pPr marL="0" indent="0" algn="ctr">
              <a:buNone/>
            </a:pPr>
            <a:r>
              <a:rPr lang="en-US" dirty="0"/>
              <a:t>Matthew 21:23,41-46</a:t>
            </a:r>
          </a:p>
        </p:txBody>
      </p:sp>
    </p:spTree>
    <p:extLst>
      <p:ext uri="{BB962C8B-B14F-4D97-AF65-F5344CB8AC3E}">
        <p14:creationId xmlns:p14="http://schemas.microsoft.com/office/powerpoint/2010/main" val="3848005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E0F8A-C5B2-A1EA-A520-DA296BF041B3}"/>
              </a:ext>
            </a:extLst>
          </p:cNvPr>
          <p:cNvSpPr>
            <a:spLocks noGrp="1"/>
          </p:cNvSpPr>
          <p:nvPr>
            <p:ph type="title"/>
          </p:nvPr>
        </p:nvSpPr>
        <p:spPr>
          <a:xfrm>
            <a:off x="711779" y="356799"/>
            <a:ext cx="3735532" cy="1536010"/>
          </a:xfrm>
        </p:spPr>
        <p:txBody>
          <a:bodyPr>
            <a:normAutofit/>
          </a:bodyPr>
          <a:lstStyle/>
          <a:p>
            <a:pPr algn="l"/>
            <a:r>
              <a:rPr lang="en-US" sz="3200" dirty="0"/>
              <a:t>The Chief Priests</a:t>
            </a:r>
            <a:br>
              <a:rPr lang="en-US" sz="3200" dirty="0"/>
            </a:br>
            <a:r>
              <a:rPr lang="en-US" sz="3200" dirty="0"/>
              <a:t> &amp; The Pharisees</a:t>
            </a:r>
          </a:p>
        </p:txBody>
      </p:sp>
      <p:sp>
        <p:nvSpPr>
          <p:cNvPr id="3" name="Content Placeholder 2">
            <a:extLst>
              <a:ext uri="{FF2B5EF4-FFF2-40B4-BE49-F238E27FC236}">
                <a16:creationId xmlns:a16="http://schemas.microsoft.com/office/drawing/2014/main" id="{2B6DFA60-4775-21B4-F722-B40FB38FE1F4}"/>
              </a:ext>
            </a:extLst>
          </p:cNvPr>
          <p:cNvSpPr txBox="1">
            <a:spLocks/>
          </p:cNvSpPr>
          <p:nvPr/>
        </p:nvSpPr>
        <p:spPr>
          <a:xfrm>
            <a:off x="5334004" y="1746504"/>
            <a:ext cx="3735532" cy="3145536"/>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Ø"/>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Ø"/>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Ø"/>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dirty="0"/>
              <a:t>Asks Questions To Encourage Justice.</a:t>
            </a:r>
          </a:p>
          <a:p>
            <a:pPr>
              <a:lnSpc>
                <a:spcPct val="120000"/>
              </a:lnSpc>
            </a:pPr>
            <a:r>
              <a:rPr lang="en-US" dirty="0"/>
              <a:t>Opens The Doors To</a:t>
            </a:r>
            <a:br>
              <a:rPr lang="en-US" dirty="0"/>
            </a:br>
            <a:r>
              <a:rPr lang="en-US" dirty="0"/>
              <a:t> The Kingdom.</a:t>
            </a:r>
          </a:p>
          <a:p>
            <a:pPr>
              <a:lnSpc>
                <a:spcPct val="120000"/>
              </a:lnSpc>
            </a:pPr>
            <a:r>
              <a:rPr lang="en-US" dirty="0"/>
              <a:t>Accentuates The </a:t>
            </a:r>
            <a:br>
              <a:rPr lang="en-US" dirty="0"/>
            </a:br>
            <a:r>
              <a:rPr lang="en-US" dirty="0"/>
              <a:t> Goodness of God</a:t>
            </a:r>
          </a:p>
          <a:p>
            <a:pPr>
              <a:lnSpc>
                <a:spcPct val="120000"/>
              </a:lnSpc>
            </a:pPr>
            <a:r>
              <a:rPr lang="en-US" dirty="0"/>
              <a:t>Loves His Enemies</a:t>
            </a:r>
          </a:p>
        </p:txBody>
      </p:sp>
      <p:sp>
        <p:nvSpPr>
          <p:cNvPr id="4" name="Content Placeholder 2">
            <a:extLst>
              <a:ext uri="{FF2B5EF4-FFF2-40B4-BE49-F238E27FC236}">
                <a16:creationId xmlns:a16="http://schemas.microsoft.com/office/drawing/2014/main" id="{F1158CDF-92BD-5568-1485-4BDD577DC505}"/>
              </a:ext>
            </a:extLst>
          </p:cNvPr>
          <p:cNvSpPr txBox="1">
            <a:spLocks/>
          </p:cNvSpPr>
          <p:nvPr/>
        </p:nvSpPr>
        <p:spPr>
          <a:xfrm>
            <a:off x="621150" y="1748369"/>
            <a:ext cx="3943350" cy="3145536"/>
          </a:xfrm>
          <a:prstGeom prst="rect">
            <a:avLst/>
          </a:prstGeom>
        </p:spPr>
        <p:txBody>
          <a:bodyPr>
            <a:normAutofit lnSpcReduction="10000"/>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Ø"/>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Ø"/>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Ø"/>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400" dirty="0"/>
              <a:t>Ask Questions To Attack.</a:t>
            </a:r>
          </a:p>
          <a:p>
            <a:pPr>
              <a:lnSpc>
                <a:spcPct val="110000"/>
              </a:lnSpc>
            </a:pPr>
            <a:r>
              <a:rPr lang="en-US" sz="2400" dirty="0"/>
              <a:t>Restrict Who Enters</a:t>
            </a:r>
            <a:br>
              <a:rPr lang="en-US" sz="2400" dirty="0"/>
            </a:br>
            <a:r>
              <a:rPr lang="en-US" sz="2400" dirty="0"/>
              <a:t> The Kingdom.</a:t>
            </a:r>
          </a:p>
          <a:p>
            <a:pPr>
              <a:lnSpc>
                <a:spcPct val="110000"/>
              </a:lnSpc>
            </a:pPr>
            <a:r>
              <a:rPr lang="en-US" sz="2400" dirty="0"/>
              <a:t>Distort The Goodness</a:t>
            </a:r>
            <a:br>
              <a:rPr lang="en-US" sz="2400" dirty="0"/>
            </a:br>
            <a:r>
              <a:rPr lang="en-US" sz="2400" dirty="0"/>
              <a:t> of God.</a:t>
            </a:r>
          </a:p>
          <a:p>
            <a:pPr>
              <a:lnSpc>
                <a:spcPct val="110000"/>
              </a:lnSpc>
            </a:pPr>
            <a:r>
              <a:rPr lang="en-US" sz="2400" dirty="0"/>
              <a:t>Want To Destroy</a:t>
            </a:r>
            <a:br>
              <a:rPr lang="en-US" sz="2400" dirty="0"/>
            </a:br>
            <a:r>
              <a:rPr lang="en-US" sz="2400" dirty="0"/>
              <a:t> Their Enemies</a:t>
            </a:r>
          </a:p>
        </p:txBody>
      </p:sp>
      <p:sp>
        <p:nvSpPr>
          <p:cNvPr id="5" name="Title 1">
            <a:extLst>
              <a:ext uri="{FF2B5EF4-FFF2-40B4-BE49-F238E27FC236}">
                <a16:creationId xmlns:a16="http://schemas.microsoft.com/office/drawing/2014/main" id="{12BCC9F4-EFD6-3899-8768-DCD0B74A87FA}"/>
              </a:ext>
            </a:extLst>
          </p:cNvPr>
          <p:cNvSpPr txBox="1">
            <a:spLocks/>
          </p:cNvSpPr>
          <p:nvPr/>
        </p:nvSpPr>
        <p:spPr>
          <a:xfrm>
            <a:off x="5334004" y="356799"/>
            <a:ext cx="3735532" cy="153601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a:solidFill>
                  <a:schemeClr val="bg2"/>
                </a:solidFill>
                <a:effectLst>
                  <a:outerShdw blurRad="38100" dist="38100" dir="2700000" algn="tl">
                    <a:srgbClr val="000000">
                      <a:alpha val="43137"/>
                    </a:srgbClr>
                  </a:outerShdw>
                </a:effectLst>
                <a:latin typeface="Metropolis" panose="00000500000000000000" pitchFamily="2" charset="0"/>
                <a:ea typeface="+mj-ea"/>
                <a:cs typeface="+mj-cs"/>
              </a:defRPr>
            </a:lvl1pPr>
          </a:lstStyle>
          <a:p>
            <a:pPr algn="l"/>
            <a:r>
              <a:rPr lang="en-US" sz="3200" dirty="0"/>
              <a:t>The Approach</a:t>
            </a:r>
          </a:p>
          <a:p>
            <a:pPr algn="l"/>
            <a:r>
              <a:rPr lang="en-US" sz="3200" dirty="0"/>
              <a:t> of Jesus</a:t>
            </a:r>
          </a:p>
        </p:txBody>
      </p:sp>
    </p:spTree>
    <p:extLst>
      <p:ext uri="{BB962C8B-B14F-4D97-AF65-F5344CB8AC3E}">
        <p14:creationId xmlns:p14="http://schemas.microsoft.com/office/powerpoint/2010/main" val="1136730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 calcmode="lin" valueType="num">
                                      <p:cBhvr additive="base">
                                        <p:cTn id="3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 calcmode="lin" valueType="num">
                                      <p:cBhvr additive="base">
                                        <p:cTn id="4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 calcmode="lin" valueType="num">
                                      <p:cBhvr additive="base">
                                        <p:cTn id="4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CB05B6-218F-028D-C5A2-AB5DE35B8AE4}"/>
              </a:ext>
            </a:extLst>
          </p:cNvPr>
          <p:cNvSpPr/>
          <p:nvPr/>
        </p:nvSpPr>
        <p:spPr>
          <a:xfrm>
            <a:off x="0" y="1"/>
            <a:ext cx="9144000" cy="5715000"/>
          </a:xfrm>
          <a:prstGeom prst="rect">
            <a:avLst/>
          </a:prstGeom>
          <a:solidFill>
            <a:srgbClr val="C2D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een circle with a letter and a ring on it&#10;&#10;Description automatically generated">
            <a:extLst>
              <a:ext uri="{FF2B5EF4-FFF2-40B4-BE49-F238E27FC236}">
                <a16:creationId xmlns:a16="http://schemas.microsoft.com/office/drawing/2014/main" id="{F7448A20-31F5-0B3F-71A9-945A49C85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1429" y="0"/>
            <a:ext cx="1621140" cy="1864311"/>
          </a:xfrm>
          <a:prstGeom prst="rect">
            <a:avLst/>
          </a:prstGeom>
        </p:spPr>
      </p:pic>
      <p:sp>
        <p:nvSpPr>
          <p:cNvPr id="6" name="Content Placeholder 2">
            <a:extLst>
              <a:ext uri="{FF2B5EF4-FFF2-40B4-BE49-F238E27FC236}">
                <a16:creationId xmlns:a16="http://schemas.microsoft.com/office/drawing/2014/main" id="{D1D16F1F-A4F3-4522-6214-06AE169CDCA2}"/>
              </a:ext>
            </a:extLst>
          </p:cNvPr>
          <p:cNvSpPr>
            <a:spLocks noGrp="1"/>
          </p:cNvSpPr>
          <p:nvPr>
            <p:ph idx="1"/>
          </p:nvPr>
        </p:nvSpPr>
        <p:spPr>
          <a:xfrm>
            <a:off x="536992" y="2213026"/>
            <a:ext cx="2400167" cy="2779598"/>
          </a:xfrm>
          <a:ln w="19050">
            <a:solidFill>
              <a:srgbClr val="004742"/>
            </a:solidFill>
            <a:prstDash val="sysDot"/>
          </a:ln>
        </p:spPr>
        <p:txBody>
          <a:bodyPr>
            <a:normAutofit/>
          </a:bodyPr>
          <a:lstStyle/>
          <a:p>
            <a:pPr marL="0" indent="0" algn="ctr">
              <a:buNone/>
            </a:pPr>
            <a:br>
              <a:rPr lang="en-US" b="1" dirty="0">
                <a:solidFill>
                  <a:srgbClr val="004742"/>
                </a:solidFill>
                <a:effectLst/>
                <a:latin typeface="Times New Roman" panose="02020603050405020304" pitchFamily="18" charset="0"/>
                <a:cs typeface="Times New Roman" panose="02020603050405020304" pitchFamily="18" charset="0"/>
              </a:rPr>
            </a:br>
            <a:r>
              <a:rPr lang="en-US" b="1" dirty="0">
                <a:solidFill>
                  <a:srgbClr val="004742"/>
                </a:solidFill>
                <a:effectLst/>
                <a:latin typeface="Times New Roman" panose="02020603050405020304" pitchFamily="18" charset="0"/>
                <a:cs typeface="Times New Roman" panose="02020603050405020304" pitchFamily="18" charset="0"/>
              </a:rPr>
              <a:t>TO KNOW:</a:t>
            </a:r>
            <a:br>
              <a:rPr lang="en-US" sz="2400" b="1" dirty="0">
                <a:solidFill>
                  <a:srgbClr val="004742"/>
                </a:solidFill>
                <a:effectLst/>
              </a:rPr>
            </a:br>
            <a:endParaRPr lang="en-US" sz="2400" b="1" dirty="0">
              <a:solidFill>
                <a:srgbClr val="004742"/>
              </a:solidFill>
              <a:effectLst/>
            </a:endParaRPr>
          </a:p>
          <a:p>
            <a:pPr marL="0" indent="0" algn="ctr">
              <a:buNone/>
            </a:pPr>
            <a:r>
              <a:rPr lang="en-US" sz="3000" dirty="0">
                <a:solidFill>
                  <a:srgbClr val="004742"/>
                </a:solidFill>
                <a:effectLst/>
                <a:latin typeface="Calibri" panose="020F0502020204030204" pitchFamily="34" charset="0"/>
                <a:cs typeface="Calibri" panose="020F0502020204030204" pitchFamily="34" charset="0"/>
              </a:rPr>
              <a:t>God’s House Is Open To All.</a:t>
            </a:r>
          </a:p>
        </p:txBody>
      </p:sp>
      <p:sp>
        <p:nvSpPr>
          <p:cNvPr id="7" name="Content Placeholder 2">
            <a:extLst>
              <a:ext uri="{FF2B5EF4-FFF2-40B4-BE49-F238E27FC236}">
                <a16:creationId xmlns:a16="http://schemas.microsoft.com/office/drawing/2014/main" id="{7510A694-C831-8B69-2BDE-CFC5C536809F}"/>
              </a:ext>
            </a:extLst>
          </p:cNvPr>
          <p:cNvSpPr txBox="1">
            <a:spLocks/>
          </p:cNvSpPr>
          <p:nvPr/>
        </p:nvSpPr>
        <p:spPr>
          <a:xfrm>
            <a:off x="3463166" y="2213026"/>
            <a:ext cx="2217665" cy="2779598"/>
          </a:xfrm>
          <a:prstGeom prst="rect">
            <a:avLst/>
          </a:prstGeom>
          <a:ln w="19050">
            <a:solidFill>
              <a:srgbClr val="004742"/>
            </a:solidFill>
            <a:prstDash val="sysDot"/>
          </a:ln>
        </p:spPr>
        <p:txBody>
          <a:bodyPr vert="horz" lIns="91440" tIns="45720" rIns="91440" bIns="45720" rtlCol="0">
            <a:normAutofit lnSpcReduction="10000"/>
          </a:bodyPr>
          <a:lstStyle>
            <a:lvl1pPr marL="514350" indent="-514350" algn="l" defTabSz="914400" rtl="0" eaLnBrk="1" latinLnBrk="0" hangingPunct="1">
              <a:lnSpc>
                <a:spcPct val="90000"/>
              </a:lnSpc>
              <a:spcBef>
                <a:spcPts val="1000"/>
              </a:spcBef>
              <a:buSzPct val="75000"/>
              <a:buFont typeface="+mj-lt"/>
              <a:buAutoNum type="arabicPeriod"/>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914400" indent="-457200" algn="l" defTabSz="914400" rtl="0" eaLnBrk="1" latinLnBrk="0" hangingPunct="1">
              <a:lnSpc>
                <a:spcPct val="90000"/>
              </a:lnSpc>
              <a:spcBef>
                <a:spcPts val="500"/>
              </a:spcBef>
              <a:buSzPct val="75000"/>
              <a:buFont typeface="+mj-lt"/>
              <a:buAutoNum type="arabicPeriod"/>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371600" indent="-457200" algn="l" defTabSz="914400" rtl="0" eaLnBrk="1" latinLnBrk="0" hangingPunct="1">
              <a:lnSpc>
                <a:spcPct val="90000"/>
              </a:lnSpc>
              <a:spcBef>
                <a:spcPts val="500"/>
              </a:spcBef>
              <a:buSzPct val="75000"/>
              <a:buFont typeface="+mj-lt"/>
              <a:buAutoNum type="arabicPeriod"/>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714500" indent="-342900" algn="l" defTabSz="914400" rtl="0" eaLnBrk="1" latinLnBrk="0" hangingPunct="1">
              <a:lnSpc>
                <a:spcPct val="90000"/>
              </a:lnSpc>
              <a:spcBef>
                <a:spcPts val="500"/>
              </a:spcBef>
              <a:buSzPct val="75000"/>
              <a:buFont typeface="+mj-lt"/>
              <a:buAutoNum type="arabicPeriod"/>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171700" indent="-342900" algn="l" defTabSz="914400" rtl="0" eaLnBrk="1" latinLnBrk="0" hangingPunct="1">
              <a:lnSpc>
                <a:spcPct val="90000"/>
              </a:lnSpc>
              <a:spcBef>
                <a:spcPts val="500"/>
              </a:spcBef>
              <a:buSzPct val="75000"/>
              <a:buFont typeface="+mj-lt"/>
              <a:buAutoNum type="arabicPeriod"/>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mj-lt"/>
              <a:buNone/>
            </a:pPr>
            <a:br>
              <a:rPr lang="en-US" b="1" dirty="0">
                <a:solidFill>
                  <a:srgbClr val="004742"/>
                </a:solidFill>
                <a:effectLst/>
                <a:latin typeface="Times New Roman" panose="02020603050405020304" pitchFamily="18" charset="0"/>
                <a:cs typeface="Times New Roman" panose="02020603050405020304" pitchFamily="18" charset="0"/>
              </a:rPr>
            </a:br>
            <a:r>
              <a:rPr lang="en-US" b="1" dirty="0">
                <a:solidFill>
                  <a:srgbClr val="004742"/>
                </a:solidFill>
                <a:effectLst/>
                <a:latin typeface="Times New Roman" panose="02020603050405020304" pitchFamily="18" charset="0"/>
                <a:cs typeface="Times New Roman" panose="02020603050405020304" pitchFamily="18" charset="0"/>
              </a:rPr>
              <a:t>TO FEEL:</a:t>
            </a:r>
            <a:br>
              <a:rPr lang="en-US" sz="2400" b="1" dirty="0">
                <a:solidFill>
                  <a:srgbClr val="004742"/>
                </a:solidFill>
                <a:effectLst/>
              </a:rPr>
            </a:br>
            <a:endParaRPr lang="en-US" sz="2400" b="1" dirty="0">
              <a:solidFill>
                <a:srgbClr val="004742"/>
              </a:solidFill>
              <a:effectLst/>
            </a:endParaRPr>
          </a:p>
          <a:p>
            <a:pPr marL="0" indent="0" algn="ctr">
              <a:buFont typeface="+mj-lt"/>
              <a:buNone/>
            </a:pPr>
            <a:r>
              <a:rPr lang="en-US" sz="3000" dirty="0">
                <a:solidFill>
                  <a:srgbClr val="004742"/>
                </a:solidFill>
                <a:effectLst/>
                <a:latin typeface="Calibri" panose="020F0502020204030204" pitchFamily="34" charset="0"/>
                <a:cs typeface="Calibri" panose="020F0502020204030204" pitchFamily="34" charset="0"/>
              </a:rPr>
              <a:t>Awakened By The Opportunity</a:t>
            </a:r>
            <a:br>
              <a:rPr lang="en-US" sz="3000" dirty="0">
                <a:solidFill>
                  <a:srgbClr val="004742"/>
                </a:solidFill>
                <a:effectLst/>
                <a:latin typeface="Calibri" panose="020F0502020204030204" pitchFamily="34" charset="0"/>
                <a:cs typeface="Calibri" panose="020F0502020204030204" pitchFamily="34" charset="0"/>
              </a:rPr>
            </a:br>
            <a:endParaRPr lang="en-US" sz="3000" dirty="0">
              <a:solidFill>
                <a:srgbClr val="004742"/>
              </a:solidFill>
              <a:effectLst/>
              <a:latin typeface="Calibri" panose="020F0502020204030204" pitchFamily="34" charset="0"/>
              <a:cs typeface="Calibri" panose="020F0502020204030204" pitchFamily="34" charset="0"/>
            </a:endParaRPr>
          </a:p>
        </p:txBody>
      </p:sp>
      <p:sp>
        <p:nvSpPr>
          <p:cNvPr id="8" name="Content Placeholder 2">
            <a:extLst>
              <a:ext uri="{FF2B5EF4-FFF2-40B4-BE49-F238E27FC236}">
                <a16:creationId xmlns:a16="http://schemas.microsoft.com/office/drawing/2014/main" id="{BAAADA8E-D07F-EAA9-E77D-C548D693A37D}"/>
              </a:ext>
            </a:extLst>
          </p:cNvPr>
          <p:cNvSpPr txBox="1">
            <a:spLocks/>
          </p:cNvSpPr>
          <p:nvPr/>
        </p:nvSpPr>
        <p:spPr>
          <a:xfrm>
            <a:off x="6153807" y="2213026"/>
            <a:ext cx="2574554" cy="2779598"/>
          </a:xfrm>
          <a:prstGeom prst="rect">
            <a:avLst/>
          </a:prstGeom>
          <a:ln w="19050">
            <a:solidFill>
              <a:srgbClr val="004742"/>
            </a:solidFill>
            <a:prstDash val="sysDot"/>
          </a:ln>
        </p:spPr>
        <p:txBody>
          <a:bodyPr vert="horz" lIns="91440" tIns="45720" rIns="91440" bIns="45720" rtlCol="0">
            <a:normAutofit/>
          </a:bodyPr>
          <a:lstStyle>
            <a:lvl1pPr marL="514350" indent="-514350" algn="l" defTabSz="914400" rtl="0" eaLnBrk="1" latinLnBrk="0" hangingPunct="1">
              <a:lnSpc>
                <a:spcPct val="90000"/>
              </a:lnSpc>
              <a:spcBef>
                <a:spcPts val="1000"/>
              </a:spcBef>
              <a:buSzPct val="75000"/>
              <a:buFont typeface="+mj-lt"/>
              <a:buAutoNum type="arabicPeriod"/>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914400" indent="-457200" algn="l" defTabSz="914400" rtl="0" eaLnBrk="1" latinLnBrk="0" hangingPunct="1">
              <a:lnSpc>
                <a:spcPct val="90000"/>
              </a:lnSpc>
              <a:spcBef>
                <a:spcPts val="500"/>
              </a:spcBef>
              <a:buSzPct val="75000"/>
              <a:buFont typeface="+mj-lt"/>
              <a:buAutoNum type="arabicPeriod"/>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371600" indent="-457200" algn="l" defTabSz="914400" rtl="0" eaLnBrk="1" latinLnBrk="0" hangingPunct="1">
              <a:lnSpc>
                <a:spcPct val="90000"/>
              </a:lnSpc>
              <a:spcBef>
                <a:spcPts val="500"/>
              </a:spcBef>
              <a:buSzPct val="75000"/>
              <a:buFont typeface="+mj-lt"/>
              <a:buAutoNum type="arabicPeriod"/>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714500" indent="-342900" algn="l" defTabSz="914400" rtl="0" eaLnBrk="1" latinLnBrk="0" hangingPunct="1">
              <a:lnSpc>
                <a:spcPct val="90000"/>
              </a:lnSpc>
              <a:spcBef>
                <a:spcPts val="500"/>
              </a:spcBef>
              <a:buSzPct val="75000"/>
              <a:buFont typeface="+mj-lt"/>
              <a:buAutoNum type="arabicPeriod"/>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171700" indent="-342900" algn="l" defTabSz="914400" rtl="0" eaLnBrk="1" latinLnBrk="0" hangingPunct="1">
              <a:lnSpc>
                <a:spcPct val="90000"/>
              </a:lnSpc>
              <a:spcBef>
                <a:spcPts val="500"/>
              </a:spcBef>
              <a:buSzPct val="75000"/>
              <a:buFont typeface="+mj-lt"/>
              <a:buAutoNum type="arabicPeriod"/>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mj-lt"/>
              <a:buNone/>
            </a:pPr>
            <a:br>
              <a:rPr lang="en-US" b="1" dirty="0">
                <a:solidFill>
                  <a:srgbClr val="004742"/>
                </a:solidFill>
                <a:effectLst/>
                <a:latin typeface="Times New Roman" panose="02020603050405020304" pitchFamily="18" charset="0"/>
                <a:cs typeface="Times New Roman" panose="02020603050405020304" pitchFamily="18" charset="0"/>
              </a:rPr>
            </a:br>
            <a:r>
              <a:rPr lang="en-US" b="1" dirty="0">
                <a:solidFill>
                  <a:srgbClr val="004742"/>
                </a:solidFill>
                <a:effectLst/>
                <a:latin typeface="Times New Roman" panose="02020603050405020304" pitchFamily="18" charset="0"/>
                <a:cs typeface="Times New Roman" panose="02020603050405020304" pitchFamily="18" charset="0"/>
              </a:rPr>
              <a:t>TO ACT:</a:t>
            </a:r>
            <a:br>
              <a:rPr lang="en-US" sz="2400" b="1" dirty="0">
                <a:solidFill>
                  <a:srgbClr val="004742"/>
                </a:solidFill>
                <a:effectLst/>
              </a:rPr>
            </a:br>
            <a:endParaRPr lang="en-US" sz="2400" b="1" dirty="0">
              <a:solidFill>
                <a:srgbClr val="004742"/>
              </a:solidFill>
              <a:effectLst/>
            </a:endParaRPr>
          </a:p>
          <a:p>
            <a:pPr marL="0" indent="0" algn="ctr">
              <a:buFont typeface="+mj-lt"/>
              <a:buNone/>
            </a:pPr>
            <a:r>
              <a:rPr lang="en-US" sz="3000" dirty="0">
                <a:solidFill>
                  <a:srgbClr val="004742"/>
                </a:solidFill>
                <a:effectLst/>
                <a:latin typeface="Calibri" panose="020F0502020204030204" pitchFamily="34" charset="0"/>
                <a:cs typeface="Calibri" panose="020F0502020204030204" pitchFamily="34" charset="0"/>
              </a:rPr>
              <a:t>Whatever It Takes To Be With The King.</a:t>
            </a:r>
          </a:p>
        </p:txBody>
      </p:sp>
    </p:spTree>
    <p:extLst>
      <p:ext uri="{BB962C8B-B14F-4D97-AF65-F5344CB8AC3E}">
        <p14:creationId xmlns:p14="http://schemas.microsoft.com/office/powerpoint/2010/main" val="28874358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E957-B175-9E59-92F4-611BC96627FC}"/>
              </a:ext>
            </a:extLst>
          </p:cNvPr>
          <p:cNvSpPr>
            <a:spLocks noGrp="1"/>
          </p:cNvSpPr>
          <p:nvPr>
            <p:ph type="title"/>
          </p:nvPr>
        </p:nvSpPr>
        <p:spPr/>
        <p:txBody>
          <a:bodyPr/>
          <a:lstStyle/>
          <a:p>
            <a:r>
              <a:rPr lang="en-US" dirty="0"/>
              <a:t>The Transformation…</a:t>
            </a:r>
          </a:p>
        </p:txBody>
      </p:sp>
      <p:sp>
        <p:nvSpPr>
          <p:cNvPr id="3" name="Content Placeholder 2">
            <a:extLst>
              <a:ext uri="{FF2B5EF4-FFF2-40B4-BE49-F238E27FC236}">
                <a16:creationId xmlns:a16="http://schemas.microsoft.com/office/drawing/2014/main" id="{171E484F-1185-1DA7-9995-0DBB4D7A8D65}"/>
              </a:ext>
            </a:extLst>
          </p:cNvPr>
          <p:cNvSpPr>
            <a:spLocks noGrp="1"/>
          </p:cNvSpPr>
          <p:nvPr>
            <p:ph idx="1"/>
          </p:nvPr>
        </p:nvSpPr>
        <p:spPr>
          <a:xfrm>
            <a:off x="908853" y="1938500"/>
            <a:ext cx="7326294" cy="2572603"/>
          </a:xfrm>
        </p:spPr>
        <p:txBody>
          <a:bodyPr/>
          <a:lstStyle/>
          <a:p>
            <a:pPr marL="0" indent="0" algn="ctr">
              <a:buNone/>
            </a:pPr>
            <a:r>
              <a:rPr lang="en-US" sz="3200" dirty="0"/>
              <a:t>Learning To Submit To God’s Standards</a:t>
            </a:r>
          </a:p>
          <a:p>
            <a:pPr marL="0" indent="0" algn="ctr">
              <a:buNone/>
            </a:pPr>
            <a:endParaRPr lang="en-US" sz="3200" dirty="0"/>
          </a:p>
          <a:p>
            <a:pPr marL="0" indent="0" algn="ctr">
              <a:buNone/>
            </a:pPr>
            <a:r>
              <a:rPr lang="en-US" sz="3200" dirty="0"/>
              <a:t>Why is the lack of a wedding garment offensive to the king? (vs. 10-14)</a:t>
            </a:r>
          </a:p>
        </p:txBody>
      </p:sp>
    </p:spTree>
    <p:extLst>
      <p:ext uri="{BB962C8B-B14F-4D97-AF65-F5344CB8AC3E}">
        <p14:creationId xmlns:p14="http://schemas.microsoft.com/office/powerpoint/2010/main" val="3906782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11887</TotalTime>
  <Words>1080</Words>
  <Application>Microsoft Macintosh PowerPoint</Application>
  <PresentationFormat>On-screen Show (16:10)</PresentationFormat>
  <Paragraphs>104</Paragraphs>
  <Slides>16</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Metropolis</vt:lpstr>
      <vt:lpstr>Metropolis Light</vt:lpstr>
      <vt:lpstr>Times New Roman</vt:lpstr>
      <vt:lpstr>Wingdings</vt:lpstr>
      <vt:lpstr>Office Theme</vt:lpstr>
      <vt:lpstr>PowerPoint Presentation</vt:lpstr>
      <vt:lpstr>PowerPoint Presentation</vt:lpstr>
      <vt:lpstr>The Parable…</vt:lpstr>
      <vt:lpstr>The Relationship…</vt:lpstr>
      <vt:lpstr>The Unexpected Response</vt:lpstr>
      <vt:lpstr>The Setting…</vt:lpstr>
      <vt:lpstr>The Chief Priests  &amp; The Pharisees</vt:lpstr>
      <vt:lpstr>PowerPoint Presentation</vt:lpstr>
      <vt:lpstr>The Transformation…</vt:lpstr>
      <vt:lpstr>The Transformation…</vt:lpstr>
      <vt:lpstr>The Transformation…</vt:lpstr>
      <vt:lpstr>PowerPoint Presentation</vt:lpstr>
      <vt:lpstr>PowerPoint Presentation</vt:lpstr>
      <vt:lpstr>PowerPoint Presentation</vt:lpstr>
      <vt:lpstr>PowerPoint Presentation</vt:lpstr>
      <vt:lpstr>PowerPoint Presentation</vt:lpstr>
    </vt:vector>
  </TitlesOfParts>
  <Company>VMware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Mason Broadwell</dc:creator>
  <cp:lastModifiedBy>Phillip Shumake</cp:lastModifiedBy>
  <cp:revision>75</cp:revision>
  <dcterms:created xsi:type="dcterms:W3CDTF">2023-11-23T20:56:47Z</dcterms:created>
  <dcterms:modified xsi:type="dcterms:W3CDTF">2023-12-30T17:37:00Z</dcterms:modified>
</cp:coreProperties>
</file>