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56" r:id="rId2"/>
    <p:sldId id="264" r:id="rId3"/>
    <p:sldId id="267" r:id="rId4"/>
    <p:sldId id="263" r:id="rId5"/>
    <p:sldId id="265" r:id="rId6"/>
    <p:sldId id="268" r:id="rId7"/>
    <p:sldId id="270" r:id="rId8"/>
    <p:sldId id="266" r:id="rId9"/>
    <p:sldId id="271" r:id="rId10"/>
    <p:sldId id="272" r:id="rId1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4D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9"/>
    <p:restoredTop sz="72925"/>
  </p:normalViewPr>
  <p:slideViewPr>
    <p:cSldViewPr snapToGrid="0">
      <p:cViewPr varScale="1">
        <p:scale>
          <a:sx n="110" d="100"/>
          <a:sy n="110" d="100"/>
        </p:scale>
        <p:origin x="1288"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E342B-BBE8-1541-B49E-38B53A9F8000}" type="datetimeFigureOut">
              <a:rPr lang="en-US" smtClean="0"/>
              <a:t>11/30/23</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33122-2915-8745-8A12-C7676B306B0D}" type="slidenum">
              <a:rPr lang="en-US" smtClean="0"/>
              <a:t>‹#›</a:t>
            </a:fld>
            <a:endParaRPr lang="en-US"/>
          </a:p>
        </p:txBody>
      </p:sp>
    </p:spTree>
    <p:extLst>
      <p:ext uri="{BB962C8B-B14F-4D97-AF65-F5344CB8AC3E}">
        <p14:creationId xmlns:p14="http://schemas.microsoft.com/office/powerpoint/2010/main" val="1777478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iblegateway.com/passage/?search=mt+9&amp;version=NASB1995#fen-NASB1995-23416ab"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biblegateway.com/passage/?search=mt+9&amp;version=NASB1995#fen-NASB1995-23416ae" TargetMode="External"/><Relationship Id="rId5" Type="http://schemas.openxmlformats.org/officeDocument/2006/relationships/hyperlink" Target="https://www.biblegateway.com/passage/?search=mt+9&amp;version=NASB1995#fen-NASB1995-23416ad" TargetMode="External"/><Relationship Id="rId4" Type="http://schemas.openxmlformats.org/officeDocument/2006/relationships/hyperlink" Target="https://www.biblegateway.com/passage/?search=mt+9&amp;version=NASB1995#fen-NASB1995-23416ac"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BLINDED by their BIAS.</a:t>
            </a:r>
          </a:p>
        </p:txBody>
      </p:sp>
      <p:sp>
        <p:nvSpPr>
          <p:cNvPr id="4" name="Slide Number Placeholder 3"/>
          <p:cNvSpPr>
            <a:spLocks noGrp="1"/>
          </p:cNvSpPr>
          <p:nvPr>
            <p:ph type="sldNum" sz="quarter" idx="5"/>
          </p:nvPr>
        </p:nvSpPr>
        <p:spPr/>
        <p:txBody>
          <a:bodyPr/>
          <a:lstStyle/>
          <a:p>
            <a:fld id="{2DC33122-2915-8745-8A12-C7676B306B0D}" type="slidenum">
              <a:rPr lang="en-US" smtClean="0"/>
              <a:t>2</a:t>
            </a:fld>
            <a:endParaRPr lang="en-US"/>
          </a:p>
        </p:txBody>
      </p:sp>
    </p:spTree>
    <p:extLst>
      <p:ext uri="{BB962C8B-B14F-4D97-AF65-F5344CB8AC3E}">
        <p14:creationId xmlns:p14="http://schemas.microsoft.com/office/powerpoint/2010/main" val="3099093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BLINDED by their BIAS.</a:t>
            </a:r>
          </a:p>
        </p:txBody>
      </p:sp>
      <p:sp>
        <p:nvSpPr>
          <p:cNvPr id="4" name="Slide Number Placeholder 3"/>
          <p:cNvSpPr>
            <a:spLocks noGrp="1"/>
          </p:cNvSpPr>
          <p:nvPr>
            <p:ph type="sldNum" sz="quarter" idx="5"/>
          </p:nvPr>
        </p:nvSpPr>
        <p:spPr/>
        <p:txBody>
          <a:bodyPr/>
          <a:lstStyle/>
          <a:p>
            <a:fld id="{2DC33122-2915-8745-8A12-C7676B306B0D}" type="slidenum">
              <a:rPr lang="en-US" smtClean="0"/>
              <a:t>3</a:t>
            </a:fld>
            <a:endParaRPr lang="en-US"/>
          </a:p>
        </p:txBody>
      </p:sp>
    </p:spTree>
    <p:extLst>
      <p:ext uri="{BB962C8B-B14F-4D97-AF65-F5344CB8AC3E}">
        <p14:creationId xmlns:p14="http://schemas.microsoft.com/office/powerpoint/2010/main" val="1508280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clinical psychologist who helps people understand where the other person is coming from called this “flipping the pancake.”  </a:t>
            </a:r>
          </a:p>
          <a:p>
            <a:r>
              <a:rPr lang="en-US" dirty="0"/>
              <a:t>Remembering that there are always TWO sides to the story, there is always another point of view.  </a:t>
            </a:r>
          </a:p>
          <a:p>
            <a:endParaRPr lang="en-US" dirty="0"/>
          </a:p>
          <a:p>
            <a:r>
              <a:rPr lang="en-US" dirty="0"/>
              <a:t>Jesus sees more than the Pharisees of His day – and he is training us – to flip the pancake – not just see from a worldly perspective, but to look from a Godly perspective!</a:t>
            </a:r>
          </a:p>
        </p:txBody>
      </p:sp>
      <p:sp>
        <p:nvSpPr>
          <p:cNvPr id="4" name="Slide Number Placeholder 3"/>
          <p:cNvSpPr>
            <a:spLocks noGrp="1"/>
          </p:cNvSpPr>
          <p:nvPr>
            <p:ph type="sldNum" sz="quarter" idx="5"/>
          </p:nvPr>
        </p:nvSpPr>
        <p:spPr/>
        <p:txBody>
          <a:bodyPr/>
          <a:lstStyle/>
          <a:p>
            <a:fld id="{2DC33122-2915-8745-8A12-C7676B306B0D}" type="slidenum">
              <a:rPr lang="en-US" smtClean="0"/>
              <a:t>4</a:t>
            </a:fld>
            <a:endParaRPr lang="en-US"/>
          </a:p>
        </p:txBody>
      </p:sp>
    </p:spTree>
    <p:extLst>
      <p:ext uri="{BB962C8B-B14F-4D97-AF65-F5344CB8AC3E}">
        <p14:creationId xmlns:p14="http://schemas.microsoft.com/office/powerpoint/2010/main" val="4058955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313"/>
                </a:solidFill>
                <a:effectLst/>
                <a:latin typeface="Roboto" panose="020F0502020204030204" pitchFamily="34" charset="0"/>
              </a:rPr>
              <a:t>ankylosing spondylitis – an </a:t>
            </a:r>
            <a:r>
              <a:rPr lang="en-US" b="0" i="0" dirty="0" err="1">
                <a:solidFill>
                  <a:srgbClr val="131313"/>
                </a:solidFill>
                <a:effectLst/>
                <a:latin typeface="Roboto" panose="020F0502020204030204" pitchFamily="34" charset="0"/>
              </a:rPr>
              <a:t>inflamitory</a:t>
            </a:r>
            <a:r>
              <a:rPr lang="en-US" b="0" i="0" dirty="0">
                <a:solidFill>
                  <a:srgbClr val="131313"/>
                </a:solidFill>
                <a:effectLst/>
                <a:latin typeface="Roboto" panose="020F0502020204030204" pitchFamily="34" charset="0"/>
              </a:rPr>
              <a:t> condition that causes the bones in the spine to fuse.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131313"/>
              </a:solidFill>
              <a:effectLst/>
              <a:latin typeface="Roboto"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31313"/>
                </a:solidFill>
                <a:effectLst/>
                <a:latin typeface="Roboto" panose="020F0502020204030204" pitchFamily="34" charset="0"/>
              </a:rPr>
              <a:t>An – Co – Low – 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131313"/>
              </a:solidFill>
              <a:effectLst/>
              <a:latin typeface="Roboto"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“Folded Man” in China who did not receive care for 20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Leads to the medical condition: Kyphosis: an excessive outward curvature of the spine.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Seeing things from Jesus point of view takes real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He Believes:  The Pharisees Have Adopted </a:t>
            </a:r>
            <a:br>
              <a:rPr lang="en-US" sz="1200" dirty="0">
                <a:solidFill>
                  <a:schemeClr val="tx1"/>
                </a:solidFill>
              </a:rPr>
            </a:br>
            <a:r>
              <a:rPr lang="en-US" sz="1200" dirty="0">
                <a:solidFill>
                  <a:schemeClr val="tx1"/>
                </a:solidFill>
              </a:rPr>
              <a:t>Artificial &amp; Hypocritical Limits.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Oxen reduce the strain on THEIR BACKS.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Mules reduce the strain on THEIR BACKS!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What about 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(They were perfectly willing to enrich themselves on the Sabbath – they just wouldn’t help this poor woman!)</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2DC33122-2915-8745-8A12-C7676B306B0D}" type="slidenum">
              <a:rPr lang="en-US" smtClean="0"/>
              <a:t>5</a:t>
            </a:fld>
            <a:endParaRPr lang="en-US"/>
          </a:p>
        </p:txBody>
      </p:sp>
    </p:spTree>
    <p:extLst>
      <p:ext uri="{BB962C8B-B14F-4D97-AF65-F5344CB8AC3E}">
        <p14:creationId xmlns:p14="http://schemas.microsoft.com/office/powerpoint/2010/main" val="3918262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He Believes:  The Pharisees Have Adopted </a:t>
            </a:r>
            <a:br>
              <a:rPr lang="en-US" sz="1200" dirty="0">
                <a:solidFill>
                  <a:schemeClr val="tx1"/>
                </a:solidFill>
              </a:rPr>
            </a:br>
            <a:r>
              <a:rPr lang="en-US" sz="1200" dirty="0">
                <a:solidFill>
                  <a:schemeClr val="tx1"/>
                </a:solidFill>
              </a:rPr>
              <a:t>Artificial &amp; Hypocritical Limits.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Only when we really listen – can we respond with the 2 things Jesus does.  Jesus responds by commending what is praiseworthy and by providing the right kind of help.</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2DC33122-2915-8745-8A12-C7676B306B0D}" type="slidenum">
              <a:rPr lang="en-US" smtClean="0"/>
              <a:t>6</a:t>
            </a:fld>
            <a:endParaRPr lang="en-US"/>
          </a:p>
        </p:txBody>
      </p:sp>
    </p:spTree>
    <p:extLst>
      <p:ext uri="{BB962C8B-B14F-4D97-AF65-F5344CB8AC3E}">
        <p14:creationId xmlns:p14="http://schemas.microsoft.com/office/powerpoint/2010/main" val="1050758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He Believes:  The Pharisees Have Adopted </a:t>
            </a:r>
            <a:br>
              <a:rPr lang="en-US" sz="1200" dirty="0">
                <a:solidFill>
                  <a:schemeClr val="tx1"/>
                </a:solidFill>
              </a:rPr>
            </a:br>
            <a:r>
              <a:rPr lang="en-US" sz="1200" dirty="0">
                <a:solidFill>
                  <a:schemeClr val="tx1"/>
                </a:solidFill>
              </a:rPr>
              <a:t>Artificial &amp; Hypocritical Limits.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Only when we really listen – can we respond with the 2 things Jesus does.  Jesus responds by commending what is praiseworthy and by providing the right kind of help.</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2DC33122-2915-8745-8A12-C7676B306B0D}" type="slidenum">
              <a:rPr lang="en-US" smtClean="0"/>
              <a:t>7</a:t>
            </a:fld>
            <a:endParaRPr lang="en-US"/>
          </a:p>
        </p:txBody>
      </p:sp>
    </p:spTree>
    <p:extLst>
      <p:ext uri="{BB962C8B-B14F-4D97-AF65-F5344CB8AC3E}">
        <p14:creationId xmlns:p14="http://schemas.microsoft.com/office/powerpoint/2010/main" val="3905928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Jesus sees the loss – if people reject Him.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He presents His points, makes His case, and will not force people to follow Him.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Sometimes Jesus sees people that don’t want His help.</a:t>
            </a:r>
          </a:p>
        </p:txBody>
      </p:sp>
      <p:sp>
        <p:nvSpPr>
          <p:cNvPr id="4" name="Slide Number Placeholder 3"/>
          <p:cNvSpPr>
            <a:spLocks noGrp="1"/>
          </p:cNvSpPr>
          <p:nvPr>
            <p:ph type="sldNum" sz="quarter" idx="5"/>
          </p:nvPr>
        </p:nvSpPr>
        <p:spPr/>
        <p:txBody>
          <a:bodyPr/>
          <a:lstStyle/>
          <a:p>
            <a:fld id="{2DC33122-2915-8745-8A12-C7676B306B0D}" type="slidenum">
              <a:rPr lang="en-US" smtClean="0"/>
              <a:t>8</a:t>
            </a:fld>
            <a:endParaRPr lang="en-US"/>
          </a:p>
        </p:txBody>
      </p:sp>
    </p:spTree>
    <p:extLst>
      <p:ext uri="{BB962C8B-B14F-4D97-AF65-F5344CB8AC3E}">
        <p14:creationId xmlns:p14="http://schemas.microsoft.com/office/powerpoint/2010/main" val="4189338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solidFill>
                  <a:schemeClr val="tx1"/>
                </a:solidFill>
              </a:rPr>
              <a:t>MATTHEW 9:36</a:t>
            </a:r>
          </a:p>
          <a:p>
            <a:pPr algn="l"/>
            <a:endParaRPr lang="en-US" sz="1200" b="1" dirty="0">
              <a:solidFill>
                <a:schemeClr val="tx1"/>
              </a:solidFill>
            </a:endParaRPr>
          </a:p>
          <a:p>
            <a:pPr algn="l"/>
            <a:r>
              <a:rPr lang="en-US" b="1" i="0" baseline="30000" dirty="0">
                <a:solidFill>
                  <a:srgbClr val="000000"/>
                </a:solidFill>
                <a:effectLst/>
                <a:latin typeface="system-ui"/>
              </a:rPr>
              <a:t>35 </a:t>
            </a:r>
            <a:r>
              <a:rPr lang="en-US" b="0" i="0" dirty="0">
                <a:solidFill>
                  <a:srgbClr val="000000"/>
                </a:solidFill>
                <a:effectLst/>
                <a:latin typeface="system-ui"/>
              </a:rPr>
              <a:t>Jesus was going through all the cities and villages, teaching in their synagogues and proclaiming the gospel of the kingdom, and healing every kind of disease and every kind of sickness.</a:t>
            </a:r>
          </a:p>
          <a:p>
            <a:pPr algn="l"/>
            <a:r>
              <a:rPr lang="en-US" b="1" i="0" baseline="30000" dirty="0">
                <a:solidFill>
                  <a:srgbClr val="000000"/>
                </a:solidFill>
                <a:effectLst/>
                <a:latin typeface="system-ui"/>
              </a:rPr>
              <a:t>36 </a:t>
            </a:r>
            <a:r>
              <a:rPr lang="en-US" b="0" i="0" dirty="0">
                <a:solidFill>
                  <a:srgbClr val="000000"/>
                </a:solidFill>
                <a:effectLst/>
                <a:latin typeface="system-ui"/>
              </a:rPr>
              <a:t>Seeing the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ab"/>
              </a:rPr>
              <a:t>ab</a:t>
            </a:r>
            <a:r>
              <a:rPr lang="en-US" b="0" i="0" baseline="30000" dirty="0">
                <a:solidFill>
                  <a:srgbClr val="000000"/>
                </a:solidFill>
                <a:effectLst/>
                <a:latin typeface="system-ui"/>
              </a:rPr>
              <a:t>]</a:t>
            </a:r>
            <a:r>
              <a:rPr lang="en-US" b="0" i="0" dirty="0">
                <a:solidFill>
                  <a:srgbClr val="000000"/>
                </a:solidFill>
                <a:effectLst/>
                <a:latin typeface="system-ui"/>
              </a:rPr>
              <a:t>people, He felt compassion for them, because they were </a:t>
            </a:r>
            <a:r>
              <a:rPr lang="en-US" b="0" i="0" baseline="30000" dirty="0">
                <a:solidFill>
                  <a:srgbClr val="000000"/>
                </a:solidFill>
                <a:effectLst/>
                <a:latin typeface="system-ui"/>
              </a:rPr>
              <a:t>[</a:t>
            </a:r>
            <a:r>
              <a:rPr lang="en-US" b="0" i="0" baseline="30000" dirty="0">
                <a:solidFill>
                  <a:srgbClr val="4A4A4A"/>
                </a:solidFill>
                <a:effectLst/>
                <a:latin typeface="system-ui"/>
                <a:hlinkClick r:id="rId4" tooltip="See footnote ac"/>
              </a:rPr>
              <a:t>ac</a:t>
            </a:r>
            <a:r>
              <a:rPr lang="en-US" b="0" i="0" baseline="30000" dirty="0">
                <a:solidFill>
                  <a:srgbClr val="000000"/>
                </a:solidFill>
                <a:effectLst/>
                <a:latin typeface="system-ui"/>
              </a:rPr>
              <a:t>]</a:t>
            </a:r>
            <a:r>
              <a:rPr lang="en-US" b="0" i="0" dirty="0">
                <a:solidFill>
                  <a:srgbClr val="000000"/>
                </a:solidFill>
                <a:effectLst/>
                <a:latin typeface="system-ui"/>
              </a:rPr>
              <a:t>distressed and </a:t>
            </a:r>
            <a:r>
              <a:rPr lang="en-US" b="0" i="0" baseline="30000" dirty="0">
                <a:solidFill>
                  <a:srgbClr val="000000"/>
                </a:solidFill>
                <a:effectLst/>
                <a:latin typeface="system-ui"/>
              </a:rPr>
              <a:t>[</a:t>
            </a:r>
            <a:r>
              <a:rPr lang="en-US" b="0" i="0" baseline="30000" dirty="0">
                <a:solidFill>
                  <a:srgbClr val="4A4A4A"/>
                </a:solidFill>
                <a:effectLst/>
                <a:latin typeface="system-ui"/>
                <a:hlinkClick r:id="rId5" tooltip="See footnote ad"/>
              </a:rPr>
              <a:t>ad</a:t>
            </a:r>
            <a:r>
              <a:rPr lang="en-US" b="0" i="0" baseline="30000" dirty="0">
                <a:solidFill>
                  <a:srgbClr val="000000"/>
                </a:solidFill>
                <a:effectLst/>
                <a:latin typeface="system-ui"/>
              </a:rPr>
              <a:t>]</a:t>
            </a:r>
            <a:r>
              <a:rPr lang="en-US" b="0" i="0" dirty="0">
                <a:solidFill>
                  <a:srgbClr val="000000"/>
                </a:solidFill>
                <a:effectLst/>
                <a:latin typeface="system-ui"/>
              </a:rPr>
              <a:t>dispirited like sheep </a:t>
            </a:r>
            <a:r>
              <a:rPr lang="en-US" b="0" i="0" baseline="30000" dirty="0">
                <a:solidFill>
                  <a:srgbClr val="000000"/>
                </a:solidFill>
                <a:effectLst/>
                <a:latin typeface="system-ui"/>
              </a:rPr>
              <a:t>[</a:t>
            </a:r>
            <a:r>
              <a:rPr lang="en-US" b="0" i="0" baseline="30000" dirty="0">
                <a:solidFill>
                  <a:srgbClr val="4A4A4A"/>
                </a:solidFill>
                <a:effectLst/>
                <a:latin typeface="system-ui"/>
                <a:hlinkClick r:id="rId6" tooltip="See footnote ae"/>
              </a:rPr>
              <a:t>ae</a:t>
            </a:r>
            <a:r>
              <a:rPr lang="en-US" b="0" i="0" baseline="30000" dirty="0">
                <a:solidFill>
                  <a:srgbClr val="000000"/>
                </a:solidFill>
                <a:effectLst/>
                <a:latin typeface="system-ui"/>
              </a:rPr>
              <a:t>]</a:t>
            </a:r>
            <a:r>
              <a:rPr lang="en-US" b="0" i="0" dirty="0">
                <a:solidFill>
                  <a:srgbClr val="000000"/>
                </a:solidFill>
                <a:effectLst/>
                <a:latin typeface="system-ui"/>
              </a:rPr>
              <a:t>without a shepherd. </a:t>
            </a:r>
            <a:r>
              <a:rPr lang="en-US" b="1" i="0" baseline="30000" dirty="0">
                <a:solidFill>
                  <a:srgbClr val="000000"/>
                </a:solidFill>
                <a:effectLst/>
                <a:latin typeface="system-ui"/>
              </a:rPr>
              <a:t>37 </a:t>
            </a:r>
            <a:r>
              <a:rPr lang="en-US" b="0" i="0" dirty="0">
                <a:solidFill>
                  <a:srgbClr val="000000"/>
                </a:solidFill>
                <a:effectLst/>
                <a:latin typeface="system-ui"/>
              </a:rPr>
              <a:t>Then He *said to His disciples, “The harvest is plentiful, but the workers are few. </a:t>
            </a:r>
            <a:r>
              <a:rPr lang="en-US" b="1" i="0" baseline="30000" dirty="0">
                <a:solidFill>
                  <a:srgbClr val="000000"/>
                </a:solidFill>
                <a:effectLst/>
                <a:latin typeface="system-ui"/>
              </a:rPr>
              <a:t>38 </a:t>
            </a:r>
            <a:r>
              <a:rPr lang="en-US" b="0" i="0" dirty="0">
                <a:solidFill>
                  <a:srgbClr val="000000"/>
                </a:solidFill>
                <a:effectLst/>
                <a:latin typeface="system-ui"/>
              </a:rPr>
              <a:t>Therefore beseech the Lord of the harvest to send out workers into His harvest.”</a:t>
            </a:r>
          </a:p>
          <a:p>
            <a:pPr algn="l"/>
            <a:endParaRPr lang="en-US" sz="1200" b="1" dirty="0">
              <a:solidFill>
                <a:schemeClr val="tx1"/>
              </a:solidFill>
            </a:endParaRPr>
          </a:p>
          <a:p>
            <a:pPr algn="l"/>
            <a:endParaRPr lang="en-US" sz="1200" b="1" dirty="0">
              <a:solidFill>
                <a:schemeClr val="tx1"/>
              </a:solidFill>
            </a:endParaRPr>
          </a:p>
          <a:p>
            <a:pPr algn="l"/>
            <a:endParaRPr lang="en-US" sz="1200" b="1" dirty="0">
              <a:solidFill>
                <a:schemeClr val="tx1"/>
              </a:solidFill>
            </a:endParaRPr>
          </a:p>
          <a:p>
            <a:pPr algn="l"/>
            <a:r>
              <a:rPr lang="en-US" sz="1200" b="1" dirty="0">
                <a:solidFill>
                  <a:schemeClr val="tx1"/>
                </a:solidFill>
              </a:rPr>
              <a:t>I Want To See The Truth, So I Can Respond </a:t>
            </a:r>
            <a:br>
              <a:rPr lang="en-US" sz="1200" b="1" dirty="0">
                <a:solidFill>
                  <a:schemeClr val="tx1"/>
                </a:solidFill>
              </a:rPr>
            </a:br>
            <a:r>
              <a:rPr lang="en-US" sz="1200" b="1" dirty="0">
                <a:solidFill>
                  <a:schemeClr val="tx1"/>
                </a:solidFill>
              </a:rPr>
              <a:t>With Humility, Patience, Justice, &amp; Compassion.</a:t>
            </a:r>
          </a:p>
          <a:p>
            <a:pPr algn="l"/>
            <a:endParaRPr lang="en-US" sz="1200" b="1" i="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I Want To See The Importance of Every Soul.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rPr>
              <a:t>Maybe the TRUE NEED of the moment – is for me to admit that my bias has been wrong.  For me to make a change.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rPr>
              <a:t>Maybe the TRUE NEED of the moment – is to help others achieve their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rPr>
              <a:t>But I’m not just looking at it with old assumptions. I’m looking through HIS EYES.</a:t>
            </a:r>
          </a:p>
          <a:p>
            <a:pPr algn="l"/>
            <a:endParaRPr lang="en-US" sz="1200" b="1" i="0" dirty="0">
              <a:solidFill>
                <a:schemeClr val="tx1"/>
              </a:solidFill>
              <a:effectLst/>
            </a:endParaRPr>
          </a:p>
          <a:p>
            <a:pPr algn="l"/>
            <a:endParaRPr lang="en-US" dirty="0">
              <a:solidFill>
                <a:schemeClr val="tx1"/>
              </a:solidFill>
            </a:endParaRPr>
          </a:p>
        </p:txBody>
      </p:sp>
      <p:sp>
        <p:nvSpPr>
          <p:cNvPr id="4" name="Slide Number Placeholder 3"/>
          <p:cNvSpPr>
            <a:spLocks noGrp="1"/>
          </p:cNvSpPr>
          <p:nvPr>
            <p:ph type="sldNum" sz="quarter" idx="5"/>
          </p:nvPr>
        </p:nvSpPr>
        <p:spPr/>
        <p:txBody>
          <a:bodyPr/>
          <a:lstStyle/>
          <a:p>
            <a:fld id="{2DC33122-2915-8745-8A12-C7676B306B0D}" type="slidenum">
              <a:rPr lang="en-US" smtClean="0"/>
              <a:t>9</a:t>
            </a:fld>
            <a:endParaRPr lang="en-US"/>
          </a:p>
        </p:txBody>
      </p:sp>
    </p:spTree>
    <p:extLst>
      <p:ext uri="{BB962C8B-B14F-4D97-AF65-F5344CB8AC3E}">
        <p14:creationId xmlns:p14="http://schemas.microsoft.com/office/powerpoint/2010/main" val="3441973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Invitation:  Seeing Myself Through Jesus Eyes…</a:t>
            </a:r>
          </a:p>
          <a:p>
            <a:endParaRPr lang="en-US" dirty="0"/>
          </a:p>
          <a:p>
            <a:r>
              <a:rPr lang="en-US" dirty="0"/>
              <a:t>&gt;. In Need…</a:t>
            </a:r>
          </a:p>
          <a:p>
            <a:endParaRPr lang="en-US" dirty="0"/>
          </a:p>
          <a:p>
            <a:r>
              <a:rPr lang="en-US" dirty="0"/>
              <a:t>&gt;. I Don’t Know As Much As I think…</a:t>
            </a:r>
          </a:p>
          <a:p>
            <a:endParaRPr lang="en-US" dirty="0"/>
          </a:p>
          <a:p>
            <a:endParaRPr lang="en-US" dirty="0"/>
          </a:p>
          <a:p>
            <a:r>
              <a:rPr lang="en-US" dirty="0"/>
              <a:t>Jesus Sees You – and Love YOU!</a:t>
            </a:r>
          </a:p>
          <a:p>
            <a:endParaRPr lang="en-US" dirty="0"/>
          </a:p>
          <a:p>
            <a:r>
              <a:rPr lang="en-US" dirty="0"/>
              <a:t>He Sees You As Worth Dying For!</a:t>
            </a:r>
          </a:p>
          <a:p>
            <a:endParaRPr lang="en-US" dirty="0"/>
          </a:p>
          <a:p>
            <a:r>
              <a:rPr lang="en-US" dirty="0"/>
              <a:t>He Sees You Totally Washed, Purified, Forgiven…</a:t>
            </a:r>
          </a:p>
          <a:p>
            <a:endParaRPr lang="en-US" dirty="0"/>
          </a:p>
        </p:txBody>
      </p:sp>
      <p:sp>
        <p:nvSpPr>
          <p:cNvPr id="4" name="Slide Number Placeholder 3"/>
          <p:cNvSpPr>
            <a:spLocks noGrp="1"/>
          </p:cNvSpPr>
          <p:nvPr>
            <p:ph type="sldNum" sz="quarter" idx="5"/>
          </p:nvPr>
        </p:nvSpPr>
        <p:spPr/>
        <p:txBody>
          <a:bodyPr/>
          <a:lstStyle/>
          <a:p>
            <a:fld id="{2DC33122-2915-8745-8A12-C7676B306B0D}" type="slidenum">
              <a:rPr lang="en-US" smtClean="0"/>
              <a:t>10</a:t>
            </a:fld>
            <a:endParaRPr lang="en-US"/>
          </a:p>
        </p:txBody>
      </p:sp>
    </p:spTree>
    <p:extLst>
      <p:ext uri="{BB962C8B-B14F-4D97-AF65-F5344CB8AC3E}">
        <p14:creationId xmlns:p14="http://schemas.microsoft.com/office/powerpoint/2010/main" val="3578292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83AA78-5FE1-4B41-A58A-96D48105C905}" type="datetimeFigureOut">
              <a:rPr lang="en-US" smtClean="0"/>
              <a:t>11/30/23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3726955383"/>
      </p:ext>
    </p:extLst>
  </p:cSld>
  <p:clrMapOvr>
    <a:masterClrMapping/>
  </p:clrMapOvr>
  <p:transition>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3AA78-5FE1-4B41-A58A-96D48105C905}" type="datetimeFigureOut">
              <a:rPr lang="en-US" smtClean="0"/>
              <a:t>11/30/23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3928712304"/>
      </p:ext>
    </p:extLst>
  </p:cSld>
  <p:clrMapOvr>
    <a:masterClrMapping/>
  </p:clrMapOvr>
  <p:transition>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3AA78-5FE1-4B41-A58A-96D48105C905}" type="datetimeFigureOut">
              <a:rPr lang="en-US" smtClean="0"/>
              <a:t>11/30/23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2793028133"/>
      </p:ext>
    </p:extLst>
  </p:cSld>
  <p:clrMapOvr>
    <a:masterClrMapping/>
  </p:clrMapOvr>
  <p:transition>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3AA78-5FE1-4B41-A58A-96D48105C905}" type="datetimeFigureOut">
              <a:rPr lang="en-US" smtClean="0"/>
              <a:t>11/30/23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4103178364"/>
      </p:ext>
    </p:extLst>
  </p:cSld>
  <p:clrMapOvr>
    <a:masterClrMapping/>
  </p:clrMapOvr>
  <p:transition>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83AA78-5FE1-4B41-A58A-96D48105C905}" type="datetimeFigureOut">
              <a:rPr lang="en-US" smtClean="0"/>
              <a:t>11/30/23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2275030147"/>
      </p:ext>
    </p:extLst>
  </p:cSld>
  <p:clrMapOvr>
    <a:masterClrMapping/>
  </p:clrMapOvr>
  <p:transition>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83AA78-5FE1-4B41-A58A-96D48105C905}" type="datetimeFigureOut">
              <a:rPr lang="en-US" smtClean="0"/>
              <a:t>11/30/23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117421207"/>
      </p:ext>
    </p:extLst>
  </p:cSld>
  <p:clrMapOvr>
    <a:masterClrMapping/>
  </p:clrMapOvr>
  <p:transition>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83AA78-5FE1-4B41-A58A-96D48105C905}" type="datetimeFigureOut">
              <a:rPr lang="en-US" smtClean="0"/>
              <a:t>11/30/23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4204682141"/>
      </p:ext>
    </p:extLst>
  </p:cSld>
  <p:clrMapOvr>
    <a:masterClrMapping/>
  </p:clrMapOvr>
  <p:transition>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83AA78-5FE1-4B41-A58A-96D48105C905}" type="datetimeFigureOut">
              <a:rPr lang="en-US" smtClean="0"/>
              <a:t>11/30/23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4113373028"/>
      </p:ext>
    </p:extLst>
  </p:cSld>
  <p:clrMapOvr>
    <a:masterClrMapping/>
  </p:clrMapOvr>
  <p:transition>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83AA78-5FE1-4B41-A58A-96D48105C905}" type="datetimeFigureOut">
              <a:rPr lang="en-US" smtClean="0"/>
              <a:t>11/30/23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922884197"/>
      </p:ext>
    </p:extLst>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83AA78-5FE1-4B41-A58A-96D48105C905}" type="datetimeFigureOut">
              <a:rPr lang="en-US" smtClean="0"/>
              <a:t>11/30/23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430630117"/>
      </p:ext>
    </p:extLst>
  </p:cSld>
  <p:clrMapOvr>
    <a:masterClrMapping/>
  </p:clrMapOvr>
  <p:transition>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83AA78-5FE1-4B41-A58A-96D48105C905}" type="datetimeFigureOut">
              <a:rPr lang="en-US" smtClean="0"/>
              <a:t>11/30/23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C47AB-9C70-9848-9540-55C94D0794BE}" type="slidenum">
              <a:rPr lang="en-US" smtClean="0"/>
              <a:t>‹#›</a:t>
            </a:fld>
            <a:endParaRPr lang="en-US"/>
          </a:p>
        </p:txBody>
      </p:sp>
    </p:spTree>
    <p:extLst>
      <p:ext uri="{BB962C8B-B14F-4D97-AF65-F5344CB8AC3E}">
        <p14:creationId xmlns:p14="http://schemas.microsoft.com/office/powerpoint/2010/main" val="1893377633"/>
      </p:ext>
    </p:extLst>
  </p:cSld>
  <p:clrMapOvr>
    <a:masterClrMapping/>
  </p:clrMapOvr>
  <p:transition>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0983AA78-5FE1-4B41-A58A-96D48105C905}" type="datetimeFigureOut">
              <a:rPr lang="en-US" smtClean="0"/>
              <a:t>11/30/23</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241C47AB-9C70-9848-9540-55C94D0794BE}" type="slidenum">
              <a:rPr lang="en-US" smtClean="0"/>
              <a:t>‹#›</a:t>
            </a:fld>
            <a:endParaRPr lang="en-US"/>
          </a:p>
        </p:txBody>
      </p:sp>
    </p:spTree>
    <p:extLst>
      <p:ext uri="{BB962C8B-B14F-4D97-AF65-F5344CB8AC3E}">
        <p14:creationId xmlns:p14="http://schemas.microsoft.com/office/powerpoint/2010/main" val="851036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circl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E30A6-6992-905C-44DA-68DC9F57F3B6}"/>
              </a:ext>
            </a:extLst>
          </p:cNvPr>
          <p:cNvSpPr>
            <a:spLocks noGrp="1"/>
          </p:cNvSpPr>
          <p:nvPr>
            <p:ph type="ctrTitle"/>
          </p:nvPr>
        </p:nvSpPr>
        <p:spPr/>
        <p:txBody>
          <a:bodyPr/>
          <a:lstStyle/>
          <a:p>
            <a:r>
              <a:rPr lang="en-US" dirty="0"/>
              <a:t>Through His Eyes</a:t>
            </a:r>
          </a:p>
        </p:txBody>
      </p:sp>
      <p:sp>
        <p:nvSpPr>
          <p:cNvPr id="3" name="Subtitle 2">
            <a:extLst>
              <a:ext uri="{FF2B5EF4-FFF2-40B4-BE49-F238E27FC236}">
                <a16:creationId xmlns:a16="http://schemas.microsoft.com/office/drawing/2014/main" id="{5B37B555-5057-2097-052D-9A7B0588763B}"/>
              </a:ext>
            </a:extLst>
          </p:cNvPr>
          <p:cNvSpPr>
            <a:spLocks noGrp="1"/>
          </p:cNvSpPr>
          <p:nvPr>
            <p:ph type="subTitle" idx="1"/>
          </p:nvPr>
        </p:nvSpPr>
        <p:spPr/>
        <p:txBody>
          <a:bodyPr/>
          <a:lstStyle/>
          <a:p>
            <a:endParaRPr lang="en-US"/>
          </a:p>
        </p:txBody>
      </p:sp>
      <p:pic>
        <p:nvPicPr>
          <p:cNvPr id="5" name="Picture 4" descr="A green leafy plant with white text&#10;&#10;Description automatically generated">
            <a:extLst>
              <a:ext uri="{FF2B5EF4-FFF2-40B4-BE49-F238E27FC236}">
                <a16:creationId xmlns:a16="http://schemas.microsoft.com/office/drawing/2014/main" id="{E56B884D-2EF0-E824-3F44-D4D02B326AA7}"/>
              </a:ext>
            </a:extLst>
          </p:cNvPr>
          <p:cNvPicPr>
            <a:picLocks noChangeAspect="1"/>
          </p:cNvPicPr>
          <p:nvPr/>
        </p:nvPicPr>
        <p:blipFill>
          <a:blip r:embed="rId2"/>
          <a:stretch>
            <a:fillRect/>
          </a:stretch>
        </p:blipFill>
        <p:spPr>
          <a:xfrm>
            <a:off x="0" y="0"/>
            <a:ext cx="9144000" cy="5715000"/>
          </a:xfrm>
          <a:prstGeom prst="rect">
            <a:avLst/>
          </a:prstGeom>
        </p:spPr>
      </p:pic>
    </p:spTree>
    <p:extLst>
      <p:ext uri="{BB962C8B-B14F-4D97-AF65-F5344CB8AC3E}">
        <p14:creationId xmlns:p14="http://schemas.microsoft.com/office/powerpoint/2010/main" val="481240146"/>
      </p:ext>
    </p:extLst>
  </p:cSld>
  <p:clrMapOvr>
    <a:masterClrMapping/>
  </p:clrMapOvr>
  <p:transition>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E30A6-6992-905C-44DA-68DC9F57F3B6}"/>
              </a:ext>
            </a:extLst>
          </p:cNvPr>
          <p:cNvSpPr>
            <a:spLocks noGrp="1"/>
          </p:cNvSpPr>
          <p:nvPr>
            <p:ph type="ctrTitle"/>
          </p:nvPr>
        </p:nvSpPr>
        <p:spPr/>
        <p:txBody>
          <a:bodyPr/>
          <a:lstStyle/>
          <a:p>
            <a:r>
              <a:rPr lang="en-US" dirty="0"/>
              <a:t>Through His Eyes</a:t>
            </a:r>
          </a:p>
        </p:txBody>
      </p:sp>
      <p:sp>
        <p:nvSpPr>
          <p:cNvPr id="3" name="Subtitle 2">
            <a:extLst>
              <a:ext uri="{FF2B5EF4-FFF2-40B4-BE49-F238E27FC236}">
                <a16:creationId xmlns:a16="http://schemas.microsoft.com/office/drawing/2014/main" id="{5B37B555-5057-2097-052D-9A7B0588763B}"/>
              </a:ext>
            </a:extLst>
          </p:cNvPr>
          <p:cNvSpPr>
            <a:spLocks noGrp="1"/>
          </p:cNvSpPr>
          <p:nvPr>
            <p:ph type="subTitle" idx="1"/>
          </p:nvPr>
        </p:nvSpPr>
        <p:spPr/>
        <p:txBody>
          <a:bodyPr/>
          <a:lstStyle/>
          <a:p>
            <a:endParaRPr lang="en-US"/>
          </a:p>
        </p:txBody>
      </p:sp>
      <p:pic>
        <p:nvPicPr>
          <p:cNvPr id="5" name="Picture 4" descr="A green leafy plant with white text&#10;&#10;Description automatically generated">
            <a:extLst>
              <a:ext uri="{FF2B5EF4-FFF2-40B4-BE49-F238E27FC236}">
                <a16:creationId xmlns:a16="http://schemas.microsoft.com/office/drawing/2014/main" id="{E56B884D-2EF0-E824-3F44-D4D02B326AA7}"/>
              </a:ext>
            </a:extLst>
          </p:cNvPr>
          <p:cNvPicPr>
            <a:picLocks noChangeAspect="1"/>
          </p:cNvPicPr>
          <p:nvPr/>
        </p:nvPicPr>
        <p:blipFill>
          <a:blip r:embed="rId3"/>
          <a:stretch>
            <a:fillRect/>
          </a:stretch>
        </p:blipFill>
        <p:spPr>
          <a:xfrm>
            <a:off x="0" y="0"/>
            <a:ext cx="9144000" cy="5715000"/>
          </a:xfrm>
          <a:prstGeom prst="rect">
            <a:avLst/>
          </a:prstGeom>
        </p:spPr>
      </p:pic>
    </p:spTree>
    <p:extLst>
      <p:ext uri="{BB962C8B-B14F-4D97-AF65-F5344CB8AC3E}">
        <p14:creationId xmlns:p14="http://schemas.microsoft.com/office/powerpoint/2010/main" val="138722507"/>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2CFC9-F51F-1D0A-FC30-7B68C7EBF57E}"/>
              </a:ext>
            </a:extLst>
          </p:cNvPr>
          <p:cNvSpPr txBox="1"/>
          <p:nvPr/>
        </p:nvSpPr>
        <p:spPr>
          <a:xfrm>
            <a:off x="862313" y="848399"/>
            <a:ext cx="7419373" cy="1200329"/>
          </a:xfrm>
          <a:prstGeom prst="rect">
            <a:avLst/>
          </a:prstGeom>
          <a:noFill/>
        </p:spPr>
        <p:txBody>
          <a:bodyPr wrap="square" rtlCol="0">
            <a:spAutoFit/>
          </a:bodyPr>
          <a:lstStyle/>
          <a:p>
            <a:pPr algn="ctr"/>
            <a:r>
              <a:rPr lang="en-US" sz="3600" i="0" dirty="0">
                <a:solidFill>
                  <a:schemeClr val="bg1"/>
                </a:solidFill>
                <a:effectLst/>
                <a:latin typeface="+mj-lt"/>
              </a:rPr>
              <a:t>Jesus Wants Us To Learn How </a:t>
            </a:r>
            <a:br>
              <a:rPr lang="en-US" sz="3600" i="0" dirty="0">
                <a:solidFill>
                  <a:schemeClr val="bg1"/>
                </a:solidFill>
                <a:effectLst/>
                <a:latin typeface="+mj-lt"/>
              </a:rPr>
            </a:br>
            <a:r>
              <a:rPr lang="en-US" sz="3600" i="0" dirty="0">
                <a:solidFill>
                  <a:schemeClr val="bg1"/>
                </a:solidFill>
                <a:effectLst/>
                <a:latin typeface="+mj-lt"/>
              </a:rPr>
              <a:t>To See Things Differently.</a:t>
            </a:r>
          </a:p>
        </p:txBody>
      </p:sp>
      <p:sp>
        <p:nvSpPr>
          <p:cNvPr id="2" name="TextBox 1">
            <a:extLst>
              <a:ext uri="{FF2B5EF4-FFF2-40B4-BE49-F238E27FC236}">
                <a16:creationId xmlns:a16="http://schemas.microsoft.com/office/drawing/2014/main" id="{D4CC7478-010A-AAF0-FE21-1D1360AB0BD8}"/>
              </a:ext>
            </a:extLst>
          </p:cNvPr>
          <p:cNvSpPr txBox="1"/>
          <p:nvPr/>
        </p:nvSpPr>
        <p:spPr>
          <a:xfrm>
            <a:off x="862312" y="2493934"/>
            <a:ext cx="7419373" cy="2677656"/>
          </a:xfrm>
          <a:prstGeom prst="rect">
            <a:avLst/>
          </a:prstGeom>
          <a:noFill/>
        </p:spPr>
        <p:txBody>
          <a:bodyPr wrap="square" rtlCol="0">
            <a:spAutoFit/>
          </a:bodyPr>
          <a:lstStyle/>
          <a:p>
            <a:r>
              <a:rPr lang="en-US" sz="2400" b="1" i="0" baseline="30000" dirty="0">
                <a:solidFill>
                  <a:schemeClr val="bg1"/>
                </a:solidFill>
                <a:effectLst/>
                <a:latin typeface="+mj-lt"/>
              </a:rPr>
              <a:t> 39 </a:t>
            </a:r>
            <a:r>
              <a:rPr lang="en-US" sz="2400" i="0" dirty="0">
                <a:solidFill>
                  <a:schemeClr val="bg1"/>
                </a:solidFill>
                <a:effectLst/>
                <a:latin typeface="+mj-lt"/>
              </a:rPr>
              <a:t>And Jesus said, “For judgment I came into this world, so that those who do not see may see, and that those who see may become blind.” </a:t>
            </a:r>
            <a:r>
              <a:rPr lang="en-US" sz="2400" i="0" baseline="30000" dirty="0">
                <a:solidFill>
                  <a:schemeClr val="bg1"/>
                </a:solidFill>
                <a:effectLst/>
                <a:latin typeface="+mj-lt"/>
              </a:rPr>
              <a:t>40</a:t>
            </a:r>
            <a:r>
              <a:rPr lang="en-US" sz="2400" i="0" dirty="0">
                <a:solidFill>
                  <a:schemeClr val="bg1"/>
                </a:solidFill>
                <a:effectLst/>
                <a:latin typeface="+mj-lt"/>
              </a:rPr>
              <a:t> Those of the Pharisees who were with Him heard these things and said to Him, “We are not blind too, are we?” </a:t>
            </a:r>
            <a:r>
              <a:rPr lang="en-US" sz="2400" b="1" i="0" baseline="30000" dirty="0">
                <a:solidFill>
                  <a:schemeClr val="bg1"/>
                </a:solidFill>
                <a:effectLst/>
                <a:latin typeface="+mj-lt"/>
              </a:rPr>
              <a:t>41</a:t>
            </a:r>
            <a:r>
              <a:rPr lang="en-US" sz="2400" i="0" dirty="0">
                <a:solidFill>
                  <a:schemeClr val="bg1"/>
                </a:solidFill>
                <a:effectLst/>
                <a:latin typeface="+mj-lt"/>
              </a:rPr>
              <a:t> Jesus said to them, “If you were blind, you would have no sin; but since you say, ‘We see,’ your sin remains.</a:t>
            </a:r>
          </a:p>
        </p:txBody>
      </p:sp>
    </p:spTree>
    <p:extLst>
      <p:ext uri="{BB962C8B-B14F-4D97-AF65-F5344CB8AC3E}">
        <p14:creationId xmlns:p14="http://schemas.microsoft.com/office/powerpoint/2010/main" val="337935636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2CFC9-F51F-1D0A-FC30-7B68C7EBF57E}"/>
              </a:ext>
            </a:extLst>
          </p:cNvPr>
          <p:cNvSpPr txBox="1"/>
          <p:nvPr/>
        </p:nvSpPr>
        <p:spPr>
          <a:xfrm>
            <a:off x="862313" y="848399"/>
            <a:ext cx="7419373" cy="1631216"/>
          </a:xfrm>
          <a:prstGeom prst="rect">
            <a:avLst/>
          </a:prstGeom>
          <a:noFill/>
        </p:spPr>
        <p:txBody>
          <a:bodyPr wrap="square" rtlCol="0">
            <a:spAutoFit/>
          </a:bodyPr>
          <a:lstStyle/>
          <a:p>
            <a:pPr algn="ctr"/>
            <a:r>
              <a:rPr lang="en-US" sz="3600" i="0" dirty="0">
                <a:solidFill>
                  <a:schemeClr val="bg1"/>
                </a:solidFill>
                <a:effectLst/>
                <a:latin typeface="+mj-lt"/>
              </a:rPr>
              <a:t>Jesus Points Out Why We Are Blind…</a:t>
            </a:r>
            <a:br>
              <a:rPr lang="en-US" sz="3600" i="0" dirty="0">
                <a:solidFill>
                  <a:schemeClr val="bg1"/>
                </a:solidFill>
                <a:effectLst/>
                <a:latin typeface="+mj-lt"/>
              </a:rPr>
            </a:br>
            <a:r>
              <a:rPr lang="en-US" sz="2400" b="1" dirty="0">
                <a:solidFill>
                  <a:schemeClr val="bg1"/>
                </a:solidFill>
              </a:rPr>
              <a:t>Matthew 23:16-19, 23-24, 25-26 </a:t>
            </a:r>
            <a:endParaRPr lang="en-US" sz="2400" b="1" i="0" dirty="0">
              <a:solidFill>
                <a:schemeClr val="bg1"/>
              </a:solidFill>
              <a:effectLst/>
            </a:endParaRPr>
          </a:p>
          <a:p>
            <a:pPr algn="ctr"/>
            <a:endParaRPr lang="en-US" sz="3600" i="0" dirty="0">
              <a:solidFill>
                <a:schemeClr val="bg1"/>
              </a:solidFill>
              <a:effectLst/>
              <a:latin typeface="+mj-lt"/>
            </a:endParaRPr>
          </a:p>
        </p:txBody>
      </p:sp>
      <p:sp>
        <p:nvSpPr>
          <p:cNvPr id="3" name="Rounded Rectangle 2">
            <a:extLst>
              <a:ext uri="{FF2B5EF4-FFF2-40B4-BE49-F238E27FC236}">
                <a16:creationId xmlns:a16="http://schemas.microsoft.com/office/drawing/2014/main" id="{1A8EBFC3-5B02-0DB8-255B-D92E8B25AD1E}"/>
              </a:ext>
            </a:extLst>
          </p:cNvPr>
          <p:cNvSpPr/>
          <p:nvPr/>
        </p:nvSpPr>
        <p:spPr>
          <a:xfrm>
            <a:off x="1154573" y="3006786"/>
            <a:ext cx="6834851" cy="457200"/>
          </a:xfrm>
          <a:prstGeom prst="roundRect">
            <a:avLst>
              <a:gd name="adj" fmla="val 50000"/>
            </a:avLst>
          </a:prstGeom>
          <a:noFill/>
          <a:ln>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t>...When we overlook what is spiritually important.</a:t>
            </a:r>
          </a:p>
        </p:txBody>
      </p:sp>
      <p:sp>
        <p:nvSpPr>
          <p:cNvPr id="5" name="Rounded Rectangle 4">
            <a:extLst>
              <a:ext uri="{FF2B5EF4-FFF2-40B4-BE49-F238E27FC236}">
                <a16:creationId xmlns:a16="http://schemas.microsoft.com/office/drawing/2014/main" id="{08B957D1-B367-03DF-E21A-DC47CFF04192}"/>
              </a:ext>
            </a:extLst>
          </p:cNvPr>
          <p:cNvSpPr/>
          <p:nvPr/>
        </p:nvSpPr>
        <p:spPr>
          <a:xfrm>
            <a:off x="862313" y="3609454"/>
            <a:ext cx="7294947" cy="457200"/>
          </a:xfrm>
          <a:prstGeom prst="roundRect">
            <a:avLst>
              <a:gd name="adj" fmla="val 50000"/>
            </a:avLst>
          </a:prstGeom>
          <a:noFill/>
          <a:ln>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t>…When we emphasize the details, but neglect the values.</a:t>
            </a:r>
          </a:p>
        </p:txBody>
      </p:sp>
      <p:sp>
        <p:nvSpPr>
          <p:cNvPr id="6" name="Rounded Rectangle 5">
            <a:extLst>
              <a:ext uri="{FF2B5EF4-FFF2-40B4-BE49-F238E27FC236}">
                <a16:creationId xmlns:a16="http://schemas.microsoft.com/office/drawing/2014/main" id="{AF8E09A6-69A1-B6A9-2819-8CDF5070633F}"/>
              </a:ext>
            </a:extLst>
          </p:cNvPr>
          <p:cNvSpPr/>
          <p:nvPr/>
        </p:nvSpPr>
        <p:spPr>
          <a:xfrm>
            <a:off x="862313" y="4212122"/>
            <a:ext cx="7294947" cy="457200"/>
          </a:xfrm>
          <a:prstGeom prst="roundRect">
            <a:avLst>
              <a:gd name="adj" fmla="val 50000"/>
            </a:avLst>
          </a:prstGeom>
          <a:noFill/>
          <a:ln>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t>…When we only clean the appearance, instead of the heart.</a:t>
            </a:r>
          </a:p>
        </p:txBody>
      </p:sp>
    </p:spTree>
    <p:extLst>
      <p:ext uri="{BB962C8B-B14F-4D97-AF65-F5344CB8AC3E}">
        <p14:creationId xmlns:p14="http://schemas.microsoft.com/office/powerpoint/2010/main" val="338668371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2CFC9-F51F-1D0A-FC30-7B68C7EBF57E}"/>
              </a:ext>
            </a:extLst>
          </p:cNvPr>
          <p:cNvSpPr txBox="1"/>
          <p:nvPr/>
        </p:nvSpPr>
        <p:spPr>
          <a:xfrm>
            <a:off x="4896090" y="2885539"/>
            <a:ext cx="3727049" cy="2462213"/>
          </a:xfrm>
          <a:prstGeom prst="rect">
            <a:avLst/>
          </a:prstGeom>
          <a:noFill/>
        </p:spPr>
        <p:txBody>
          <a:bodyPr wrap="square" rtlCol="0">
            <a:spAutoFit/>
          </a:bodyPr>
          <a:lstStyle/>
          <a:p>
            <a:r>
              <a:rPr lang="en-US" sz="2800" i="0" dirty="0">
                <a:solidFill>
                  <a:schemeClr val="bg1"/>
                </a:solidFill>
                <a:effectLst/>
                <a:latin typeface="+mj-lt"/>
              </a:rPr>
              <a:t>The first to plead his </a:t>
            </a:r>
            <a:br>
              <a:rPr lang="en-US" sz="2800" i="0" dirty="0">
                <a:solidFill>
                  <a:schemeClr val="bg1"/>
                </a:solidFill>
                <a:effectLst/>
                <a:latin typeface="+mj-lt"/>
              </a:rPr>
            </a:br>
            <a:r>
              <a:rPr lang="en-US" sz="2800" i="0" dirty="0">
                <a:solidFill>
                  <a:schemeClr val="bg1"/>
                </a:solidFill>
                <a:effectLst/>
                <a:latin typeface="+mj-lt"/>
              </a:rPr>
              <a:t>  case </a:t>
            </a:r>
            <a:r>
              <a:rPr lang="en-US" sz="2800" i="1" dirty="0">
                <a:solidFill>
                  <a:schemeClr val="bg1"/>
                </a:solidFill>
                <a:effectLst/>
                <a:latin typeface="+mj-lt"/>
              </a:rPr>
              <a:t>seems</a:t>
            </a:r>
            <a:r>
              <a:rPr lang="en-US" sz="2800" i="0" dirty="0">
                <a:solidFill>
                  <a:schemeClr val="bg1"/>
                </a:solidFill>
                <a:effectLst/>
                <a:latin typeface="+mj-lt"/>
              </a:rPr>
              <a:t> right,</a:t>
            </a:r>
            <a:br>
              <a:rPr lang="en-US" sz="2800" dirty="0">
                <a:solidFill>
                  <a:schemeClr val="bg1"/>
                </a:solidFill>
                <a:latin typeface="+mj-lt"/>
              </a:rPr>
            </a:br>
            <a:r>
              <a:rPr lang="en-US" sz="2800" i="1" dirty="0">
                <a:solidFill>
                  <a:schemeClr val="bg1"/>
                </a:solidFill>
                <a:effectLst/>
                <a:latin typeface="+mj-lt"/>
              </a:rPr>
              <a:t>Until</a:t>
            </a:r>
            <a:r>
              <a:rPr lang="en-US" sz="2800" i="0" dirty="0">
                <a:solidFill>
                  <a:schemeClr val="bg1"/>
                </a:solidFill>
                <a:effectLst/>
                <a:latin typeface="+mj-lt"/>
              </a:rPr>
              <a:t> another comes</a:t>
            </a:r>
            <a:br>
              <a:rPr lang="en-US" sz="2800" i="0" dirty="0">
                <a:solidFill>
                  <a:schemeClr val="bg1"/>
                </a:solidFill>
                <a:effectLst/>
                <a:latin typeface="+mj-lt"/>
              </a:rPr>
            </a:br>
            <a:r>
              <a:rPr lang="en-US" sz="2800" i="0" dirty="0">
                <a:solidFill>
                  <a:schemeClr val="bg1"/>
                </a:solidFill>
                <a:effectLst/>
                <a:latin typeface="+mj-lt"/>
              </a:rPr>
              <a:t>  and examines him.</a:t>
            </a:r>
            <a:br>
              <a:rPr lang="en-US" sz="2800" i="0" dirty="0">
                <a:solidFill>
                  <a:schemeClr val="bg1"/>
                </a:solidFill>
                <a:effectLst/>
                <a:latin typeface="+mj-lt"/>
              </a:rPr>
            </a:br>
            <a:endParaRPr lang="en-US" sz="1600" i="0" dirty="0">
              <a:solidFill>
                <a:schemeClr val="bg1"/>
              </a:solidFill>
              <a:effectLst/>
              <a:latin typeface="+mj-lt"/>
            </a:endParaRPr>
          </a:p>
          <a:p>
            <a:r>
              <a:rPr lang="en-US" sz="2000" dirty="0">
                <a:solidFill>
                  <a:schemeClr val="bg1"/>
                </a:solidFill>
                <a:latin typeface="+mj-lt"/>
              </a:rPr>
              <a:t>  - Proverbs 18:17</a:t>
            </a:r>
          </a:p>
        </p:txBody>
      </p:sp>
      <p:sp>
        <p:nvSpPr>
          <p:cNvPr id="7" name="TextBox 6">
            <a:extLst>
              <a:ext uri="{FF2B5EF4-FFF2-40B4-BE49-F238E27FC236}">
                <a16:creationId xmlns:a16="http://schemas.microsoft.com/office/drawing/2014/main" id="{7E760C53-5EB4-5992-D7DD-39C4608418B4}"/>
              </a:ext>
            </a:extLst>
          </p:cNvPr>
          <p:cNvSpPr txBox="1"/>
          <p:nvPr/>
        </p:nvSpPr>
        <p:spPr>
          <a:xfrm>
            <a:off x="4398380" y="777894"/>
            <a:ext cx="4224760" cy="1754326"/>
          </a:xfrm>
          <a:prstGeom prst="rect">
            <a:avLst/>
          </a:prstGeom>
          <a:noFill/>
        </p:spPr>
        <p:txBody>
          <a:bodyPr wrap="square" rtlCol="0">
            <a:spAutoFit/>
          </a:bodyPr>
          <a:lstStyle/>
          <a:p>
            <a:pPr algn="ctr"/>
            <a:r>
              <a:rPr lang="en-US" sz="3600" i="1" dirty="0">
                <a:solidFill>
                  <a:schemeClr val="bg1"/>
                </a:solidFill>
                <a:effectLst/>
                <a:latin typeface="+mj-lt"/>
              </a:rPr>
              <a:t>“It’s a skil</a:t>
            </a:r>
            <a:r>
              <a:rPr lang="en-US" sz="3600" i="1" dirty="0">
                <a:solidFill>
                  <a:schemeClr val="bg1"/>
                </a:solidFill>
                <a:latin typeface="+mj-lt"/>
              </a:rPr>
              <a:t>l you can cultivate – just like flipping a pancake.”</a:t>
            </a:r>
            <a:endParaRPr lang="en-US" sz="2800" i="1" dirty="0">
              <a:solidFill>
                <a:schemeClr val="bg1"/>
              </a:solidFill>
              <a:latin typeface="+mj-lt"/>
            </a:endParaRPr>
          </a:p>
        </p:txBody>
      </p:sp>
      <p:pic>
        <p:nvPicPr>
          <p:cNvPr id="3" name="Picture 2" descr="A stack of pancakes with berries on top&#10;&#10;Description automatically generated">
            <a:extLst>
              <a:ext uri="{FF2B5EF4-FFF2-40B4-BE49-F238E27FC236}">
                <a16:creationId xmlns:a16="http://schemas.microsoft.com/office/drawing/2014/main" id="{084FF157-03D2-413D-6812-B48F1A40D6B2}"/>
              </a:ext>
            </a:extLst>
          </p:cNvPr>
          <p:cNvPicPr>
            <a:picLocks noChangeAspect="1"/>
          </p:cNvPicPr>
          <p:nvPr/>
        </p:nvPicPr>
        <p:blipFill>
          <a:blip r:embed="rId3"/>
          <a:stretch>
            <a:fillRect/>
          </a:stretch>
        </p:blipFill>
        <p:spPr>
          <a:xfrm>
            <a:off x="0" y="0"/>
            <a:ext cx="3810000" cy="5715000"/>
          </a:xfrm>
          <a:prstGeom prst="rect">
            <a:avLst/>
          </a:prstGeom>
        </p:spPr>
      </p:pic>
    </p:spTree>
    <p:extLst>
      <p:ext uri="{BB962C8B-B14F-4D97-AF65-F5344CB8AC3E}">
        <p14:creationId xmlns:p14="http://schemas.microsoft.com/office/powerpoint/2010/main" val="362698943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 with white text&#10;&#10;Description automatically generated">
            <a:extLst>
              <a:ext uri="{FF2B5EF4-FFF2-40B4-BE49-F238E27FC236}">
                <a16:creationId xmlns:a16="http://schemas.microsoft.com/office/drawing/2014/main" id="{13452A76-07BF-8C49-101A-A6A8558E8EE7}"/>
              </a:ext>
            </a:extLst>
          </p:cNvPr>
          <p:cNvPicPr>
            <a:picLocks noChangeAspect="1"/>
          </p:cNvPicPr>
          <p:nvPr/>
        </p:nvPicPr>
        <p:blipFill>
          <a:blip r:embed="rId3"/>
          <a:stretch>
            <a:fillRect/>
          </a:stretch>
        </p:blipFill>
        <p:spPr>
          <a:xfrm>
            <a:off x="3356658" y="227360"/>
            <a:ext cx="2430684" cy="1096772"/>
          </a:xfrm>
          <a:prstGeom prst="rect">
            <a:avLst/>
          </a:prstGeom>
        </p:spPr>
      </p:pic>
      <p:sp>
        <p:nvSpPr>
          <p:cNvPr id="4" name="TextBox 3">
            <a:extLst>
              <a:ext uri="{FF2B5EF4-FFF2-40B4-BE49-F238E27FC236}">
                <a16:creationId xmlns:a16="http://schemas.microsoft.com/office/drawing/2014/main" id="{45D4F801-B908-619C-FD91-9D79BFCE1B2B}"/>
              </a:ext>
            </a:extLst>
          </p:cNvPr>
          <p:cNvSpPr txBox="1"/>
          <p:nvPr/>
        </p:nvSpPr>
        <p:spPr>
          <a:xfrm>
            <a:off x="862313" y="1367801"/>
            <a:ext cx="7419373" cy="1631216"/>
          </a:xfrm>
          <a:prstGeom prst="rect">
            <a:avLst/>
          </a:prstGeom>
          <a:noFill/>
        </p:spPr>
        <p:txBody>
          <a:bodyPr wrap="square" rtlCol="0">
            <a:spAutoFit/>
          </a:bodyPr>
          <a:lstStyle/>
          <a:p>
            <a:pPr algn="ctr"/>
            <a:r>
              <a:rPr lang="en-US" sz="3600" i="0" dirty="0">
                <a:solidFill>
                  <a:schemeClr val="bg1"/>
                </a:solidFill>
                <a:effectLst/>
                <a:latin typeface="+mj-lt"/>
              </a:rPr>
              <a:t>Jesus </a:t>
            </a:r>
            <a:r>
              <a:rPr lang="en-US" sz="3600" i="0" u="sng" dirty="0">
                <a:solidFill>
                  <a:schemeClr val="bg1"/>
                </a:solidFill>
                <a:effectLst/>
                <a:latin typeface="+mj-lt"/>
              </a:rPr>
              <a:t>Sees</a:t>
            </a:r>
            <a:r>
              <a:rPr lang="en-US" sz="3600" i="0" dirty="0">
                <a:solidFill>
                  <a:schemeClr val="bg1"/>
                </a:solidFill>
                <a:effectLst/>
                <a:latin typeface="+mj-lt"/>
              </a:rPr>
              <a:t> </a:t>
            </a:r>
            <a:r>
              <a:rPr lang="en-US" sz="3600" i="0" u="sng" dirty="0">
                <a:solidFill>
                  <a:schemeClr val="bg1"/>
                </a:solidFill>
                <a:effectLst/>
                <a:latin typeface="+mj-lt"/>
              </a:rPr>
              <a:t>More</a:t>
            </a:r>
            <a:r>
              <a:rPr lang="en-US" sz="3600" i="0" dirty="0">
                <a:solidFill>
                  <a:schemeClr val="bg1"/>
                </a:solidFill>
                <a:effectLst/>
                <a:latin typeface="+mj-lt"/>
              </a:rPr>
              <a:t> Because of What</a:t>
            </a:r>
            <a:br>
              <a:rPr lang="en-US" sz="3600" i="0" dirty="0">
                <a:solidFill>
                  <a:schemeClr val="bg1"/>
                </a:solidFill>
                <a:effectLst/>
                <a:latin typeface="+mj-lt"/>
              </a:rPr>
            </a:br>
            <a:r>
              <a:rPr lang="en-US" sz="3600" i="0" dirty="0">
                <a:solidFill>
                  <a:schemeClr val="bg1"/>
                </a:solidFill>
                <a:effectLst/>
                <a:latin typeface="+mj-lt"/>
              </a:rPr>
              <a:t>He Believes, Values, &amp; Hopes.</a:t>
            </a:r>
          </a:p>
          <a:p>
            <a:pPr algn="ctr"/>
            <a:r>
              <a:rPr lang="en-US" sz="2400" b="1" dirty="0">
                <a:solidFill>
                  <a:schemeClr val="bg1"/>
                </a:solidFill>
              </a:rPr>
              <a:t>Luke 13:10-17</a:t>
            </a:r>
            <a:endParaRPr lang="en-US" sz="2400" b="1" i="0" dirty="0">
              <a:solidFill>
                <a:schemeClr val="bg1"/>
              </a:solidFill>
              <a:effectLst/>
            </a:endParaRPr>
          </a:p>
        </p:txBody>
      </p:sp>
      <p:sp>
        <p:nvSpPr>
          <p:cNvPr id="6" name="Rounded Rectangle 5">
            <a:extLst>
              <a:ext uri="{FF2B5EF4-FFF2-40B4-BE49-F238E27FC236}">
                <a16:creationId xmlns:a16="http://schemas.microsoft.com/office/drawing/2014/main" id="{4B2C37B9-15E6-CC2E-1FEE-310E1ABFDA3E}"/>
              </a:ext>
            </a:extLst>
          </p:cNvPr>
          <p:cNvSpPr/>
          <p:nvPr/>
        </p:nvSpPr>
        <p:spPr>
          <a:xfrm>
            <a:off x="1154573" y="3391387"/>
            <a:ext cx="6834851" cy="457200"/>
          </a:xfrm>
          <a:prstGeom prst="roundRect">
            <a:avLst>
              <a:gd name="adj" fmla="val 50000"/>
            </a:avLst>
          </a:prstGeom>
          <a:noFill/>
          <a:ln>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t>He Believes:  The Pharisees Have Hypocritical Limits.</a:t>
            </a:r>
          </a:p>
        </p:txBody>
      </p:sp>
      <p:sp>
        <p:nvSpPr>
          <p:cNvPr id="10" name="Rounded Rectangle 9">
            <a:extLst>
              <a:ext uri="{FF2B5EF4-FFF2-40B4-BE49-F238E27FC236}">
                <a16:creationId xmlns:a16="http://schemas.microsoft.com/office/drawing/2014/main" id="{24C2651D-E651-E0B9-30F1-AF196193BBFD}"/>
              </a:ext>
            </a:extLst>
          </p:cNvPr>
          <p:cNvSpPr/>
          <p:nvPr/>
        </p:nvSpPr>
        <p:spPr>
          <a:xfrm>
            <a:off x="1154573" y="4053071"/>
            <a:ext cx="6834851" cy="457200"/>
          </a:xfrm>
          <a:prstGeom prst="roundRect">
            <a:avLst>
              <a:gd name="adj" fmla="val 50000"/>
            </a:avLst>
          </a:prstGeom>
          <a:noFill/>
          <a:ln>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t>He Values:  Her Healing &gt; Official Approval.</a:t>
            </a:r>
          </a:p>
        </p:txBody>
      </p:sp>
      <p:sp>
        <p:nvSpPr>
          <p:cNvPr id="11" name="Rounded Rectangle 10">
            <a:extLst>
              <a:ext uri="{FF2B5EF4-FFF2-40B4-BE49-F238E27FC236}">
                <a16:creationId xmlns:a16="http://schemas.microsoft.com/office/drawing/2014/main" id="{8B5C790F-82E9-F304-021B-ED1233AF8093}"/>
              </a:ext>
            </a:extLst>
          </p:cNvPr>
          <p:cNvSpPr/>
          <p:nvPr/>
        </p:nvSpPr>
        <p:spPr>
          <a:xfrm>
            <a:off x="1154572" y="4731637"/>
            <a:ext cx="6834851" cy="457200"/>
          </a:xfrm>
          <a:prstGeom prst="roundRect">
            <a:avLst>
              <a:gd name="adj" fmla="val 50000"/>
            </a:avLst>
          </a:prstGeom>
          <a:noFill/>
          <a:ln>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t>He Hopes:  We See That </a:t>
            </a:r>
            <a:r>
              <a:rPr lang="en-US" sz="2200" u="sng" dirty="0"/>
              <a:t>He Releases</a:t>
            </a:r>
            <a:r>
              <a:rPr lang="en-US" sz="2200" dirty="0"/>
              <a:t> Us From Satan.</a:t>
            </a:r>
          </a:p>
        </p:txBody>
      </p:sp>
    </p:spTree>
    <p:extLst>
      <p:ext uri="{BB962C8B-B14F-4D97-AF65-F5344CB8AC3E}">
        <p14:creationId xmlns:p14="http://schemas.microsoft.com/office/powerpoint/2010/main" val="349698326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 with white text&#10;&#10;Description automatically generated">
            <a:extLst>
              <a:ext uri="{FF2B5EF4-FFF2-40B4-BE49-F238E27FC236}">
                <a16:creationId xmlns:a16="http://schemas.microsoft.com/office/drawing/2014/main" id="{13452A76-07BF-8C49-101A-A6A8558E8EE7}"/>
              </a:ext>
            </a:extLst>
          </p:cNvPr>
          <p:cNvPicPr>
            <a:picLocks noChangeAspect="1"/>
          </p:cNvPicPr>
          <p:nvPr/>
        </p:nvPicPr>
        <p:blipFill>
          <a:blip r:embed="rId3"/>
          <a:stretch>
            <a:fillRect/>
          </a:stretch>
        </p:blipFill>
        <p:spPr>
          <a:xfrm>
            <a:off x="3356658" y="227360"/>
            <a:ext cx="2430684" cy="1096772"/>
          </a:xfrm>
          <a:prstGeom prst="rect">
            <a:avLst/>
          </a:prstGeom>
        </p:spPr>
      </p:pic>
      <p:sp>
        <p:nvSpPr>
          <p:cNvPr id="4" name="TextBox 3">
            <a:extLst>
              <a:ext uri="{FF2B5EF4-FFF2-40B4-BE49-F238E27FC236}">
                <a16:creationId xmlns:a16="http://schemas.microsoft.com/office/drawing/2014/main" id="{45D4F801-B908-619C-FD91-9D79BFCE1B2B}"/>
              </a:ext>
            </a:extLst>
          </p:cNvPr>
          <p:cNvSpPr txBox="1"/>
          <p:nvPr/>
        </p:nvSpPr>
        <p:spPr>
          <a:xfrm>
            <a:off x="862313" y="1367801"/>
            <a:ext cx="7419373" cy="1569660"/>
          </a:xfrm>
          <a:prstGeom prst="rect">
            <a:avLst/>
          </a:prstGeom>
          <a:noFill/>
        </p:spPr>
        <p:txBody>
          <a:bodyPr wrap="square" rtlCol="0">
            <a:spAutoFit/>
          </a:bodyPr>
          <a:lstStyle/>
          <a:p>
            <a:pPr algn="ctr"/>
            <a:r>
              <a:rPr lang="en-US" sz="3600" i="0" dirty="0">
                <a:solidFill>
                  <a:schemeClr val="bg1"/>
                </a:solidFill>
                <a:effectLst/>
                <a:latin typeface="+mj-lt"/>
              </a:rPr>
              <a:t>Jesus Sees The Faith &amp; The Humility,</a:t>
            </a:r>
            <a:br>
              <a:rPr lang="en-US" sz="3600" i="0" dirty="0">
                <a:solidFill>
                  <a:schemeClr val="bg1"/>
                </a:solidFill>
                <a:effectLst/>
                <a:latin typeface="+mj-lt"/>
              </a:rPr>
            </a:br>
            <a:r>
              <a:rPr lang="en-US" sz="3600" i="0" dirty="0">
                <a:solidFill>
                  <a:schemeClr val="bg1"/>
                </a:solidFill>
                <a:effectLst/>
                <a:latin typeface="+mj-lt"/>
              </a:rPr>
              <a:t>Not Just The Title or Heritage.</a:t>
            </a:r>
          </a:p>
          <a:p>
            <a:pPr algn="ctr"/>
            <a:r>
              <a:rPr lang="en-US" sz="2400" b="1" dirty="0">
                <a:solidFill>
                  <a:schemeClr val="bg1"/>
                </a:solidFill>
              </a:rPr>
              <a:t>Matthew 8:5-13</a:t>
            </a:r>
            <a:endParaRPr lang="en-US" sz="2400" b="1" i="0" dirty="0">
              <a:solidFill>
                <a:schemeClr val="bg1"/>
              </a:solidFill>
              <a:effectLst/>
            </a:endParaRPr>
          </a:p>
        </p:txBody>
      </p:sp>
      <p:sp>
        <p:nvSpPr>
          <p:cNvPr id="6" name="Rounded Rectangle 5">
            <a:extLst>
              <a:ext uri="{FF2B5EF4-FFF2-40B4-BE49-F238E27FC236}">
                <a16:creationId xmlns:a16="http://schemas.microsoft.com/office/drawing/2014/main" id="{4B2C37B9-15E6-CC2E-1FEE-310E1ABFDA3E}"/>
              </a:ext>
            </a:extLst>
          </p:cNvPr>
          <p:cNvSpPr/>
          <p:nvPr/>
        </p:nvSpPr>
        <p:spPr>
          <a:xfrm>
            <a:off x="1154573" y="3391387"/>
            <a:ext cx="6834851" cy="457200"/>
          </a:xfrm>
          <a:prstGeom prst="roundRect">
            <a:avLst>
              <a:gd name="adj" fmla="val 50000"/>
            </a:avLst>
          </a:prstGeom>
          <a:noFill/>
          <a:ln>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t>What distractions do I need to look beyond?</a:t>
            </a:r>
          </a:p>
        </p:txBody>
      </p:sp>
      <p:sp>
        <p:nvSpPr>
          <p:cNvPr id="10" name="Rounded Rectangle 9">
            <a:extLst>
              <a:ext uri="{FF2B5EF4-FFF2-40B4-BE49-F238E27FC236}">
                <a16:creationId xmlns:a16="http://schemas.microsoft.com/office/drawing/2014/main" id="{24C2651D-E651-E0B9-30F1-AF196193BBFD}"/>
              </a:ext>
            </a:extLst>
          </p:cNvPr>
          <p:cNvSpPr/>
          <p:nvPr/>
        </p:nvSpPr>
        <p:spPr>
          <a:xfrm>
            <a:off x="1154573" y="4053071"/>
            <a:ext cx="6834851" cy="457200"/>
          </a:xfrm>
          <a:prstGeom prst="roundRect">
            <a:avLst>
              <a:gd name="adj" fmla="val 50000"/>
            </a:avLst>
          </a:prstGeom>
          <a:noFill/>
          <a:ln>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t>Am I really listening to the message?</a:t>
            </a:r>
          </a:p>
        </p:txBody>
      </p:sp>
      <p:sp>
        <p:nvSpPr>
          <p:cNvPr id="11" name="Rounded Rectangle 10">
            <a:extLst>
              <a:ext uri="{FF2B5EF4-FFF2-40B4-BE49-F238E27FC236}">
                <a16:creationId xmlns:a16="http://schemas.microsoft.com/office/drawing/2014/main" id="{8B5C790F-82E9-F304-021B-ED1233AF8093}"/>
              </a:ext>
            </a:extLst>
          </p:cNvPr>
          <p:cNvSpPr/>
          <p:nvPr/>
        </p:nvSpPr>
        <p:spPr>
          <a:xfrm>
            <a:off x="1154572" y="4731637"/>
            <a:ext cx="6834851" cy="457200"/>
          </a:xfrm>
          <a:prstGeom prst="roundRect">
            <a:avLst>
              <a:gd name="adj" fmla="val 50000"/>
            </a:avLst>
          </a:prstGeom>
          <a:noFill/>
          <a:ln>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t>What is praiseworthy, and how can I best help?</a:t>
            </a:r>
          </a:p>
        </p:txBody>
      </p:sp>
    </p:spTree>
    <p:extLst>
      <p:ext uri="{BB962C8B-B14F-4D97-AF65-F5344CB8AC3E}">
        <p14:creationId xmlns:p14="http://schemas.microsoft.com/office/powerpoint/2010/main" val="280038284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 with white text&#10;&#10;Description automatically generated">
            <a:extLst>
              <a:ext uri="{FF2B5EF4-FFF2-40B4-BE49-F238E27FC236}">
                <a16:creationId xmlns:a16="http://schemas.microsoft.com/office/drawing/2014/main" id="{13452A76-07BF-8C49-101A-A6A8558E8EE7}"/>
              </a:ext>
            </a:extLst>
          </p:cNvPr>
          <p:cNvPicPr>
            <a:picLocks noChangeAspect="1"/>
          </p:cNvPicPr>
          <p:nvPr/>
        </p:nvPicPr>
        <p:blipFill>
          <a:blip r:embed="rId3"/>
          <a:stretch>
            <a:fillRect/>
          </a:stretch>
        </p:blipFill>
        <p:spPr>
          <a:xfrm>
            <a:off x="3356658" y="227360"/>
            <a:ext cx="2430684" cy="1096772"/>
          </a:xfrm>
          <a:prstGeom prst="rect">
            <a:avLst/>
          </a:prstGeom>
        </p:spPr>
      </p:pic>
      <p:sp>
        <p:nvSpPr>
          <p:cNvPr id="4" name="TextBox 3">
            <a:extLst>
              <a:ext uri="{FF2B5EF4-FFF2-40B4-BE49-F238E27FC236}">
                <a16:creationId xmlns:a16="http://schemas.microsoft.com/office/drawing/2014/main" id="{45D4F801-B908-619C-FD91-9D79BFCE1B2B}"/>
              </a:ext>
            </a:extLst>
          </p:cNvPr>
          <p:cNvSpPr txBox="1"/>
          <p:nvPr/>
        </p:nvSpPr>
        <p:spPr>
          <a:xfrm>
            <a:off x="862313" y="1367801"/>
            <a:ext cx="7419373" cy="1569660"/>
          </a:xfrm>
          <a:prstGeom prst="rect">
            <a:avLst/>
          </a:prstGeom>
          <a:noFill/>
        </p:spPr>
        <p:txBody>
          <a:bodyPr wrap="square" rtlCol="0">
            <a:spAutoFit/>
          </a:bodyPr>
          <a:lstStyle/>
          <a:p>
            <a:pPr algn="ctr"/>
            <a:r>
              <a:rPr lang="en-US" sz="3600" i="0" dirty="0">
                <a:solidFill>
                  <a:schemeClr val="bg1"/>
                </a:solidFill>
                <a:effectLst/>
                <a:latin typeface="+mj-lt"/>
              </a:rPr>
              <a:t>Jesus Sees People Who</a:t>
            </a:r>
            <a:br>
              <a:rPr lang="en-US" sz="3600" i="0" dirty="0">
                <a:solidFill>
                  <a:schemeClr val="bg1"/>
                </a:solidFill>
                <a:effectLst/>
                <a:latin typeface="+mj-lt"/>
              </a:rPr>
            </a:br>
            <a:r>
              <a:rPr lang="en-US" sz="3600" i="0" dirty="0">
                <a:solidFill>
                  <a:schemeClr val="bg1"/>
                </a:solidFill>
                <a:effectLst/>
                <a:latin typeface="+mj-lt"/>
              </a:rPr>
              <a:t> Don’t Want His Help.</a:t>
            </a:r>
          </a:p>
          <a:p>
            <a:pPr algn="ctr"/>
            <a:r>
              <a:rPr lang="en-US" sz="2400" b="1" dirty="0">
                <a:solidFill>
                  <a:schemeClr val="bg1"/>
                </a:solidFill>
              </a:rPr>
              <a:t>Matthew 15:10-14</a:t>
            </a:r>
            <a:endParaRPr lang="en-US" sz="2400" b="1" i="0" dirty="0">
              <a:solidFill>
                <a:schemeClr val="bg1"/>
              </a:solidFill>
              <a:effectLst/>
            </a:endParaRPr>
          </a:p>
        </p:txBody>
      </p:sp>
      <p:sp>
        <p:nvSpPr>
          <p:cNvPr id="6" name="Rounded Rectangle 5">
            <a:extLst>
              <a:ext uri="{FF2B5EF4-FFF2-40B4-BE49-F238E27FC236}">
                <a16:creationId xmlns:a16="http://schemas.microsoft.com/office/drawing/2014/main" id="{4B2C37B9-15E6-CC2E-1FEE-310E1ABFDA3E}"/>
              </a:ext>
            </a:extLst>
          </p:cNvPr>
          <p:cNvSpPr/>
          <p:nvPr/>
        </p:nvSpPr>
        <p:spPr>
          <a:xfrm>
            <a:off x="1154573" y="3391387"/>
            <a:ext cx="6834851" cy="457200"/>
          </a:xfrm>
          <a:prstGeom prst="roundRect">
            <a:avLst>
              <a:gd name="adj" fmla="val 50000"/>
            </a:avLst>
          </a:prstGeom>
          <a:noFill/>
          <a:ln>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t>He presents His message and gives them a choice.</a:t>
            </a:r>
          </a:p>
        </p:txBody>
      </p:sp>
      <p:sp>
        <p:nvSpPr>
          <p:cNvPr id="10" name="Rounded Rectangle 9">
            <a:extLst>
              <a:ext uri="{FF2B5EF4-FFF2-40B4-BE49-F238E27FC236}">
                <a16:creationId xmlns:a16="http://schemas.microsoft.com/office/drawing/2014/main" id="{24C2651D-E651-E0B9-30F1-AF196193BBFD}"/>
              </a:ext>
            </a:extLst>
          </p:cNvPr>
          <p:cNvSpPr/>
          <p:nvPr/>
        </p:nvSpPr>
        <p:spPr>
          <a:xfrm>
            <a:off x="1154573" y="4053071"/>
            <a:ext cx="6834851" cy="457200"/>
          </a:xfrm>
          <a:prstGeom prst="roundRect">
            <a:avLst>
              <a:gd name="adj" fmla="val 50000"/>
            </a:avLst>
          </a:prstGeom>
          <a:noFill/>
          <a:ln>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t>His help is still available if they change their mind.</a:t>
            </a:r>
          </a:p>
        </p:txBody>
      </p:sp>
      <p:sp>
        <p:nvSpPr>
          <p:cNvPr id="11" name="Rounded Rectangle 10">
            <a:extLst>
              <a:ext uri="{FF2B5EF4-FFF2-40B4-BE49-F238E27FC236}">
                <a16:creationId xmlns:a16="http://schemas.microsoft.com/office/drawing/2014/main" id="{8B5C790F-82E9-F304-021B-ED1233AF8093}"/>
              </a:ext>
            </a:extLst>
          </p:cNvPr>
          <p:cNvSpPr/>
          <p:nvPr/>
        </p:nvSpPr>
        <p:spPr>
          <a:xfrm>
            <a:off x="1154572" y="4731637"/>
            <a:ext cx="6834851" cy="457200"/>
          </a:xfrm>
          <a:prstGeom prst="roundRect">
            <a:avLst>
              <a:gd name="adj" fmla="val 50000"/>
            </a:avLst>
          </a:prstGeom>
          <a:noFill/>
          <a:ln>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t>He moves forward to teach those who want to learn.</a:t>
            </a:r>
          </a:p>
        </p:txBody>
      </p:sp>
    </p:spTree>
    <p:extLst>
      <p:ext uri="{BB962C8B-B14F-4D97-AF65-F5344CB8AC3E}">
        <p14:creationId xmlns:p14="http://schemas.microsoft.com/office/powerpoint/2010/main" val="108172452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 with white text&#10;&#10;Description automatically generated">
            <a:extLst>
              <a:ext uri="{FF2B5EF4-FFF2-40B4-BE49-F238E27FC236}">
                <a16:creationId xmlns:a16="http://schemas.microsoft.com/office/drawing/2014/main" id="{13452A76-07BF-8C49-101A-A6A8558E8EE7}"/>
              </a:ext>
            </a:extLst>
          </p:cNvPr>
          <p:cNvPicPr>
            <a:picLocks noChangeAspect="1"/>
          </p:cNvPicPr>
          <p:nvPr/>
        </p:nvPicPr>
        <p:blipFill>
          <a:blip r:embed="rId3"/>
          <a:stretch>
            <a:fillRect/>
          </a:stretch>
        </p:blipFill>
        <p:spPr>
          <a:xfrm>
            <a:off x="3356658" y="227360"/>
            <a:ext cx="2430684" cy="1096772"/>
          </a:xfrm>
          <a:prstGeom prst="rect">
            <a:avLst/>
          </a:prstGeom>
        </p:spPr>
      </p:pic>
      <p:sp>
        <p:nvSpPr>
          <p:cNvPr id="4" name="TextBox 3">
            <a:extLst>
              <a:ext uri="{FF2B5EF4-FFF2-40B4-BE49-F238E27FC236}">
                <a16:creationId xmlns:a16="http://schemas.microsoft.com/office/drawing/2014/main" id="{45D4F801-B908-619C-FD91-9D79BFCE1B2B}"/>
              </a:ext>
            </a:extLst>
          </p:cNvPr>
          <p:cNvSpPr txBox="1"/>
          <p:nvPr/>
        </p:nvSpPr>
        <p:spPr>
          <a:xfrm>
            <a:off x="862313" y="1367801"/>
            <a:ext cx="7419373" cy="1569660"/>
          </a:xfrm>
          <a:prstGeom prst="rect">
            <a:avLst/>
          </a:prstGeom>
          <a:noFill/>
        </p:spPr>
        <p:txBody>
          <a:bodyPr wrap="square" rtlCol="0">
            <a:spAutoFit/>
          </a:bodyPr>
          <a:lstStyle/>
          <a:p>
            <a:pPr algn="ctr"/>
            <a:r>
              <a:rPr lang="en-US" sz="3600" i="0" dirty="0">
                <a:solidFill>
                  <a:schemeClr val="bg1"/>
                </a:solidFill>
                <a:effectLst/>
                <a:latin typeface="+mj-lt"/>
              </a:rPr>
              <a:t>Jesus Sees The Changes </a:t>
            </a:r>
            <a:br>
              <a:rPr lang="en-US" sz="3600" i="0" dirty="0">
                <a:solidFill>
                  <a:schemeClr val="bg1"/>
                </a:solidFill>
                <a:effectLst/>
                <a:latin typeface="+mj-lt"/>
              </a:rPr>
            </a:br>
            <a:r>
              <a:rPr lang="en-US" sz="3600" i="0" dirty="0">
                <a:solidFill>
                  <a:schemeClr val="bg1"/>
                </a:solidFill>
                <a:effectLst/>
                <a:latin typeface="+mj-lt"/>
              </a:rPr>
              <a:t>We Need To Make…</a:t>
            </a:r>
            <a:r>
              <a:rPr lang="en-US" sz="3600" i="1" dirty="0">
                <a:solidFill>
                  <a:schemeClr val="bg1"/>
                </a:solidFill>
                <a:effectLst/>
                <a:latin typeface="+mj-lt"/>
              </a:rPr>
              <a:t>Right Now</a:t>
            </a:r>
            <a:r>
              <a:rPr lang="en-US" sz="3600" i="0" dirty="0">
                <a:solidFill>
                  <a:schemeClr val="bg1"/>
                </a:solidFill>
                <a:effectLst/>
                <a:latin typeface="+mj-lt"/>
              </a:rPr>
              <a:t>.</a:t>
            </a:r>
          </a:p>
          <a:p>
            <a:pPr algn="ctr"/>
            <a:r>
              <a:rPr lang="en-US" sz="2400" b="1" dirty="0">
                <a:solidFill>
                  <a:schemeClr val="bg1"/>
                </a:solidFill>
              </a:rPr>
              <a:t>Matthew 21:28-32</a:t>
            </a:r>
            <a:endParaRPr lang="en-US" sz="2400" b="1" i="0" dirty="0">
              <a:solidFill>
                <a:schemeClr val="bg1"/>
              </a:solidFill>
              <a:effectLst/>
            </a:endParaRPr>
          </a:p>
        </p:txBody>
      </p:sp>
      <p:sp>
        <p:nvSpPr>
          <p:cNvPr id="2" name="TextBox 1">
            <a:extLst>
              <a:ext uri="{FF2B5EF4-FFF2-40B4-BE49-F238E27FC236}">
                <a16:creationId xmlns:a16="http://schemas.microsoft.com/office/drawing/2014/main" id="{FA860EF0-0341-F650-7505-6ED663AEB9F2}"/>
              </a:ext>
            </a:extLst>
          </p:cNvPr>
          <p:cNvSpPr txBox="1"/>
          <p:nvPr/>
        </p:nvSpPr>
        <p:spPr>
          <a:xfrm>
            <a:off x="862312" y="3373610"/>
            <a:ext cx="7419373" cy="1569660"/>
          </a:xfrm>
          <a:prstGeom prst="rect">
            <a:avLst/>
          </a:prstGeom>
          <a:noFill/>
        </p:spPr>
        <p:txBody>
          <a:bodyPr wrap="square" rtlCol="0">
            <a:spAutoFit/>
          </a:bodyPr>
          <a:lstStyle/>
          <a:p>
            <a:r>
              <a:rPr lang="en-US" sz="2400" i="0" baseline="30000" dirty="0">
                <a:solidFill>
                  <a:schemeClr val="bg1"/>
                </a:solidFill>
                <a:effectLst/>
                <a:latin typeface="+mj-lt"/>
              </a:rPr>
              <a:t>32</a:t>
            </a:r>
            <a:r>
              <a:rPr lang="en-US" sz="2400" i="0" dirty="0">
                <a:solidFill>
                  <a:schemeClr val="bg1"/>
                </a:solidFill>
                <a:effectLst/>
                <a:latin typeface="+mj-lt"/>
              </a:rPr>
              <a:t> For John came to you in the way of righteousness and you did not believe him; but the tax collectors and prostitutes did believe him; and you, seeing this, did not even feel remorse afterward so as to believe him.</a:t>
            </a:r>
          </a:p>
        </p:txBody>
      </p:sp>
    </p:spTree>
    <p:extLst>
      <p:ext uri="{BB962C8B-B14F-4D97-AF65-F5344CB8AC3E}">
        <p14:creationId xmlns:p14="http://schemas.microsoft.com/office/powerpoint/2010/main" val="318569750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 with white text&#10;&#10;Description automatically generated">
            <a:extLst>
              <a:ext uri="{FF2B5EF4-FFF2-40B4-BE49-F238E27FC236}">
                <a16:creationId xmlns:a16="http://schemas.microsoft.com/office/drawing/2014/main" id="{13452A76-07BF-8C49-101A-A6A8558E8EE7}"/>
              </a:ext>
            </a:extLst>
          </p:cNvPr>
          <p:cNvPicPr>
            <a:picLocks noChangeAspect="1"/>
          </p:cNvPicPr>
          <p:nvPr/>
        </p:nvPicPr>
        <p:blipFill>
          <a:blip r:embed="rId3"/>
          <a:stretch>
            <a:fillRect/>
          </a:stretch>
        </p:blipFill>
        <p:spPr>
          <a:xfrm>
            <a:off x="1160364" y="213446"/>
            <a:ext cx="2430684" cy="1096772"/>
          </a:xfrm>
          <a:prstGeom prst="rect">
            <a:avLst/>
          </a:prstGeom>
        </p:spPr>
      </p:pic>
      <p:sp>
        <p:nvSpPr>
          <p:cNvPr id="4" name="TextBox 3">
            <a:extLst>
              <a:ext uri="{FF2B5EF4-FFF2-40B4-BE49-F238E27FC236}">
                <a16:creationId xmlns:a16="http://schemas.microsoft.com/office/drawing/2014/main" id="{45D4F801-B908-619C-FD91-9D79BFCE1B2B}"/>
              </a:ext>
            </a:extLst>
          </p:cNvPr>
          <p:cNvSpPr txBox="1"/>
          <p:nvPr/>
        </p:nvSpPr>
        <p:spPr>
          <a:xfrm>
            <a:off x="353029" y="1520008"/>
            <a:ext cx="4068501" cy="954107"/>
          </a:xfrm>
          <a:prstGeom prst="rect">
            <a:avLst/>
          </a:prstGeom>
          <a:noFill/>
        </p:spPr>
        <p:txBody>
          <a:bodyPr wrap="square" rtlCol="0">
            <a:spAutoFit/>
          </a:bodyPr>
          <a:lstStyle/>
          <a:p>
            <a:pPr algn="ctr"/>
            <a:r>
              <a:rPr lang="en-US" sz="2800" i="1" dirty="0">
                <a:solidFill>
                  <a:schemeClr val="bg1"/>
                </a:solidFill>
                <a:effectLst/>
                <a:latin typeface="+mj-lt"/>
              </a:rPr>
              <a:t>I Will Look Beyond</a:t>
            </a:r>
            <a:br>
              <a:rPr lang="en-US" sz="2800" i="1" dirty="0">
                <a:solidFill>
                  <a:schemeClr val="bg1"/>
                </a:solidFill>
                <a:effectLst/>
                <a:latin typeface="+mj-lt"/>
              </a:rPr>
            </a:br>
            <a:r>
              <a:rPr lang="en-US" sz="2800" i="1" dirty="0">
                <a:solidFill>
                  <a:schemeClr val="bg1"/>
                </a:solidFill>
                <a:effectLst/>
                <a:latin typeface="+mj-lt"/>
              </a:rPr>
              <a:t> The Surface.</a:t>
            </a:r>
            <a:endParaRPr lang="en-US" b="1" i="1" dirty="0">
              <a:solidFill>
                <a:schemeClr val="bg1"/>
              </a:solidFill>
              <a:effectLst/>
            </a:endParaRPr>
          </a:p>
        </p:txBody>
      </p:sp>
      <p:pic>
        <p:nvPicPr>
          <p:cNvPr id="6" name="Picture 5" descr="Two sheep grazing in a grassy field&#10;&#10;Description automatically generated">
            <a:extLst>
              <a:ext uri="{FF2B5EF4-FFF2-40B4-BE49-F238E27FC236}">
                <a16:creationId xmlns:a16="http://schemas.microsoft.com/office/drawing/2014/main" id="{F180EB15-5A2D-3A04-F38A-1B01AB1E2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1000" contrast="1000"/>
                    </a14:imgEffect>
                  </a14:imgLayer>
                </a14:imgProps>
              </a:ext>
            </a:extLst>
          </a:blip>
          <a:srcRect l="20455" r="26152"/>
          <a:stretch/>
        </p:blipFill>
        <p:spPr>
          <a:xfrm>
            <a:off x="5075499" y="0"/>
            <a:ext cx="4068501" cy="5715000"/>
          </a:xfrm>
          <a:prstGeom prst="rect">
            <a:avLst/>
          </a:prstGeom>
        </p:spPr>
      </p:pic>
      <p:sp>
        <p:nvSpPr>
          <p:cNvPr id="7" name="TextBox 6">
            <a:extLst>
              <a:ext uri="{FF2B5EF4-FFF2-40B4-BE49-F238E27FC236}">
                <a16:creationId xmlns:a16="http://schemas.microsoft.com/office/drawing/2014/main" id="{A3738857-4CC0-4E8F-B64E-EBED0AA41B40}"/>
              </a:ext>
            </a:extLst>
          </p:cNvPr>
          <p:cNvSpPr txBox="1"/>
          <p:nvPr/>
        </p:nvSpPr>
        <p:spPr>
          <a:xfrm>
            <a:off x="341455" y="2807016"/>
            <a:ext cx="4068501" cy="954107"/>
          </a:xfrm>
          <a:prstGeom prst="rect">
            <a:avLst/>
          </a:prstGeom>
          <a:noFill/>
        </p:spPr>
        <p:txBody>
          <a:bodyPr wrap="square" rtlCol="0">
            <a:spAutoFit/>
          </a:bodyPr>
          <a:lstStyle/>
          <a:p>
            <a:pPr algn="ctr"/>
            <a:r>
              <a:rPr lang="en-US" sz="2800" i="1" dirty="0">
                <a:solidFill>
                  <a:schemeClr val="bg1"/>
                </a:solidFill>
                <a:effectLst/>
                <a:latin typeface="+mj-lt"/>
              </a:rPr>
              <a:t>I Will Look Beyon</a:t>
            </a:r>
            <a:r>
              <a:rPr lang="en-US" sz="2800" i="1" dirty="0">
                <a:solidFill>
                  <a:schemeClr val="bg1"/>
                </a:solidFill>
                <a:latin typeface="+mj-lt"/>
              </a:rPr>
              <a:t>d</a:t>
            </a:r>
            <a:br>
              <a:rPr lang="en-US" sz="2800" i="1" dirty="0">
                <a:solidFill>
                  <a:schemeClr val="bg1"/>
                </a:solidFill>
                <a:latin typeface="+mj-lt"/>
              </a:rPr>
            </a:br>
            <a:r>
              <a:rPr lang="en-US" sz="2800" i="1" dirty="0">
                <a:solidFill>
                  <a:schemeClr val="bg1"/>
                </a:solidFill>
                <a:latin typeface="+mj-lt"/>
              </a:rPr>
              <a:t>My </a:t>
            </a:r>
            <a:r>
              <a:rPr lang="en-US" sz="2800" i="1" dirty="0">
                <a:solidFill>
                  <a:schemeClr val="bg1"/>
                </a:solidFill>
                <a:effectLst/>
                <a:latin typeface="+mj-lt"/>
              </a:rPr>
              <a:t>Own Concerns.</a:t>
            </a:r>
            <a:endParaRPr lang="en-US" b="1" i="1" dirty="0">
              <a:solidFill>
                <a:schemeClr val="bg1"/>
              </a:solidFill>
              <a:effectLst/>
            </a:endParaRPr>
          </a:p>
        </p:txBody>
      </p:sp>
      <p:sp>
        <p:nvSpPr>
          <p:cNvPr id="8" name="TextBox 7">
            <a:extLst>
              <a:ext uri="{FF2B5EF4-FFF2-40B4-BE49-F238E27FC236}">
                <a16:creationId xmlns:a16="http://schemas.microsoft.com/office/drawing/2014/main" id="{2908B207-CD18-9733-B3A5-23D7D27C3E5C}"/>
              </a:ext>
            </a:extLst>
          </p:cNvPr>
          <p:cNvSpPr txBox="1"/>
          <p:nvPr/>
        </p:nvSpPr>
        <p:spPr>
          <a:xfrm>
            <a:off x="353029" y="4140324"/>
            <a:ext cx="4068501" cy="954107"/>
          </a:xfrm>
          <a:prstGeom prst="rect">
            <a:avLst/>
          </a:prstGeom>
          <a:noFill/>
        </p:spPr>
        <p:txBody>
          <a:bodyPr wrap="square" rtlCol="0">
            <a:spAutoFit/>
          </a:bodyPr>
          <a:lstStyle/>
          <a:p>
            <a:pPr algn="ctr"/>
            <a:r>
              <a:rPr lang="en-US" sz="2800" i="1" dirty="0">
                <a:solidFill>
                  <a:schemeClr val="bg1"/>
                </a:solidFill>
                <a:effectLst/>
                <a:latin typeface="+mj-lt"/>
              </a:rPr>
              <a:t>I Will Look For The True Need of The Moment.</a:t>
            </a:r>
            <a:endParaRPr lang="en-US" b="1" i="1" dirty="0">
              <a:solidFill>
                <a:schemeClr val="bg1"/>
              </a:solidFill>
              <a:effectLst/>
            </a:endParaRPr>
          </a:p>
        </p:txBody>
      </p:sp>
    </p:spTree>
    <p:extLst>
      <p:ext uri="{BB962C8B-B14F-4D97-AF65-F5344CB8AC3E}">
        <p14:creationId xmlns:p14="http://schemas.microsoft.com/office/powerpoint/2010/main" val="202137617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3A04D6E-B46A-BF49-8C4A-F4F67C9C61AB}" vid="{6936C6AF-88F2-CD40-95E6-DB04488007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330</TotalTime>
  <Words>1023</Words>
  <Application>Microsoft Macintosh PowerPoint</Application>
  <PresentationFormat>On-screen Show (16:10)</PresentationFormat>
  <Paragraphs>103</Paragraphs>
  <Slides>10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Roboto</vt:lpstr>
      <vt:lpstr>system-ui</vt:lpstr>
      <vt:lpstr>Office Theme</vt:lpstr>
      <vt:lpstr>Through His Eyes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Through His Eyes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Through His Eyes</dc:title>
  <dc:creator>Phillip Shumake</dc:creator>
  <cp:lastModifiedBy>Phillip Shumake</cp:lastModifiedBy>
  <cp:revision>51</cp:revision>
  <dcterms:created xsi:type="dcterms:W3CDTF">2023-11-30T14:07:37Z</dcterms:created>
  <dcterms:modified xsi:type="dcterms:W3CDTF">2023-11-30T19:52:08Z</dcterms:modified>
</cp:coreProperties>
</file>