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2" r:id="rId1"/>
  </p:sldMasterIdLst>
  <p:sldIdLst>
    <p:sldId id="350" r:id="rId2"/>
    <p:sldId id="354" r:id="rId3"/>
    <p:sldId id="300" r:id="rId4"/>
    <p:sldId id="353" r:id="rId5"/>
    <p:sldId id="295" r:id="rId6"/>
    <p:sldId id="355" r:id="rId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955AFF-333A-4E18-B231-36AC083636E6}" v="420" dt="2023-12-10T03:43:26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96" y="76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0818" y="668582"/>
            <a:ext cx="6477805" cy="2433928"/>
          </a:xfrm>
        </p:spPr>
        <p:txBody>
          <a:bodyPr bIns="0" anchor="b">
            <a:normAutofit/>
          </a:bodyPr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818" y="3103396"/>
            <a:ext cx="6477804" cy="814684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8684" y="274423"/>
            <a:ext cx="4220081" cy="2576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7626" y="665811"/>
            <a:ext cx="608264" cy="419648"/>
          </a:xfrm>
        </p:spPr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30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289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665811"/>
            <a:ext cx="5638991" cy="38832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973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4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817" y="1463442"/>
            <a:ext cx="6482366" cy="1640839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817" y="3104281"/>
            <a:ext cx="6482366" cy="911656"/>
          </a:xfrm>
        </p:spPr>
        <p:txBody>
          <a:bodyPr tIns="91440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07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70741"/>
            <a:ext cx="6970183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675732"/>
            <a:ext cx="3366491" cy="287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0605" y="1681119"/>
            <a:ext cx="3366491" cy="286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1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70136"/>
            <a:ext cx="6971702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682958"/>
            <a:ext cx="3366596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353558"/>
            <a:ext cx="3366596" cy="220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2019" y="1685836"/>
            <a:ext cx="3366596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2019" y="2351243"/>
            <a:ext cx="3366596" cy="2197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6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1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554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665811"/>
            <a:ext cx="2221475" cy="2005432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7743" y="665812"/>
            <a:ext cx="4509353" cy="388235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671243"/>
            <a:ext cx="2221475" cy="1873484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396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941260"/>
            <a:ext cx="4149246" cy="16019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4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549667"/>
            <a:ext cx="4143303" cy="1741778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558214"/>
            <a:ext cx="4145513" cy="266769"/>
          </a:xfrm>
        </p:spPr>
        <p:txBody>
          <a:bodyPr/>
          <a:lstStyle>
            <a:lvl1pPr algn="l">
              <a:defRPr/>
            </a:lvl1pPr>
          </a:lstStyle>
          <a:p>
            <a:fld id="{957F915B-ED7B-4CE3-957E-8D3AC2D9A43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65534"/>
            <a:ext cx="4155753" cy="26744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70433"/>
            <a:ext cx="6968411" cy="87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679777"/>
            <a:ext cx="6968411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31560" y="275308"/>
            <a:ext cx="2625536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F915B-ED7B-4CE3-957E-8D3AC2D9A43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74423"/>
            <a:ext cx="4220081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665811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018576"/>
            <a:ext cx="9144000" cy="20883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5107782"/>
            <a:ext cx="9144000" cy="61912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511511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783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73" r:id="rId1"/>
    <p:sldLayoutId id="2147484474" r:id="rId2"/>
    <p:sldLayoutId id="2147484475" r:id="rId3"/>
    <p:sldLayoutId id="2147484476" r:id="rId4"/>
    <p:sldLayoutId id="2147484477" r:id="rId5"/>
    <p:sldLayoutId id="2147484478" r:id="rId6"/>
    <p:sldLayoutId id="2147484479" r:id="rId7"/>
    <p:sldLayoutId id="2147484480" r:id="rId8"/>
    <p:sldLayoutId id="2147484481" r:id="rId9"/>
    <p:sldLayoutId id="2147484482" r:id="rId10"/>
    <p:sldLayoutId id="21474844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108857"/>
            <a:ext cx="4368800" cy="1197429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3000" cap="none" dirty="0">
                <a:solidFill>
                  <a:srgbClr val="FFFF99"/>
                </a:solidFill>
                <a:latin typeface="Calibri" pitchFamily="34" charset="0"/>
              </a:rPr>
              <a:t>Acts 2:44,46 – unity with diversity of language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628650" y="1430525"/>
            <a:ext cx="376192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44 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And all who believed were together and had all things in common.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46 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And day by day, attending the temple together and breaking bread in their homes, they received their food with glad and generous hearts, </a:t>
            </a:r>
            <a:endParaRPr lang="en-US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A2F035F-3B24-66D1-100F-66B1DEE58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7450" y="1430526"/>
            <a:ext cx="376192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24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44 </a:t>
            </a:r>
            <a:r>
              <a:rPr lang="es-ES" sz="2400" i="1" dirty="0">
                <a:latin typeface="Calibri" panose="020F0502020204030204" pitchFamily="34" charset="0"/>
                <a:cs typeface="Calibri" panose="020F0502020204030204" pitchFamily="34" charset="0"/>
              </a:rPr>
              <a:t>Todos los que habían creído estaban juntos y tenían en común todas las cosas: </a:t>
            </a:r>
            <a:endParaRPr lang="en-US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24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46 </a:t>
            </a:r>
            <a:r>
              <a:rPr lang="es-ES" sz="2400" i="1" dirty="0">
                <a:latin typeface="Calibri" panose="020F0502020204030204" pitchFamily="34" charset="0"/>
                <a:cs typeface="Calibri" panose="020F0502020204030204" pitchFamily="34" charset="0"/>
              </a:rPr>
              <a:t>Perseveraban unánimes cada día en el Templo, y partiendo el pan en las casas comían juntos con alegría y sencillez de corazón,</a:t>
            </a:r>
            <a:endParaRPr lang="en-US" sz="3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1BCF37-67EC-C3D9-90D4-B4A20FB422FB}"/>
              </a:ext>
            </a:extLst>
          </p:cNvPr>
          <p:cNvSpPr txBox="1">
            <a:spLocks noChangeArrowheads="1"/>
          </p:cNvSpPr>
          <p:nvPr/>
        </p:nvSpPr>
        <p:spPr>
          <a:xfrm>
            <a:off x="4513943" y="108857"/>
            <a:ext cx="4368800" cy="119742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000" cap="none" dirty="0">
                <a:solidFill>
                  <a:srgbClr val="FFFF99"/>
                </a:solidFill>
                <a:latin typeface="Calibri" pitchFamily="34" charset="0"/>
              </a:rPr>
              <a:t>Hechos 2:44,46 </a:t>
            </a:r>
            <a:r>
              <a:rPr lang="en-US" sz="3000" cap="none" dirty="0">
                <a:solidFill>
                  <a:srgbClr val="FFFF99"/>
                </a:solidFill>
                <a:latin typeface="Calibri" pitchFamily="34" charset="0"/>
              </a:rPr>
              <a:t>–</a:t>
            </a:r>
            <a:r>
              <a:rPr lang="es-ES" sz="3000" cap="none" dirty="0">
                <a:solidFill>
                  <a:srgbClr val="FFFF99"/>
                </a:solidFill>
                <a:latin typeface="Calibri" pitchFamily="34" charset="0"/>
              </a:rPr>
              <a:t> unidad con diversidad de lenguas</a:t>
            </a:r>
            <a:endParaRPr lang="en-US" sz="3000" cap="none" dirty="0">
              <a:solidFill>
                <a:srgbClr val="FFFF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1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829" y="7257"/>
            <a:ext cx="4368800" cy="1197429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2800" cap="none" dirty="0">
                <a:solidFill>
                  <a:srgbClr val="FFFF99"/>
                </a:solidFill>
                <a:latin typeface="Calibri" pitchFamily="34" charset="0"/>
              </a:rPr>
              <a:t>Character required for unity and mutual edification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261258" y="1348610"/>
            <a:ext cx="425268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Finally, all of you, have unity of mind, sympathy, brotherly love, a tender heart, and a humble mind. </a:t>
            </a:r>
          </a:p>
          <a:p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Peter 3:8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2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A2F035F-3B24-66D1-100F-66B1DEE58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364" y="1348609"/>
            <a:ext cx="436879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En conclusión, sean todos de un mismo sentir, compasivos, fraternales, misericordiosos, y de espíritu humilde.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Pedro 3:8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2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1BCF37-67EC-C3D9-90D4-B4A20FB422FB}"/>
              </a:ext>
            </a:extLst>
          </p:cNvPr>
          <p:cNvSpPr txBox="1">
            <a:spLocks noChangeArrowheads="1"/>
          </p:cNvSpPr>
          <p:nvPr/>
        </p:nvSpPr>
        <p:spPr>
          <a:xfrm>
            <a:off x="4513943" y="7257"/>
            <a:ext cx="4511220" cy="119742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cap="none" dirty="0">
                <a:solidFill>
                  <a:srgbClr val="FFFF99"/>
                </a:solidFill>
                <a:latin typeface="Calibri" pitchFamily="34" charset="0"/>
              </a:rPr>
              <a:t>Carácter necesario para la unidad y la edificación mutua</a:t>
            </a:r>
            <a:endParaRPr lang="en-US" sz="2800" cap="none" dirty="0">
              <a:solidFill>
                <a:srgbClr val="FFFF99"/>
              </a:solidFill>
              <a:latin typeface="Calibri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923090-7A26-4D2C-1DCD-5124FDE1C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315" y="3070564"/>
            <a:ext cx="425268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22 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But the fruit of the Spirit is love, joy, peace, patience, kindness, goodness, faithfulness, </a:t>
            </a:r>
            <a:r>
              <a:rPr lang="en-US" sz="2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23 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gentleness, self-control; against such things there is no law. – 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5:22-23</a:t>
            </a:r>
            <a:endParaRPr lang="en-US" sz="32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6D8A4D-90F7-0FE5-E693-F23A44602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478" y="3085364"/>
            <a:ext cx="425268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2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22 </a:t>
            </a:r>
            <a:r>
              <a:rPr 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Pero el fruto del Espíritu es amor, gozo, paz, paciencia, benignidad, bondad, fidelidad, </a:t>
            </a:r>
            <a:r>
              <a:rPr lang="es-ES" sz="2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23 </a:t>
            </a:r>
            <a:r>
              <a:rPr 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mansedumbre, dominio propio; contra tales cosas no hay ley. 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Gálatas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5:22-23</a:t>
            </a:r>
            <a:endParaRPr lang="en-US" sz="32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67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F9459A-1073-4DB8-9A55-A80117634D14}"/>
              </a:ext>
            </a:extLst>
          </p:cNvPr>
          <p:cNvSpPr txBox="1">
            <a:spLocks noChangeArrowheads="1"/>
          </p:cNvSpPr>
          <p:nvPr/>
        </p:nvSpPr>
        <p:spPr>
          <a:xfrm>
            <a:off x="883553" y="944865"/>
            <a:ext cx="7394876" cy="137932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When We Fail One Another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CF9459A-1073-4DB8-9A55-A80117634D14}"/>
              </a:ext>
            </a:extLst>
          </p:cNvPr>
          <p:cNvSpPr txBox="1">
            <a:spLocks noChangeArrowheads="1"/>
          </p:cNvSpPr>
          <p:nvPr/>
        </p:nvSpPr>
        <p:spPr>
          <a:xfrm>
            <a:off x="883553" y="2557231"/>
            <a:ext cx="7394876" cy="137932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Cuando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nos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fallamos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unos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otros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1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961" y="819967"/>
            <a:ext cx="4422132" cy="4074243"/>
          </a:xfrm>
          <a:noFill/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Sexual Immorality –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Corinthians 5:1-2</a:t>
            </a:r>
          </a:p>
          <a:p>
            <a:pPr lvl="0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Disputes –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Corinthians 6:5-8</a:t>
            </a:r>
          </a:p>
          <a:p>
            <a:pPr lvl="0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Uncooperative/burdensome members –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Thessalonians 3:6-10</a:t>
            </a:r>
          </a:p>
          <a:p>
            <a:pPr lvl="0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Bias/Prejudice –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2:11-14, James 2:1-4</a:t>
            </a:r>
          </a:p>
          <a:p>
            <a:pPr lvl="0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Divisions/parties –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Corinthians 1:11-13</a:t>
            </a:r>
          </a:p>
          <a:p>
            <a:pPr lvl="0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Pride/Argumentative Spirit –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Timothy 6:3-5</a:t>
            </a:r>
          </a:p>
          <a:p>
            <a:pPr lvl="0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Love of the World –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Timothy 4:10</a:t>
            </a:r>
          </a:p>
          <a:p>
            <a:pPr marL="400050" indent="-400050">
              <a:lnSpc>
                <a:spcPct val="80000"/>
              </a:lnSpc>
            </a:pPr>
            <a:endParaRPr lang="en-US" sz="2400" dirty="0">
              <a:latin typeface="Calibri" pitchFamily="34" charset="0"/>
            </a:endParaRPr>
          </a:p>
          <a:p>
            <a:pPr marL="400050" indent="-400050">
              <a:lnSpc>
                <a:spcPct val="80000"/>
              </a:lnSpc>
            </a:pPr>
            <a:endParaRPr lang="en-US" sz="2250" dirty="0"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961" y="-66908"/>
            <a:ext cx="38021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+mj-ea"/>
                <a:cs typeface="+mj-cs"/>
              </a:rPr>
              <a:t>Sins of Christians in the New Testament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A2BB967-099B-7CB8-5615-B17D83E93ED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0" y="819968"/>
            <a:ext cx="4422132" cy="40742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5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5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Inmoralidad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sexual -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Corintios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5:1-2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Disputas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Corintios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6:5-8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Miembros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que no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cooperan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/son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carga -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Tesalonicenses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3:6-10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Prejuicios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Gálatas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2:11-14, Santiago 2:1-4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Divisiones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partidos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Corintios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1:11-13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Orgullo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esp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í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ritu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discutidor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Timoteo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6:3-5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Amor al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mundo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Timoteo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4:10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marL="400050" indent="-400050">
              <a:lnSpc>
                <a:spcPct val="80000"/>
              </a:lnSpc>
            </a:pPr>
            <a:endParaRPr lang="en-US" sz="2250" dirty="0">
              <a:latin typeface="Calibri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015D59-2E64-88A2-2A23-C71F1D8CB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3087" y="-66909"/>
            <a:ext cx="46179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s-ES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+mj-ea"/>
                <a:cs typeface="+mj-cs"/>
              </a:rPr>
              <a:t>Los pecados de los cristianos en el Nuevo Testamento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597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61331" y="-17077"/>
            <a:ext cx="4705815" cy="7620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cap="none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Potential Damage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3748" y="627629"/>
            <a:ext cx="3731940" cy="43396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Causes discouragement</a:t>
            </a: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Reduces confidence</a:t>
            </a: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Confuses the weak</a:t>
            </a: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Produces factions and disunity</a:t>
            </a: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Encourages sinful actions</a:t>
            </a: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Distracts from the mission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D61BA1-3A5C-00BD-0956-CB79BD9F964B}"/>
              </a:ext>
            </a:extLst>
          </p:cNvPr>
          <p:cNvSpPr txBox="1"/>
          <p:nvPr/>
        </p:nvSpPr>
        <p:spPr>
          <a:xfrm>
            <a:off x="4850783" y="626120"/>
            <a:ext cx="4010720" cy="44627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Provoca desánimo</a:t>
            </a: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s-E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Reduce la confianza</a:t>
            </a: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s-E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Confunde a los débiles</a:t>
            </a: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s-E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Produce facciones y desunión</a:t>
            </a: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s-E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Fomenta las acciones pecaminosas</a:t>
            </a: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s-E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2575" marR="0" lvl="0" indent="-28257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Distrae de la misión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DB46F02-506D-3560-C454-2EC0DA67794C}"/>
              </a:ext>
            </a:extLst>
          </p:cNvPr>
          <p:cNvSpPr txBox="1">
            <a:spLocks noChangeArrowheads="1"/>
          </p:cNvSpPr>
          <p:nvPr/>
        </p:nvSpPr>
        <p:spPr>
          <a:xfrm>
            <a:off x="4438185" y="-17076"/>
            <a:ext cx="4705815" cy="7620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Daño</a:t>
            </a:r>
            <a:r>
              <a:rPr lang="en-US" sz="3600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n-US" sz="3600" cap="none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potencial</a:t>
            </a:r>
            <a:endParaRPr lang="en-US" sz="3600" cap="none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46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61331" y="-17077"/>
            <a:ext cx="4705815" cy="7620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cap="none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Grace and Change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3245" y="626120"/>
            <a:ext cx="3731940" cy="4154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Grace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</a:pP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him we have redemption through his blood, the forgiveness of our trespasses, according to the riches of his grace, </a:t>
            </a:r>
            <a:r>
              <a:rPr lang="en-US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8 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 he lavished upon us, in all wisdom and insight –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Eph. 1:7-8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Change</a:t>
            </a:r>
          </a:p>
          <a:p>
            <a:pPr>
              <a:buClr>
                <a:schemeClr val="accent2"/>
              </a:buClr>
            </a:pPr>
            <a:r>
              <a:rPr lang="en-US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And God is able to make all grace abound to you, so that having all sufficiency in all things at all times, you may abound in every good work –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Corinthians 9:8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DB46F02-506D-3560-C454-2EC0DA67794C}"/>
              </a:ext>
            </a:extLst>
          </p:cNvPr>
          <p:cNvSpPr txBox="1">
            <a:spLocks noChangeArrowheads="1"/>
          </p:cNvSpPr>
          <p:nvPr/>
        </p:nvSpPr>
        <p:spPr>
          <a:xfrm>
            <a:off x="4438185" y="-17076"/>
            <a:ext cx="4705815" cy="7620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Gracia y </a:t>
            </a:r>
            <a:r>
              <a:rPr lang="en-US" sz="3600" cap="none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cambio</a:t>
            </a:r>
            <a:endParaRPr lang="en-US" sz="3600" cap="none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2B633B-5A09-B5A7-314B-8D2ADC1FF247}"/>
              </a:ext>
            </a:extLst>
          </p:cNvPr>
          <p:cNvSpPr txBox="1"/>
          <p:nvPr/>
        </p:nvSpPr>
        <p:spPr>
          <a:xfrm>
            <a:off x="5029831" y="626120"/>
            <a:ext cx="3856072" cy="4154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Gracia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</a:pPr>
            <a:r>
              <a:rPr lang="es-ES" i="1" dirty="0">
                <a:latin typeface="Calibri" panose="020F0502020204030204" pitchFamily="34" charset="0"/>
                <a:cs typeface="Calibri" panose="020F0502020204030204" pitchFamily="34" charset="0"/>
              </a:rPr>
              <a:t>En Él tenemos redención mediante Su sangre, el perdón de nuestros pecados según las riquezas de Su gracia </a:t>
            </a:r>
            <a:br>
              <a:rPr lang="es-ES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s-ES" i="1" dirty="0">
                <a:latin typeface="Calibri" panose="020F0502020204030204" pitchFamily="34" charset="0"/>
                <a:cs typeface="Calibri" panose="020F0502020204030204" pitchFamily="34" charset="0"/>
              </a:rPr>
              <a:t>que ha hecho abundar para con nosotros. En toda sabiduría y discernimiento… 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Efesios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1:7-8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Cambio</a:t>
            </a:r>
          </a:p>
          <a:p>
            <a:pPr>
              <a:buClr>
                <a:schemeClr val="accent2"/>
              </a:buClr>
            </a:pPr>
            <a:r>
              <a:rPr lang="es-ES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s-ES" i="1" dirty="0">
                <a:latin typeface="Calibri" panose="020F0502020204030204" pitchFamily="34" charset="0"/>
                <a:cs typeface="Calibri" panose="020F0502020204030204" pitchFamily="34" charset="0"/>
              </a:rPr>
              <a:t>Y Dios puede hacer que toda gracia abunde para ustedes, a fin de que teniendo siempre todo lo suficiente en todas las cosas, abunden para toda buena obra. 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Corintios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9:8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88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5" grpId="0" uiExpand="1" build="p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2987</TotalTime>
  <Words>578</Words>
  <Application>Microsoft Office PowerPoint</Application>
  <PresentationFormat>On-screen Show (16:10)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Rockwell</vt:lpstr>
      <vt:lpstr>Times New Roman</vt:lpstr>
      <vt:lpstr>Gallery</vt:lpstr>
      <vt:lpstr>Acts 2:44,46 – unity with diversity of language</vt:lpstr>
      <vt:lpstr>Character required for unity and mutual edification</vt:lpstr>
      <vt:lpstr>PowerPoint Presentation</vt:lpstr>
      <vt:lpstr>PowerPoint Presentation</vt:lpstr>
      <vt:lpstr>Potential Damage</vt:lpstr>
      <vt:lpstr>Grace and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 – Theme of the Bible</dc:title>
  <dc:creator>Russ LaGrone</dc:creator>
  <cp:lastModifiedBy>Russ LaGrone</cp:lastModifiedBy>
  <cp:revision>39</cp:revision>
  <dcterms:created xsi:type="dcterms:W3CDTF">2019-05-03T22:43:22Z</dcterms:created>
  <dcterms:modified xsi:type="dcterms:W3CDTF">2023-12-10T19:35:22Z</dcterms:modified>
</cp:coreProperties>
</file>