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sldIdLst>
    <p:sldId id="256" r:id="rId2"/>
    <p:sldId id="258" r:id="rId3"/>
    <p:sldId id="265" r:id="rId4"/>
    <p:sldId id="259" r:id="rId5"/>
    <p:sldId id="262" r:id="rId6"/>
    <p:sldId id="263" r:id="rId7"/>
    <p:sldId id="264"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09E71-0891-4273-8AD8-759F89DDB9DD}" type="datetimeFigureOut">
              <a:rPr lang="en-US" smtClean="0"/>
              <a:t>12/20/2023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16CE2-C0E8-4695-8226-710D0DA02FCA}" type="slidenum">
              <a:rPr lang="en-US" smtClean="0"/>
              <a:t>‹#›</a:t>
            </a:fld>
            <a:endParaRPr lang="en-US"/>
          </a:p>
        </p:txBody>
      </p:sp>
    </p:spTree>
    <p:extLst>
      <p:ext uri="{BB962C8B-B14F-4D97-AF65-F5344CB8AC3E}">
        <p14:creationId xmlns:p14="http://schemas.microsoft.com/office/powerpoint/2010/main" val="1018843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Material in multiple locations in the foyer; will also be online.</a:t>
            </a:r>
          </a:p>
        </p:txBody>
      </p:sp>
      <p:sp>
        <p:nvSpPr>
          <p:cNvPr id="4" name="Slide Number Placeholder 3"/>
          <p:cNvSpPr>
            <a:spLocks noGrp="1"/>
          </p:cNvSpPr>
          <p:nvPr>
            <p:ph type="sldNum" sz="quarter" idx="5"/>
          </p:nvPr>
        </p:nvSpPr>
        <p:spPr/>
        <p:txBody>
          <a:bodyPr/>
          <a:lstStyle/>
          <a:p>
            <a:fld id="{AAF7773D-F850-44B4-A8CD-AB12A2026063}" type="slidenum">
              <a:rPr lang="en-US" smtClean="0"/>
              <a:t>2</a:t>
            </a:fld>
            <a:endParaRPr lang="en-US"/>
          </a:p>
        </p:txBody>
      </p:sp>
    </p:spTree>
    <p:extLst>
      <p:ext uri="{BB962C8B-B14F-4D97-AF65-F5344CB8AC3E}">
        <p14:creationId xmlns:p14="http://schemas.microsoft.com/office/powerpoint/2010/main" val="173335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68112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267760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6D699-72D6-4888-BA94-4235822FCA4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938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993900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6D699-72D6-4888-BA94-4235822FCA4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1695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434166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62798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82246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62846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CAF74-2EEF-4339-86AE-B2109424B9A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94197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43812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CCAF74-2EEF-4339-86AE-B2109424B9A2}" type="datetimeFigureOut">
              <a:rPr lang="en-US" smtClean="0"/>
              <a:t>12/20/2023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59477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CCAF74-2EEF-4339-86AE-B2109424B9A2}" type="datetimeFigureOut">
              <a:rPr lang="en-US" smtClean="0"/>
              <a:t>12/20/2023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20179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CAF74-2EEF-4339-86AE-B2109424B9A2}" type="datetimeFigureOut">
              <a:rPr lang="en-US" smtClean="0"/>
              <a:t>12/20/2023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233596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315632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CCAF74-2EEF-4339-86AE-B2109424B9A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6D699-72D6-4888-BA94-4235822FCA45}" type="slidenum">
              <a:rPr lang="en-US" smtClean="0"/>
              <a:t>‹#›</a:t>
            </a:fld>
            <a:endParaRPr lang="en-US"/>
          </a:p>
        </p:txBody>
      </p:sp>
    </p:spTree>
    <p:extLst>
      <p:ext uri="{BB962C8B-B14F-4D97-AF65-F5344CB8AC3E}">
        <p14:creationId xmlns:p14="http://schemas.microsoft.com/office/powerpoint/2010/main" val="411659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BCCAF74-2EEF-4339-86AE-B2109424B9A2}" type="datetimeFigureOut">
              <a:rPr lang="en-US" smtClean="0"/>
              <a:t>12/20/2023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F6D699-72D6-4888-BA94-4235822FCA45}" type="slidenum">
              <a:rPr lang="en-US" smtClean="0"/>
              <a:t>‹#›</a:t>
            </a:fld>
            <a:endParaRPr lang="en-US"/>
          </a:p>
        </p:txBody>
      </p:sp>
    </p:spTree>
    <p:extLst>
      <p:ext uri="{BB962C8B-B14F-4D97-AF65-F5344CB8AC3E}">
        <p14:creationId xmlns:p14="http://schemas.microsoft.com/office/powerpoint/2010/main" val="25342057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1F24C-BA9D-41EE-B46F-6C4F5B35D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D3EF9E9-18EF-0C8D-F2DE-5F1FF3A3D203}"/>
              </a:ext>
            </a:extLst>
          </p:cNvPr>
          <p:cNvPicPr>
            <a:picLocks noChangeAspect="1"/>
          </p:cNvPicPr>
          <p:nvPr/>
        </p:nvPicPr>
        <p:blipFill rotWithShape="1">
          <a:blip r:embed="rId2">
            <a:duotone>
              <a:schemeClr val="bg2">
                <a:shade val="45000"/>
                <a:satMod val="135000"/>
              </a:schemeClr>
              <a:prstClr val="white"/>
            </a:duotone>
            <a:alphaModFix amt="40000"/>
          </a:blip>
          <a:srcRect t="9480" b="879"/>
          <a:stretch/>
        </p:blipFill>
        <p:spPr>
          <a:xfrm>
            <a:off x="20" y="10"/>
            <a:ext cx="12191980" cy="6857990"/>
          </a:xfrm>
          <a:prstGeom prst="rect">
            <a:avLst/>
          </a:prstGeom>
        </p:spPr>
      </p:pic>
      <p:grpSp>
        <p:nvGrpSpPr>
          <p:cNvPr id="12" name="Group 11">
            <a:extLst>
              <a:ext uri="{FF2B5EF4-FFF2-40B4-BE49-F238E27FC236}">
                <a16:creationId xmlns:a16="http://schemas.microsoft.com/office/drawing/2014/main" id="{C13B8118-80AF-4C0C-BC64-74291987FF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E28C34FD-C8AB-4444-9244-37247B99B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4" name="Freeform 12">
              <a:extLst>
                <a:ext uri="{FF2B5EF4-FFF2-40B4-BE49-F238E27FC236}">
                  <a16:creationId xmlns:a16="http://schemas.microsoft.com/office/drawing/2014/main" id="{F9BFF7D6-B77B-44E9-A782-9D298C9901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5" name="Freeform 13">
              <a:extLst>
                <a:ext uri="{FF2B5EF4-FFF2-40B4-BE49-F238E27FC236}">
                  <a16:creationId xmlns:a16="http://schemas.microsoft.com/office/drawing/2014/main" id="{514D6296-625A-4CC9-BEB9-D738BF2A2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6" name="Freeform 14">
              <a:extLst>
                <a:ext uri="{FF2B5EF4-FFF2-40B4-BE49-F238E27FC236}">
                  <a16:creationId xmlns:a16="http://schemas.microsoft.com/office/drawing/2014/main" id="{CF7A54B1-9C64-4395-9A06-3DCAFBD40C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7" name="Freeform 15">
              <a:extLst>
                <a:ext uri="{FF2B5EF4-FFF2-40B4-BE49-F238E27FC236}">
                  <a16:creationId xmlns:a16="http://schemas.microsoft.com/office/drawing/2014/main" id="{A06A8912-6544-446B-8B15-C7E68BF5E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8" name="Freeform 16">
              <a:extLst>
                <a:ext uri="{FF2B5EF4-FFF2-40B4-BE49-F238E27FC236}">
                  <a16:creationId xmlns:a16="http://schemas.microsoft.com/office/drawing/2014/main" id="{23046646-4195-4B9A-8E43-22B520F8F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9" name="Freeform 17">
              <a:extLst>
                <a:ext uri="{FF2B5EF4-FFF2-40B4-BE49-F238E27FC236}">
                  <a16:creationId xmlns:a16="http://schemas.microsoft.com/office/drawing/2014/main" id="{B0BBADBF-6D90-44AD-9068-FF03855DA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20" name="Freeform 18">
              <a:extLst>
                <a:ext uri="{FF2B5EF4-FFF2-40B4-BE49-F238E27FC236}">
                  <a16:creationId xmlns:a16="http://schemas.microsoft.com/office/drawing/2014/main" id="{75227888-5A01-404B-AE4D-D79B05A86F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21" name="Freeform 19">
              <a:extLst>
                <a:ext uri="{FF2B5EF4-FFF2-40B4-BE49-F238E27FC236}">
                  <a16:creationId xmlns:a16="http://schemas.microsoft.com/office/drawing/2014/main" id="{B7ACB41F-3710-4051-AB65-5FC82C5FBF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2" name="Freeform 20">
              <a:extLst>
                <a:ext uri="{FF2B5EF4-FFF2-40B4-BE49-F238E27FC236}">
                  <a16:creationId xmlns:a16="http://schemas.microsoft.com/office/drawing/2014/main" id="{F28F1156-1F03-4A29-9016-C29EA17BCF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3" name="Freeform 21">
              <a:extLst>
                <a:ext uri="{FF2B5EF4-FFF2-40B4-BE49-F238E27FC236}">
                  <a16:creationId xmlns:a16="http://schemas.microsoft.com/office/drawing/2014/main" id="{F7C0D23E-7680-4D6E-B35D-244D3E77E7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4" name="Freeform 22">
              <a:extLst>
                <a:ext uri="{FF2B5EF4-FFF2-40B4-BE49-F238E27FC236}">
                  <a16:creationId xmlns:a16="http://schemas.microsoft.com/office/drawing/2014/main" id="{D1F7FFBA-E04A-40A4-8F92-AAD6EF8A4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sp>
        <p:nvSpPr>
          <p:cNvPr id="2" name="Title 1">
            <a:extLst>
              <a:ext uri="{FF2B5EF4-FFF2-40B4-BE49-F238E27FC236}">
                <a16:creationId xmlns:a16="http://schemas.microsoft.com/office/drawing/2014/main" id="{ED2E1BDA-DFE5-8D71-8419-8BAF881DF5E1}"/>
              </a:ext>
            </a:extLst>
          </p:cNvPr>
          <p:cNvSpPr>
            <a:spLocks noGrp="1"/>
          </p:cNvSpPr>
          <p:nvPr>
            <p:ph type="ctrTitle"/>
          </p:nvPr>
        </p:nvSpPr>
        <p:spPr>
          <a:xfrm>
            <a:off x="2589213" y="2514600"/>
            <a:ext cx="8915399" cy="2262781"/>
          </a:xfrm>
        </p:spPr>
        <p:txBody>
          <a:bodyPr>
            <a:normAutofit/>
          </a:bodyPr>
          <a:lstStyle/>
          <a:p>
            <a:pPr>
              <a:lnSpc>
                <a:spcPct val="90000"/>
              </a:lnSpc>
            </a:pPr>
            <a:r>
              <a:rPr lang="en-US" sz="4200"/>
              <a:t>Parable of the Friend at Midnight/</a:t>
            </a:r>
            <a:br>
              <a:rPr lang="en-US" sz="4200"/>
            </a:br>
            <a:r>
              <a:rPr lang="en-US" sz="4200" i="1"/>
              <a:t>Parabola del Amigo a Medianoche </a:t>
            </a:r>
          </a:p>
        </p:txBody>
      </p:sp>
      <p:sp>
        <p:nvSpPr>
          <p:cNvPr id="3" name="Subtitle 2">
            <a:extLst>
              <a:ext uri="{FF2B5EF4-FFF2-40B4-BE49-F238E27FC236}">
                <a16:creationId xmlns:a16="http://schemas.microsoft.com/office/drawing/2014/main" id="{05633DF0-729C-92B7-7115-A9B9555F2AB1}"/>
              </a:ext>
            </a:extLst>
          </p:cNvPr>
          <p:cNvSpPr>
            <a:spLocks noGrp="1"/>
          </p:cNvSpPr>
          <p:nvPr>
            <p:ph type="subTitle" idx="1"/>
          </p:nvPr>
        </p:nvSpPr>
        <p:spPr>
          <a:xfrm>
            <a:off x="2589213" y="4777379"/>
            <a:ext cx="8915399" cy="1126283"/>
          </a:xfrm>
        </p:spPr>
        <p:txBody>
          <a:bodyPr>
            <a:normAutofit/>
          </a:bodyPr>
          <a:lstStyle/>
          <a:p>
            <a:pPr>
              <a:lnSpc>
                <a:spcPct val="90000"/>
              </a:lnSpc>
            </a:pPr>
            <a:r>
              <a:rPr lang="en-US"/>
              <a:t>Luke 11:5-13, </a:t>
            </a:r>
            <a:r>
              <a:rPr lang="en-US" i="1"/>
              <a:t>Lucas 11:5-13</a:t>
            </a:r>
          </a:p>
          <a:p>
            <a:pPr>
              <a:lnSpc>
                <a:spcPct val="90000"/>
              </a:lnSpc>
            </a:pPr>
            <a:r>
              <a:rPr lang="en-US"/>
              <a:t>Learning Persistence in Prayer/</a:t>
            </a:r>
          </a:p>
          <a:p>
            <a:pPr>
              <a:lnSpc>
                <a:spcPct val="90000"/>
              </a:lnSpc>
            </a:pPr>
            <a:r>
              <a:rPr lang="es-ES" i="1"/>
              <a:t>Aprendiendo persistencia en la oración</a:t>
            </a:r>
            <a:endParaRPr lang="en-US" i="1"/>
          </a:p>
          <a:p>
            <a:pPr>
              <a:lnSpc>
                <a:spcPct val="90000"/>
              </a:lnSpc>
            </a:pPr>
            <a:endParaRPr lang="en-US"/>
          </a:p>
          <a:p>
            <a:pPr>
              <a:lnSpc>
                <a:spcPct val="90000"/>
              </a:lnSpc>
            </a:pPr>
            <a:endParaRPr lang="en-US"/>
          </a:p>
        </p:txBody>
      </p:sp>
      <p:grpSp>
        <p:nvGrpSpPr>
          <p:cNvPr id="26" name="Group 25">
            <a:extLst>
              <a:ext uri="{FF2B5EF4-FFF2-40B4-BE49-F238E27FC236}">
                <a16:creationId xmlns:a16="http://schemas.microsoft.com/office/drawing/2014/main" id="{502F7C86-D374-4969-AB87-CA4108CE95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D99BC819-B2EA-4CCC-8B23-CF42F48D6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8" name="Freeform 28">
              <a:extLst>
                <a:ext uri="{FF2B5EF4-FFF2-40B4-BE49-F238E27FC236}">
                  <a16:creationId xmlns:a16="http://schemas.microsoft.com/office/drawing/2014/main" id="{1EA0AE3F-610C-4727-B82A-D91B4282E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9" name="Freeform 29">
              <a:extLst>
                <a:ext uri="{FF2B5EF4-FFF2-40B4-BE49-F238E27FC236}">
                  <a16:creationId xmlns:a16="http://schemas.microsoft.com/office/drawing/2014/main" id="{1AED653B-8E26-4407-B55E-5EF634840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30" name="Freeform 30">
              <a:extLst>
                <a:ext uri="{FF2B5EF4-FFF2-40B4-BE49-F238E27FC236}">
                  <a16:creationId xmlns:a16="http://schemas.microsoft.com/office/drawing/2014/main" id="{21EB9336-97C9-4E84-94CF-D3F74080F2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31" name="Freeform 31">
              <a:extLst>
                <a:ext uri="{FF2B5EF4-FFF2-40B4-BE49-F238E27FC236}">
                  <a16:creationId xmlns:a16="http://schemas.microsoft.com/office/drawing/2014/main" id="{69BF6CA2-569A-4C82-A2AE-CDCF36CCBE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2" name="Freeform 32">
              <a:extLst>
                <a:ext uri="{FF2B5EF4-FFF2-40B4-BE49-F238E27FC236}">
                  <a16:creationId xmlns:a16="http://schemas.microsoft.com/office/drawing/2014/main" id="{421FFC08-FE31-4A95-B2F5-68A06B97A9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3" name="Freeform 33">
              <a:extLst>
                <a:ext uri="{FF2B5EF4-FFF2-40B4-BE49-F238E27FC236}">
                  <a16:creationId xmlns:a16="http://schemas.microsoft.com/office/drawing/2014/main" id="{2422EB91-1B28-4E12-A747-0ACA5D9E28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4" name="Freeform 34">
              <a:extLst>
                <a:ext uri="{FF2B5EF4-FFF2-40B4-BE49-F238E27FC236}">
                  <a16:creationId xmlns:a16="http://schemas.microsoft.com/office/drawing/2014/main" id="{6077349A-7224-44B1-9F3A-E1BDCB43B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5" name="Freeform 35">
              <a:extLst>
                <a:ext uri="{FF2B5EF4-FFF2-40B4-BE49-F238E27FC236}">
                  <a16:creationId xmlns:a16="http://schemas.microsoft.com/office/drawing/2014/main" id="{A05A2443-1E41-4A29-927D-4C9D7FA8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6" name="Freeform 36">
              <a:extLst>
                <a:ext uri="{FF2B5EF4-FFF2-40B4-BE49-F238E27FC236}">
                  <a16:creationId xmlns:a16="http://schemas.microsoft.com/office/drawing/2014/main" id="{849DD9E0-80A6-4A4C-91DD-CF69D1C337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7" name="Freeform 37">
              <a:extLst>
                <a:ext uri="{FF2B5EF4-FFF2-40B4-BE49-F238E27FC236}">
                  <a16:creationId xmlns:a16="http://schemas.microsoft.com/office/drawing/2014/main" id="{04A5B2BC-E2EA-4553-8199-C4F3B86D88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8" name="Freeform 38">
              <a:extLst>
                <a:ext uri="{FF2B5EF4-FFF2-40B4-BE49-F238E27FC236}">
                  <a16:creationId xmlns:a16="http://schemas.microsoft.com/office/drawing/2014/main" id="{69AA136B-030C-4644-821E-3247A1841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40" name="Rectangle 39">
            <a:extLst>
              <a:ext uri="{FF2B5EF4-FFF2-40B4-BE49-F238E27FC236}">
                <a16:creationId xmlns:a16="http://schemas.microsoft.com/office/drawing/2014/main" id="{9DEDD006-D91C-4989-B39C-EEEA43F86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Freeform 33">
            <a:extLst>
              <a:ext uri="{FF2B5EF4-FFF2-40B4-BE49-F238E27FC236}">
                <a16:creationId xmlns:a16="http://schemas.microsoft.com/office/drawing/2014/main" id="{35EF7FFE-55CC-444E-A630-F40A5C9C5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n-US"/>
          </a:p>
        </p:txBody>
      </p:sp>
    </p:spTree>
    <p:extLst>
      <p:ext uri="{BB962C8B-B14F-4D97-AF65-F5344CB8AC3E}">
        <p14:creationId xmlns:p14="http://schemas.microsoft.com/office/powerpoint/2010/main" val="364578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6745F-F29A-DB49-0340-B4219D5D9536}"/>
              </a:ext>
            </a:extLst>
          </p:cNvPr>
          <p:cNvSpPr>
            <a:spLocks noGrp="1"/>
          </p:cNvSpPr>
          <p:nvPr>
            <p:ph type="title"/>
          </p:nvPr>
        </p:nvSpPr>
        <p:spPr/>
        <p:txBody>
          <a:bodyPr/>
          <a:lstStyle/>
          <a:p>
            <a:r>
              <a:rPr lang="en-US" dirty="0"/>
              <a:t>Year-End Study Schedule</a:t>
            </a:r>
          </a:p>
        </p:txBody>
      </p:sp>
      <p:graphicFrame>
        <p:nvGraphicFramePr>
          <p:cNvPr id="3" name="Table 2">
            <a:extLst>
              <a:ext uri="{FF2B5EF4-FFF2-40B4-BE49-F238E27FC236}">
                <a16:creationId xmlns:a16="http://schemas.microsoft.com/office/drawing/2014/main" id="{92578226-2EA5-22CE-7B4F-AC5CA82FF526}"/>
              </a:ext>
            </a:extLst>
          </p:cNvPr>
          <p:cNvGraphicFramePr>
            <a:graphicFrameLocks noGrp="1"/>
          </p:cNvGraphicFramePr>
          <p:nvPr>
            <p:extLst>
              <p:ext uri="{D42A27DB-BD31-4B8C-83A1-F6EECF244321}">
                <p14:modId xmlns:p14="http://schemas.microsoft.com/office/powerpoint/2010/main" val="1037987777"/>
              </p:ext>
            </p:extLst>
          </p:nvPr>
        </p:nvGraphicFramePr>
        <p:xfrm>
          <a:off x="1041854" y="1264555"/>
          <a:ext cx="10108292" cy="5017594"/>
        </p:xfrm>
        <a:graphic>
          <a:graphicData uri="http://schemas.openxmlformats.org/drawingml/2006/table">
            <a:tbl>
              <a:tblPr firstRow="1" firstCol="1" bandRow="1">
                <a:tableStyleId>{2D5ABB26-0587-4C30-8999-92F81FD0307C}</a:tableStyleId>
              </a:tblPr>
              <a:tblGrid>
                <a:gridCol w="1014604">
                  <a:extLst>
                    <a:ext uri="{9D8B030D-6E8A-4147-A177-3AD203B41FA5}">
                      <a16:colId xmlns:a16="http://schemas.microsoft.com/office/drawing/2014/main" val="2939089606"/>
                    </a:ext>
                  </a:extLst>
                </a:gridCol>
                <a:gridCol w="3413164">
                  <a:extLst>
                    <a:ext uri="{9D8B030D-6E8A-4147-A177-3AD203B41FA5}">
                      <a16:colId xmlns:a16="http://schemas.microsoft.com/office/drawing/2014/main" val="4007716169"/>
                    </a:ext>
                  </a:extLst>
                </a:gridCol>
                <a:gridCol w="3143550">
                  <a:extLst>
                    <a:ext uri="{9D8B030D-6E8A-4147-A177-3AD203B41FA5}">
                      <a16:colId xmlns:a16="http://schemas.microsoft.com/office/drawing/2014/main" val="2925967975"/>
                    </a:ext>
                  </a:extLst>
                </a:gridCol>
                <a:gridCol w="1066152">
                  <a:extLst>
                    <a:ext uri="{9D8B030D-6E8A-4147-A177-3AD203B41FA5}">
                      <a16:colId xmlns:a16="http://schemas.microsoft.com/office/drawing/2014/main" val="3368226158"/>
                    </a:ext>
                  </a:extLst>
                </a:gridCol>
                <a:gridCol w="1470822">
                  <a:extLst>
                    <a:ext uri="{9D8B030D-6E8A-4147-A177-3AD203B41FA5}">
                      <a16:colId xmlns:a16="http://schemas.microsoft.com/office/drawing/2014/main" val="963277350"/>
                    </a:ext>
                  </a:extLst>
                </a:gridCol>
              </a:tblGrid>
              <a:tr h="310896">
                <a:tc>
                  <a:txBody>
                    <a:bodyPr/>
                    <a:lstStyle/>
                    <a:p>
                      <a:pPr marL="0" marR="0">
                        <a:spcBef>
                          <a:spcPts val="0"/>
                        </a:spcBef>
                        <a:spcAft>
                          <a:spcPts val="0"/>
                        </a:spcAft>
                      </a:pPr>
                      <a:r>
                        <a:rPr lang="en-US" sz="1300" b="0" kern="0" dirty="0">
                          <a:solidFill>
                            <a:schemeClr val="bg1"/>
                          </a:solidFill>
                          <a:effectLst/>
                        </a:rPr>
                        <a:t>Date</a:t>
                      </a:r>
                      <a:endParaRPr lang="en-US" sz="1400" b="0" kern="100" dirty="0">
                        <a:solidFill>
                          <a:schemeClr val="bg1"/>
                        </a:solidFill>
                        <a:effectLst/>
                        <a:latin typeface="Metropolis Medium" panose="00000600000000000000" pitchFamily="2" charset="0"/>
                        <a:ea typeface="Calibri" panose="020F0502020204030204" pitchFamily="34" charset="0"/>
                        <a:cs typeface="Times New Roman" panose="02020603050405020304" pitchFamily="18" charset="0"/>
                      </a:endParaRPr>
                    </a:p>
                  </a:txBody>
                  <a:tcPr marL="54864" marR="54864" marT="54864" marB="54864" anchor="b">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14E55"/>
                    </a:solidFill>
                  </a:tcPr>
                </a:tc>
                <a:tc>
                  <a:txBody>
                    <a:bodyPr/>
                    <a:lstStyle/>
                    <a:p>
                      <a:pPr marL="0" marR="0">
                        <a:spcBef>
                          <a:spcPts val="0"/>
                        </a:spcBef>
                        <a:spcAft>
                          <a:spcPts val="0"/>
                        </a:spcAft>
                      </a:pPr>
                      <a:r>
                        <a:rPr lang="en-US" sz="1300" b="0" kern="0" dirty="0">
                          <a:solidFill>
                            <a:schemeClr val="bg1"/>
                          </a:solidFill>
                          <a:effectLst/>
                        </a:rPr>
                        <a:t>Topic</a:t>
                      </a:r>
                      <a:endParaRPr lang="en-US" sz="1400" b="0" kern="100" dirty="0">
                        <a:solidFill>
                          <a:schemeClr val="bg1"/>
                        </a:solidFill>
                        <a:effectLst/>
                        <a:latin typeface="Metropolis Medium" panose="00000600000000000000" pitchFamily="2" charset="0"/>
                        <a:ea typeface="Calibri" panose="020F0502020204030204" pitchFamily="34" charset="0"/>
                        <a:cs typeface="Times New Roman" panose="02020603050405020304" pitchFamily="18" charset="0"/>
                      </a:endParaRPr>
                    </a:p>
                  </a:txBody>
                  <a:tcPr marL="54864" marR="54864" marT="54864" marB="54864"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14E55"/>
                    </a:solidFill>
                  </a:tcPr>
                </a:tc>
                <a:tc>
                  <a:txBody>
                    <a:bodyPr/>
                    <a:lstStyle/>
                    <a:p>
                      <a:pPr marL="0" marR="0">
                        <a:spcBef>
                          <a:spcPts val="0"/>
                        </a:spcBef>
                        <a:spcAft>
                          <a:spcPts val="0"/>
                        </a:spcAft>
                      </a:pPr>
                      <a:r>
                        <a:rPr lang="en-US" sz="1300" b="0" kern="0" dirty="0">
                          <a:solidFill>
                            <a:schemeClr val="bg1"/>
                          </a:solidFill>
                          <a:effectLst/>
                        </a:rPr>
                        <a:t>Application</a:t>
                      </a:r>
                      <a:endParaRPr lang="en-US" sz="1400" b="0" kern="100" dirty="0">
                        <a:solidFill>
                          <a:schemeClr val="bg1"/>
                        </a:solidFill>
                        <a:effectLst/>
                        <a:latin typeface="Metropolis Medium" panose="00000600000000000000" pitchFamily="2" charset="0"/>
                        <a:ea typeface="Calibri" panose="020F0502020204030204" pitchFamily="34" charset="0"/>
                        <a:cs typeface="Times New Roman" panose="02020603050405020304" pitchFamily="18" charset="0"/>
                      </a:endParaRPr>
                    </a:p>
                  </a:txBody>
                  <a:tcPr marL="54864" marR="54864" marT="54864" marB="54864"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14E55"/>
                    </a:solidFill>
                  </a:tcPr>
                </a:tc>
                <a:tc>
                  <a:txBody>
                    <a:bodyPr/>
                    <a:lstStyle/>
                    <a:p>
                      <a:pPr marL="0" marR="0">
                        <a:spcBef>
                          <a:spcPts val="0"/>
                        </a:spcBef>
                        <a:spcAft>
                          <a:spcPts val="0"/>
                        </a:spcAft>
                      </a:pPr>
                      <a:r>
                        <a:rPr lang="en-US" sz="1300" b="0" kern="0" dirty="0">
                          <a:solidFill>
                            <a:schemeClr val="bg1"/>
                          </a:solidFill>
                          <a:effectLst/>
                        </a:rPr>
                        <a:t>Session</a:t>
                      </a:r>
                      <a:endParaRPr lang="en-US" sz="1400" b="0" kern="100" dirty="0">
                        <a:solidFill>
                          <a:schemeClr val="bg1"/>
                        </a:solidFill>
                        <a:effectLst/>
                        <a:latin typeface="Metropolis Medium" panose="00000600000000000000" pitchFamily="2" charset="0"/>
                        <a:ea typeface="Calibri" panose="020F0502020204030204" pitchFamily="34" charset="0"/>
                        <a:cs typeface="Times New Roman" panose="02020603050405020304" pitchFamily="18" charset="0"/>
                      </a:endParaRPr>
                    </a:p>
                  </a:txBody>
                  <a:tcPr marL="54864" marR="54864" marT="54864" marB="54864"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14E55"/>
                    </a:solidFill>
                  </a:tcPr>
                </a:tc>
                <a:tc>
                  <a:txBody>
                    <a:bodyPr/>
                    <a:lstStyle/>
                    <a:p>
                      <a:pPr marL="0" marR="0">
                        <a:spcBef>
                          <a:spcPts val="0"/>
                        </a:spcBef>
                        <a:spcAft>
                          <a:spcPts val="0"/>
                        </a:spcAft>
                      </a:pPr>
                      <a:r>
                        <a:rPr lang="en-US" sz="1300" b="0" kern="0" dirty="0">
                          <a:solidFill>
                            <a:schemeClr val="bg1"/>
                          </a:solidFill>
                          <a:effectLst/>
                        </a:rPr>
                        <a:t>Speaker</a:t>
                      </a:r>
                      <a:endParaRPr lang="en-US" sz="1400" b="0" kern="100" dirty="0">
                        <a:solidFill>
                          <a:schemeClr val="bg1"/>
                        </a:solidFill>
                        <a:effectLst/>
                        <a:latin typeface="Metropolis Medium" panose="00000600000000000000" pitchFamily="2" charset="0"/>
                        <a:ea typeface="Calibri" panose="020F0502020204030204" pitchFamily="34" charset="0"/>
                        <a:cs typeface="Times New Roman" panose="02020603050405020304" pitchFamily="18" charset="0"/>
                      </a:endParaRPr>
                    </a:p>
                  </a:txBody>
                  <a:tcPr marL="54864" marR="54864" marT="54864" marB="54864" anchor="b">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14E55"/>
                    </a:solidFill>
                  </a:tcPr>
                </a:tc>
                <a:extLst>
                  <a:ext uri="{0D108BD9-81ED-4DB2-BD59-A6C34878D82A}">
                    <a16:rowId xmlns:a16="http://schemas.microsoft.com/office/drawing/2014/main" val="1103956049"/>
                  </a:ext>
                </a:extLst>
              </a:tr>
              <a:tr h="604786">
                <a:tc>
                  <a:txBody>
                    <a:bodyPr/>
                    <a:lstStyle/>
                    <a:p>
                      <a:pPr marL="0" marR="0">
                        <a:spcBef>
                          <a:spcPts val="0"/>
                        </a:spcBef>
                        <a:spcAft>
                          <a:spcPts val="0"/>
                        </a:spcAft>
                      </a:pPr>
                      <a:r>
                        <a:rPr lang="en-US" sz="1300" b="0" kern="0" dirty="0">
                          <a:effectLst/>
                        </a:rPr>
                        <a:t>Sun, Dec 17</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the Soils</a:t>
                      </a:r>
                      <a:br>
                        <a:rPr lang="en-US" sz="1700" b="0" kern="0" dirty="0">
                          <a:effectLst/>
                        </a:rPr>
                      </a:br>
                      <a:r>
                        <a:rPr lang="en-US" sz="1300" b="0" kern="0" dirty="0">
                          <a:effectLst/>
                        </a:rPr>
                        <a:t>Mark 4:1-23</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to Understand the Parables</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AM Sermon</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Bill Sanchez</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1078666244"/>
                  </a:ext>
                </a:extLst>
              </a:tr>
              <a:tr h="822960">
                <a:tc>
                  <a:txBody>
                    <a:bodyPr/>
                    <a:lstStyle/>
                    <a:p>
                      <a:pPr marL="0" marR="0">
                        <a:spcBef>
                          <a:spcPts val="0"/>
                        </a:spcBef>
                        <a:spcAft>
                          <a:spcPts val="0"/>
                        </a:spcAft>
                      </a:pPr>
                      <a:r>
                        <a:rPr lang="en-US" sz="1300" b="0" u="none" kern="0" dirty="0">
                          <a:effectLst/>
                        </a:rPr>
                        <a:t>Wed, Dec 20</a:t>
                      </a:r>
                      <a:endParaRPr lang="en-US" sz="1400" b="0" u="none"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the Friend at Midnight</a:t>
                      </a:r>
                      <a:br>
                        <a:rPr lang="en-US" sz="1700" b="0" kern="0" dirty="0">
                          <a:effectLst/>
                        </a:rPr>
                      </a:br>
                      <a:r>
                        <a:rPr lang="en-US" sz="1300" b="0" kern="0" dirty="0">
                          <a:effectLst/>
                        </a:rPr>
                        <a:t>Luke 11:5-13</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Persistence in Prayer</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Bible Class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Ryan Poe</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556924901"/>
                  </a:ext>
                </a:extLst>
              </a:tr>
              <a:tr h="604786">
                <a:tc>
                  <a:txBody>
                    <a:bodyPr/>
                    <a:lstStyle/>
                    <a:p>
                      <a:pPr marL="0" marR="0">
                        <a:spcBef>
                          <a:spcPts val="0"/>
                        </a:spcBef>
                        <a:spcAft>
                          <a:spcPts val="0"/>
                        </a:spcAft>
                      </a:pPr>
                      <a:r>
                        <a:rPr lang="en-US" sz="1300" b="0" kern="0" dirty="0">
                          <a:effectLst/>
                        </a:rPr>
                        <a:t>Sun, Dec 24</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the Rich Fool</a:t>
                      </a:r>
                      <a:br>
                        <a:rPr lang="en-US" sz="1700" b="0" kern="0" dirty="0">
                          <a:effectLst/>
                        </a:rPr>
                      </a:br>
                      <a:r>
                        <a:rPr lang="en-US" sz="1300" b="0" kern="0" dirty="0">
                          <a:effectLst/>
                        </a:rPr>
                        <a:t>Luke 12:13-21</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to Reject Materialism</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Bible Class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Marty Broadwell</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258216503"/>
                  </a:ext>
                </a:extLst>
              </a:tr>
              <a:tr h="822960">
                <a:tc>
                  <a:txBody>
                    <a:bodyPr/>
                    <a:lstStyle/>
                    <a:p>
                      <a:pPr marL="0" marR="0">
                        <a:spcBef>
                          <a:spcPts val="0"/>
                        </a:spcBef>
                        <a:spcAft>
                          <a:spcPts val="0"/>
                        </a:spcAft>
                      </a:pPr>
                      <a:r>
                        <a:rPr lang="en-US" sz="1300" b="0" kern="0" dirty="0">
                          <a:effectLst/>
                        </a:rPr>
                        <a:t>Wed, Dec 27</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Laborers in the Vineyard</a:t>
                      </a:r>
                      <a:br>
                        <a:rPr lang="en-US" sz="1700" b="0" kern="0" dirty="0">
                          <a:effectLst/>
                        </a:rPr>
                      </a:br>
                      <a:r>
                        <a:rPr lang="en-US" sz="1300" b="0" kern="0" dirty="0">
                          <a:effectLst/>
                        </a:rPr>
                        <a:t>Matthew 20:1-16</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to Rejoice in Kingdom Growth</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Bible Class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Russ LaGrone</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418494799"/>
                  </a:ext>
                </a:extLst>
              </a:tr>
              <a:tr h="604786">
                <a:tc>
                  <a:txBody>
                    <a:bodyPr/>
                    <a:lstStyle/>
                    <a:p>
                      <a:pPr marL="0" marR="0">
                        <a:spcBef>
                          <a:spcPts val="0"/>
                        </a:spcBef>
                        <a:spcAft>
                          <a:spcPts val="0"/>
                        </a:spcAft>
                      </a:pPr>
                      <a:r>
                        <a:rPr lang="en-US" sz="1300" b="0" kern="0" dirty="0">
                          <a:effectLst/>
                        </a:rPr>
                        <a:t>Sun, Dec 31</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the Wedding Feast</a:t>
                      </a:r>
                      <a:br>
                        <a:rPr lang="en-US" sz="1700" b="0" kern="0" dirty="0">
                          <a:effectLst/>
                        </a:rPr>
                      </a:br>
                      <a:r>
                        <a:rPr lang="en-US" sz="1300" b="0" kern="0" dirty="0">
                          <a:effectLst/>
                        </a:rPr>
                        <a:t>Matthew 22:1-14</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to Submit to God’s Standards</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Bible Class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Phillip </a:t>
                      </a:r>
                      <a:r>
                        <a:rPr lang="en-US" sz="1300" b="0" kern="0" dirty="0" err="1">
                          <a:effectLst/>
                        </a:rPr>
                        <a:t>Shumake</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1144445387"/>
                  </a:ext>
                </a:extLst>
              </a:tr>
              <a:tr h="617087">
                <a:tc>
                  <a:txBody>
                    <a:bodyPr/>
                    <a:lstStyle/>
                    <a:p>
                      <a:pPr marL="0" marR="0">
                        <a:spcBef>
                          <a:spcPts val="0"/>
                        </a:spcBef>
                        <a:spcAft>
                          <a:spcPts val="0"/>
                        </a:spcAft>
                      </a:pPr>
                      <a:r>
                        <a:rPr lang="en-US" sz="1300" b="0" kern="0" dirty="0">
                          <a:effectLst/>
                        </a:rPr>
                        <a:t>Sun, Dec 31</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u="none" kern="0" dirty="0">
                          <a:effectLst/>
                        </a:rPr>
                        <a:t>Parables of the Kingdom</a:t>
                      </a:r>
                      <a:br>
                        <a:rPr lang="en-US" sz="1700" b="0" u="none" kern="0" dirty="0">
                          <a:effectLst/>
                        </a:rPr>
                      </a:br>
                      <a:r>
                        <a:rPr lang="en-US" sz="1300" b="0" u="none" kern="0" dirty="0">
                          <a:effectLst/>
                        </a:rPr>
                        <a:t>Matthew 13, 18</a:t>
                      </a:r>
                      <a:endParaRPr lang="en-US" sz="1900" b="0" u="none"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lgn="l">
                        <a:spcBef>
                          <a:spcPts val="0"/>
                        </a:spcBef>
                        <a:spcAft>
                          <a:spcPts val="0"/>
                        </a:spcAft>
                      </a:pPr>
                      <a:r>
                        <a:rPr lang="en-US" sz="1400" b="0" kern="0" dirty="0">
                          <a:effectLst/>
                        </a:rPr>
                        <a:t>Learning to Be Better Kingdom Citizens</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PM Service</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Various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rgbClr val="004742"/>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934789096"/>
                  </a:ext>
                </a:extLst>
              </a:tr>
              <a:tr h="623237">
                <a:tc>
                  <a:txBody>
                    <a:bodyPr/>
                    <a:lstStyle/>
                    <a:p>
                      <a:pPr marL="0" marR="0">
                        <a:spcBef>
                          <a:spcPts val="0"/>
                        </a:spcBef>
                        <a:spcAft>
                          <a:spcPts val="0"/>
                        </a:spcAft>
                      </a:pPr>
                      <a:r>
                        <a:rPr lang="en-US" sz="1300" b="0" kern="0" dirty="0">
                          <a:effectLst/>
                        </a:rPr>
                        <a:t>Wed, Jan 3</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1905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chemeClr val="bg1"/>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700" b="0" kern="0" dirty="0">
                          <a:effectLst/>
                        </a:rPr>
                        <a:t>Parable of the Ten Virgins</a:t>
                      </a:r>
                      <a:br>
                        <a:rPr lang="en-US" sz="1700" b="0" kern="0" dirty="0">
                          <a:effectLst/>
                        </a:rPr>
                      </a:br>
                      <a:r>
                        <a:rPr lang="en-US" sz="1300" b="0" kern="0" dirty="0">
                          <a:effectLst/>
                        </a:rPr>
                        <a:t>Matthew 25:1-13</a:t>
                      </a:r>
                      <a:endParaRPr lang="en-US" sz="19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chemeClr val="bg1"/>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400" b="0" kern="0" dirty="0">
                          <a:effectLst/>
                        </a:rPr>
                        <a:t>Learning to Maintain Our Commitment </a:t>
                      </a:r>
                      <a:endParaRPr lang="en-US" sz="17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chemeClr val="bg1"/>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Bible Class</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chemeClr val="bg1"/>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marR="0">
                        <a:spcBef>
                          <a:spcPts val="0"/>
                        </a:spcBef>
                        <a:spcAft>
                          <a:spcPts val="0"/>
                        </a:spcAft>
                      </a:pPr>
                      <a:r>
                        <a:rPr lang="en-US" sz="1300" b="0" kern="0" dirty="0">
                          <a:effectLst/>
                        </a:rPr>
                        <a:t>Mason Broadwell</a:t>
                      </a:r>
                      <a:endParaRPr lang="en-US" sz="1400" b="0" kern="100" dirty="0">
                        <a:effectLst/>
                        <a:latin typeface="Metropolis Light" panose="00000400000000000000" pitchFamily="2" charset="0"/>
                        <a:ea typeface="Calibri" panose="020F0502020204030204" pitchFamily="34" charset="0"/>
                        <a:cs typeface="Times New Roman" panose="02020603050405020304" pitchFamily="18" charset="0"/>
                      </a:endParaRPr>
                    </a:p>
                  </a:txBody>
                  <a:tcPr marL="54864" marR="54864" marT="54864" marB="54864"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04742"/>
                      </a:solidFill>
                      <a:prstDash val="solid"/>
                      <a:round/>
                      <a:headEnd type="none" w="med" len="med"/>
                      <a:tailEnd type="none" w="med" len="med"/>
                    </a:lnT>
                    <a:lnB w="19050" cap="flat" cmpd="sng" algn="ctr">
                      <a:solidFill>
                        <a:schemeClr val="bg1"/>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180118059"/>
                  </a:ext>
                </a:extLst>
              </a:tr>
            </a:tbl>
          </a:graphicData>
        </a:graphic>
      </p:graphicFrame>
    </p:spTree>
    <p:extLst>
      <p:ext uri="{BB962C8B-B14F-4D97-AF65-F5344CB8AC3E}">
        <p14:creationId xmlns:p14="http://schemas.microsoft.com/office/powerpoint/2010/main" val="255717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C35AA72-49BC-3A8C-C19A-F6BA3048FD86}"/>
              </a:ext>
            </a:extLst>
          </p:cNvPr>
          <p:cNvSpPr>
            <a:spLocks noGrp="1"/>
          </p:cNvSpPr>
          <p:nvPr>
            <p:ph type="title"/>
          </p:nvPr>
        </p:nvSpPr>
        <p:spPr>
          <a:xfrm>
            <a:off x="1937858" y="664998"/>
            <a:ext cx="8649047" cy="794374"/>
          </a:xfrm>
        </p:spPr>
        <p:txBody>
          <a:bodyPr/>
          <a:lstStyle/>
          <a:p>
            <a:r>
              <a:rPr lang="en-US" dirty="0"/>
              <a:t>Year-End Study Goals</a:t>
            </a:r>
          </a:p>
        </p:txBody>
      </p:sp>
      <p:sp>
        <p:nvSpPr>
          <p:cNvPr id="4" name="Content Placeholder 2">
            <a:extLst>
              <a:ext uri="{FF2B5EF4-FFF2-40B4-BE49-F238E27FC236}">
                <a16:creationId xmlns:a16="http://schemas.microsoft.com/office/drawing/2014/main" id="{528EEC6C-EB90-E677-7117-FD639161EB75}"/>
              </a:ext>
            </a:extLst>
          </p:cNvPr>
          <p:cNvSpPr txBox="1">
            <a:spLocks/>
          </p:cNvSpPr>
          <p:nvPr/>
        </p:nvSpPr>
        <p:spPr>
          <a:xfrm>
            <a:off x="1619077" y="1879008"/>
            <a:ext cx="5159228" cy="2572603"/>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200" dirty="0"/>
              <a:t>To improve our skill in reading and applying Jesus’ parables</a:t>
            </a:r>
          </a:p>
          <a:p>
            <a:r>
              <a:rPr lang="en-US" sz="2200" dirty="0"/>
              <a:t>To better understand the nature of God’s Kingdom and our roles within it</a:t>
            </a:r>
          </a:p>
          <a:p>
            <a:r>
              <a:rPr lang="en-US" sz="2200" b="1" dirty="0"/>
              <a:t>To make specific changes to our thinking and daily lives to be better Kingdom citizens</a:t>
            </a:r>
          </a:p>
          <a:p>
            <a:endParaRPr lang="en-US" sz="2200" dirty="0"/>
          </a:p>
        </p:txBody>
      </p:sp>
      <p:sp>
        <p:nvSpPr>
          <p:cNvPr id="5" name="Content Placeholder 2">
            <a:extLst>
              <a:ext uri="{FF2B5EF4-FFF2-40B4-BE49-F238E27FC236}">
                <a16:creationId xmlns:a16="http://schemas.microsoft.com/office/drawing/2014/main" id="{38F436CF-950E-FD6A-F64A-CEAB7FAC896E}"/>
              </a:ext>
            </a:extLst>
          </p:cNvPr>
          <p:cNvSpPr txBox="1">
            <a:spLocks/>
          </p:cNvSpPr>
          <p:nvPr/>
        </p:nvSpPr>
        <p:spPr>
          <a:xfrm>
            <a:off x="6955873" y="1879008"/>
            <a:ext cx="5159228" cy="257260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dirty="0"/>
              <a:t>Mejorar nuestra habilidad en la lectura y aplicación de las parábolas de Jesús.</a:t>
            </a:r>
          </a:p>
          <a:p>
            <a:r>
              <a:rPr lang="es-ES" sz="2000" dirty="0"/>
              <a:t>Comprender mejor la naturaleza del Reino de Dios y nuestros roles dentro de él.</a:t>
            </a:r>
          </a:p>
          <a:p>
            <a:r>
              <a:rPr lang="es-ES" sz="2000" b="1" dirty="0"/>
              <a:t>Realizar cambios específicos en nuestro modo de pensar y en nuestra vida diaria para ser mejores ciudadanos del Reino.</a:t>
            </a:r>
            <a:endParaRPr lang="en-US" sz="2000" b="1" dirty="0"/>
          </a:p>
        </p:txBody>
      </p:sp>
    </p:spTree>
    <p:extLst>
      <p:ext uri="{BB962C8B-B14F-4D97-AF65-F5344CB8AC3E}">
        <p14:creationId xmlns:p14="http://schemas.microsoft.com/office/powerpoint/2010/main" val="10094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FA6B-04CF-7DC6-8415-05CA558B685F}"/>
              </a:ext>
            </a:extLst>
          </p:cNvPr>
          <p:cNvSpPr>
            <a:spLocks noGrp="1"/>
          </p:cNvSpPr>
          <p:nvPr>
            <p:ph type="title"/>
          </p:nvPr>
        </p:nvSpPr>
        <p:spPr>
          <a:xfrm>
            <a:off x="2055304" y="624110"/>
            <a:ext cx="3582098" cy="734907"/>
          </a:xfrm>
        </p:spPr>
        <p:txBody>
          <a:bodyPr>
            <a:noAutofit/>
          </a:bodyPr>
          <a:lstStyle/>
          <a:p>
            <a:r>
              <a:rPr lang="en-US" sz="2800" dirty="0"/>
              <a:t>Parable Context - Luke 11:1-4</a:t>
            </a:r>
          </a:p>
        </p:txBody>
      </p:sp>
      <p:sp>
        <p:nvSpPr>
          <p:cNvPr id="3" name="TextBox 2">
            <a:extLst>
              <a:ext uri="{FF2B5EF4-FFF2-40B4-BE49-F238E27FC236}">
                <a16:creationId xmlns:a16="http://schemas.microsoft.com/office/drawing/2014/main" id="{88698D10-2696-8A8F-868A-D82CDC79A665}"/>
              </a:ext>
            </a:extLst>
          </p:cNvPr>
          <p:cNvSpPr txBox="1"/>
          <p:nvPr/>
        </p:nvSpPr>
        <p:spPr>
          <a:xfrm>
            <a:off x="1535186" y="1711354"/>
            <a:ext cx="4957894" cy="2339102"/>
          </a:xfrm>
          <a:prstGeom prst="rect">
            <a:avLst/>
          </a:prstGeom>
          <a:noFill/>
        </p:spPr>
        <p:txBody>
          <a:bodyPr wrap="square" rtlCol="0">
            <a:spAutoFit/>
          </a:bodyPr>
          <a:lstStyle/>
          <a:p>
            <a:pPr marL="342900" indent="-342900">
              <a:buFont typeface="Arial" panose="020B0604020202020204" pitchFamily="34" charset="0"/>
              <a:buChar char="•"/>
            </a:pPr>
            <a:r>
              <a:rPr lang="en-US" sz="2200" dirty="0"/>
              <a:t>Teach us to Pray - vs. 1</a:t>
            </a:r>
          </a:p>
          <a:p>
            <a:pPr marL="800100" lvl="1" indent="-342900">
              <a:buFont typeface="Arial" panose="020B0604020202020204" pitchFamily="34" charset="0"/>
              <a:buChar char="•"/>
            </a:pPr>
            <a:r>
              <a:rPr lang="en-US" sz="2000" dirty="0"/>
              <a:t>Insinuates that prayer is learned</a:t>
            </a:r>
          </a:p>
          <a:p>
            <a:pPr marL="342900" indent="-342900">
              <a:buFont typeface="Arial" panose="020B0604020202020204" pitchFamily="34" charset="0"/>
              <a:buChar char="•"/>
            </a:pPr>
            <a:r>
              <a:rPr lang="en-US" sz="2200" dirty="0"/>
              <a:t>Jesus’s Example Prayer vs. 2-4</a:t>
            </a:r>
          </a:p>
          <a:p>
            <a:pPr marL="800100" lvl="1" indent="-342900">
              <a:buFont typeface="Arial" panose="020B0604020202020204" pitchFamily="34" charset="0"/>
              <a:buChar char="•"/>
            </a:pPr>
            <a:r>
              <a:rPr lang="en-US" sz="2000" dirty="0"/>
              <a:t>Prayer to God</a:t>
            </a:r>
          </a:p>
          <a:p>
            <a:pPr marL="800100" lvl="1" indent="-342900">
              <a:buFont typeface="Arial" panose="020B0604020202020204" pitchFamily="34" charset="0"/>
              <a:buChar char="•"/>
            </a:pPr>
            <a:r>
              <a:rPr lang="en-US" sz="2000" dirty="0"/>
              <a:t>Prayer for our Needs</a:t>
            </a:r>
          </a:p>
          <a:p>
            <a:pPr marL="800100" lvl="1" indent="-342900">
              <a:buFont typeface="Arial" panose="020B0604020202020204" pitchFamily="34" charset="0"/>
              <a:buChar char="•"/>
            </a:pPr>
            <a:r>
              <a:rPr lang="en-US" sz="2000" dirty="0"/>
              <a:t>Our Needs align with God’s Will</a:t>
            </a:r>
          </a:p>
          <a:p>
            <a:endParaRPr lang="en-US" sz="2200" dirty="0"/>
          </a:p>
        </p:txBody>
      </p:sp>
      <p:sp>
        <p:nvSpPr>
          <p:cNvPr id="4" name="TextBox 3">
            <a:extLst>
              <a:ext uri="{FF2B5EF4-FFF2-40B4-BE49-F238E27FC236}">
                <a16:creationId xmlns:a16="http://schemas.microsoft.com/office/drawing/2014/main" id="{869AEA5B-9251-418B-2E20-26C4014657AE}"/>
              </a:ext>
            </a:extLst>
          </p:cNvPr>
          <p:cNvSpPr txBox="1"/>
          <p:nvPr/>
        </p:nvSpPr>
        <p:spPr>
          <a:xfrm>
            <a:off x="6635693" y="1711354"/>
            <a:ext cx="5385732" cy="2000548"/>
          </a:xfrm>
          <a:prstGeom prst="rect">
            <a:avLst/>
          </a:prstGeom>
          <a:noFill/>
        </p:spPr>
        <p:txBody>
          <a:bodyPr wrap="square" rtlCol="0">
            <a:spAutoFit/>
          </a:bodyPr>
          <a:lstStyle/>
          <a:p>
            <a:pPr marL="342900" indent="-342900">
              <a:buFont typeface="Arial" panose="020B0604020202020204" pitchFamily="34" charset="0"/>
              <a:buChar char="•"/>
            </a:pPr>
            <a:r>
              <a:rPr lang="en-US" sz="2200" dirty="0" err="1"/>
              <a:t>Enséñanos</a:t>
            </a:r>
            <a:r>
              <a:rPr lang="en-US" sz="2200" dirty="0"/>
              <a:t> a </a:t>
            </a:r>
            <a:r>
              <a:rPr lang="en-US" sz="2200" dirty="0" err="1"/>
              <a:t>orar</a:t>
            </a:r>
            <a:r>
              <a:rPr lang="en-US" sz="2200" dirty="0"/>
              <a:t>- vs. 1</a:t>
            </a:r>
          </a:p>
          <a:p>
            <a:pPr marL="800100" lvl="1" indent="-342900">
              <a:buFont typeface="Arial" panose="020B0604020202020204" pitchFamily="34" charset="0"/>
              <a:buChar char="•"/>
            </a:pPr>
            <a:r>
              <a:rPr lang="es-ES" sz="2000" dirty="0"/>
              <a:t>Insinúa que la oración se aprende</a:t>
            </a:r>
            <a:r>
              <a:rPr lang="en-US" sz="2000" dirty="0"/>
              <a:t>.</a:t>
            </a:r>
          </a:p>
          <a:p>
            <a:pPr marL="342900" indent="-342900">
              <a:buFont typeface="Arial" panose="020B0604020202020204" pitchFamily="34" charset="0"/>
              <a:buChar char="•"/>
            </a:pPr>
            <a:r>
              <a:rPr lang="es-ES" sz="2200" dirty="0"/>
              <a:t>Oración de ejemplo de Jesús</a:t>
            </a:r>
            <a:r>
              <a:rPr lang="en-US" sz="2200" dirty="0"/>
              <a:t>vs. 2-4</a:t>
            </a:r>
          </a:p>
          <a:p>
            <a:pPr marL="800100" lvl="1" indent="-342900">
              <a:buFont typeface="Arial" panose="020B0604020202020204" pitchFamily="34" charset="0"/>
              <a:buChar char="•"/>
            </a:pPr>
            <a:r>
              <a:rPr lang="es-ES" sz="2000" dirty="0"/>
              <a:t>La oración es a Dios</a:t>
            </a:r>
          </a:p>
          <a:p>
            <a:pPr marL="800100" lvl="1" indent="-342900">
              <a:buFont typeface="Arial" panose="020B0604020202020204" pitchFamily="34" charset="0"/>
              <a:buChar char="•"/>
            </a:pPr>
            <a:r>
              <a:rPr lang="en-US" sz="2000" dirty="0"/>
              <a:t>Es para </a:t>
            </a:r>
            <a:r>
              <a:rPr lang="en-US" sz="2000" dirty="0" err="1"/>
              <a:t>nuestras</a:t>
            </a:r>
            <a:r>
              <a:rPr lang="en-US" sz="2000" dirty="0"/>
              <a:t> </a:t>
            </a:r>
            <a:r>
              <a:rPr lang="en-US" sz="2000" dirty="0" err="1"/>
              <a:t>necesidades</a:t>
            </a:r>
            <a:endParaRPr lang="en-US" sz="2000" dirty="0"/>
          </a:p>
          <a:p>
            <a:pPr marL="800100" lvl="1" indent="-342900">
              <a:buFont typeface="Arial" panose="020B0604020202020204" pitchFamily="34" charset="0"/>
              <a:buChar char="•"/>
            </a:pPr>
            <a:r>
              <a:rPr lang="es-ES" sz="2000" dirty="0"/>
              <a:t>Se alinea con la voluntad de Dios</a:t>
            </a:r>
            <a:endParaRPr lang="en-US" sz="2000" dirty="0"/>
          </a:p>
        </p:txBody>
      </p:sp>
      <p:sp>
        <p:nvSpPr>
          <p:cNvPr id="5" name="Title 1">
            <a:extLst>
              <a:ext uri="{FF2B5EF4-FFF2-40B4-BE49-F238E27FC236}">
                <a16:creationId xmlns:a16="http://schemas.microsoft.com/office/drawing/2014/main" id="{E596CBE0-04DD-5760-8615-79AC7A031772}"/>
              </a:ext>
            </a:extLst>
          </p:cNvPr>
          <p:cNvSpPr txBox="1">
            <a:spLocks/>
          </p:cNvSpPr>
          <p:nvPr/>
        </p:nvSpPr>
        <p:spPr>
          <a:xfrm>
            <a:off x="7105474" y="624110"/>
            <a:ext cx="4328719" cy="7349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a:t>Contexto de la parábola - Lucas 11:1-4</a:t>
            </a:r>
            <a:endParaRPr lang="en-US" sz="2800" dirty="0"/>
          </a:p>
        </p:txBody>
      </p:sp>
    </p:spTree>
    <p:extLst>
      <p:ext uri="{BB962C8B-B14F-4D97-AF65-F5344CB8AC3E}">
        <p14:creationId xmlns:p14="http://schemas.microsoft.com/office/powerpoint/2010/main" val="232917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FA6B-04CF-7DC6-8415-05CA558B685F}"/>
              </a:ext>
            </a:extLst>
          </p:cNvPr>
          <p:cNvSpPr>
            <a:spLocks noGrp="1"/>
          </p:cNvSpPr>
          <p:nvPr>
            <p:ph type="title"/>
          </p:nvPr>
        </p:nvSpPr>
        <p:spPr>
          <a:xfrm>
            <a:off x="2172749" y="529946"/>
            <a:ext cx="3691155" cy="734907"/>
          </a:xfrm>
        </p:spPr>
        <p:txBody>
          <a:bodyPr>
            <a:normAutofit/>
          </a:bodyPr>
          <a:lstStyle/>
          <a:p>
            <a:pPr algn="ctr"/>
            <a:r>
              <a:rPr lang="en-US" sz="2600" dirty="0"/>
              <a:t>Parable of the FAM -  Luke 11:5-8</a:t>
            </a:r>
          </a:p>
        </p:txBody>
      </p:sp>
      <p:sp>
        <p:nvSpPr>
          <p:cNvPr id="3" name="TextBox 2">
            <a:extLst>
              <a:ext uri="{FF2B5EF4-FFF2-40B4-BE49-F238E27FC236}">
                <a16:creationId xmlns:a16="http://schemas.microsoft.com/office/drawing/2014/main" id="{88698D10-2696-8A8F-868A-D82CDC79A665}"/>
              </a:ext>
            </a:extLst>
          </p:cNvPr>
          <p:cNvSpPr txBox="1"/>
          <p:nvPr/>
        </p:nvSpPr>
        <p:spPr>
          <a:xfrm>
            <a:off x="1535186" y="1568741"/>
            <a:ext cx="4966282" cy="4708981"/>
          </a:xfrm>
          <a:prstGeom prst="rect">
            <a:avLst/>
          </a:prstGeom>
          <a:noFill/>
        </p:spPr>
        <p:txBody>
          <a:bodyPr wrap="square" rtlCol="0">
            <a:spAutoFit/>
          </a:bodyPr>
          <a:lstStyle/>
          <a:p>
            <a:r>
              <a:rPr lang="en-US" sz="2000" dirty="0"/>
              <a:t>5 Then He said to them, “Suppose one of you has a friend, and goes to him at midnight and says to him, ‘Friend, lend me three loaves; 6 for a friend of mine has come to me from a journey, and I have nothing to set before him’; 7 and from inside he answers and says, ‘Do not bother me; the door has already been shut and my children and I are in bed; I cannot get up and give you anything.’ 8 I tell you, even though he will not get up and give him anything because he is his friend, yet because of his persistence he will get up and give him as much as he needs.</a:t>
            </a:r>
          </a:p>
        </p:txBody>
      </p:sp>
      <p:sp>
        <p:nvSpPr>
          <p:cNvPr id="4" name="TextBox 3">
            <a:extLst>
              <a:ext uri="{FF2B5EF4-FFF2-40B4-BE49-F238E27FC236}">
                <a16:creationId xmlns:a16="http://schemas.microsoft.com/office/drawing/2014/main" id="{869AEA5B-9251-418B-2E20-26C4014657AE}"/>
              </a:ext>
            </a:extLst>
          </p:cNvPr>
          <p:cNvSpPr txBox="1"/>
          <p:nvPr/>
        </p:nvSpPr>
        <p:spPr>
          <a:xfrm>
            <a:off x="6922571" y="1568741"/>
            <a:ext cx="4874004" cy="4708981"/>
          </a:xfrm>
          <a:prstGeom prst="rect">
            <a:avLst/>
          </a:prstGeom>
          <a:noFill/>
        </p:spPr>
        <p:txBody>
          <a:bodyPr wrap="square" rtlCol="0">
            <a:spAutoFit/>
          </a:bodyPr>
          <a:lstStyle/>
          <a:p>
            <a:r>
              <a:rPr lang="es-ES" sz="2000" dirty="0"/>
              <a:t>5 También les dijo: «Supongamos que uno de ustedes tiene un amigo, y va a él a medianoche y le dice: “Amigo, préstame tres panes, 6 porque un amigo mío ha llegado de viaje a mi casa, y no tengo nada que ofrecerle”; 7 y aquel, respondiendo desde adentro, le dice: “No me molestes; la puerta ya está cerrada, y mis hijos y yo estamos acostados; no puedo levantarme para darte nada”. 8 Les digo que aunque no se levante a darle algo por ser su amigo, no obstante, por su importunidad se levantará y le dará cuanto necesite.</a:t>
            </a:r>
            <a:endParaRPr lang="en-US" sz="2000" dirty="0"/>
          </a:p>
        </p:txBody>
      </p:sp>
      <p:sp>
        <p:nvSpPr>
          <p:cNvPr id="5" name="Title 1">
            <a:extLst>
              <a:ext uri="{FF2B5EF4-FFF2-40B4-BE49-F238E27FC236}">
                <a16:creationId xmlns:a16="http://schemas.microsoft.com/office/drawing/2014/main" id="{6C08F90C-11F9-F7E4-DB1D-4A29DB1EF601}"/>
              </a:ext>
            </a:extLst>
          </p:cNvPr>
          <p:cNvSpPr txBox="1">
            <a:spLocks/>
          </p:cNvSpPr>
          <p:nvPr/>
        </p:nvSpPr>
        <p:spPr>
          <a:xfrm>
            <a:off x="7513995" y="528061"/>
            <a:ext cx="3691155" cy="7349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600" dirty="0"/>
              <a:t>Parabola del AAM -  Lucas 11:5-8</a:t>
            </a:r>
          </a:p>
        </p:txBody>
      </p:sp>
    </p:spTree>
    <p:extLst>
      <p:ext uri="{BB962C8B-B14F-4D97-AF65-F5344CB8AC3E}">
        <p14:creationId xmlns:p14="http://schemas.microsoft.com/office/powerpoint/2010/main" val="210135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FA6B-04CF-7DC6-8415-05CA558B685F}"/>
              </a:ext>
            </a:extLst>
          </p:cNvPr>
          <p:cNvSpPr>
            <a:spLocks noGrp="1"/>
          </p:cNvSpPr>
          <p:nvPr>
            <p:ph type="title"/>
          </p:nvPr>
        </p:nvSpPr>
        <p:spPr>
          <a:xfrm>
            <a:off x="2172749" y="529946"/>
            <a:ext cx="3691155" cy="734907"/>
          </a:xfrm>
        </p:spPr>
        <p:txBody>
          <a:bodyPr>
            <a:normAutofit/>
          </a:bodyPr>
          <a:lstStyle/>
          <a:p>
            <a:pPr algn="ctr"/>
            <a:r>
              <a:rPr lang="en-US" sz="2600" dirty="0"/>
              <a:t>Parable of the FAM -  Luke 11:5-8</a:t>
            </a:r>
          </a:p>
        </p:txBody>
      </p:sp>
      <p:sp>
        <p:nvSpPr>
          <p:cNvPr id="3" name="TextBox 2">
            <a:extLst>
              <a:ext uri="{FF2B5EF4-FFF2-40B4-BE49-F238E27FC236}">
                <a16:creationId xmlns:a16="http://schemas.microsoft.com/office/drawing/2014/main" id="{88698D10-2696-8A8F-868A-D82CDC79A665}"/>
              </a:ext>
            </a:extLst>
          </p:cNvPr>
          <p:cNvSpPr txBox="1"/>
          <p:nvPr/>
        </p:nvSpPr>
        <p:spPr>
          <a:xfrm>
            <a:off x="1535186" y="1568741"/>
            <a:ext cx="4966282" cy="3785652"/>
          </a:xfrm>
          <a:prstGeom prst="rect">
            <a:avLst/>
          </a:prstGeom>
          <a:noFill/>
        </p:spPr>
        <p:txBody>
          <a:bodyPr wrap="square" rtlCol="0">
            <a:spAutoFit/>
          </a:bodyPr>
          <a:lstStyle/>
          <a:p>
            <a:r>
              <a:rPr lang="en-US" sz="2000" dirty="0"/>
              <a:t>In the Context of Vs. 1-4, the parable continues Jesus’s teaching on Prayer:</a:t>
            </a:r>
          </a:p>
          <a:p>
            <a:pPr marL="342900" indent="-342900">
              <a:buFont typeface="Arial" panose="020B0604020202020204" pitchFamily="34" charset="0"/>
              <a:buChar char="•"/>
            </a:pPr>
            <a:r>
              <a:rPr lang="en-US" sz="2000" dirty="0"/>
              <a:t>You are asking a Friend</a:t>
            </a:r>
          </a:p>
          <a:p>
            <a:pPr marL="342900" indent="-342900">
              <a:buFont typeface="Arial" panose="020B0604020202020204" pitchFamily="34" charset="0"/>
              <a:buChar char="•"/>
            </a:pPr>
            <a:r>
              <a:rPr lang="en-US" sz="2000" dirty="0"/>
              <a:t>You are Unprepared</a:t>
            </a:r>
          </a:p>
          <a:p>
            <a:pPr marL="342900" indent="-342900">
              <a:buFont typeface="Arial" panose="020B0604020202020204" pitchFamily="34" charset="0"/>
              <a:buChar char="•"/>
            </a:pPr>
            <a:r>
              <a:rPr lang="en-US" sz="2000" dirty="0"/>
              <a:t>It is an inopportune time</a:t>
            </a:r>
          </a:p>
          <a:p>
            <a:pPr marL="342900" indent="-342900">
              <a:buFont typeface="Arial" panose="020B0604020202020204" pitchFamily="34" charset="0"/>
              <a:buChar char="•"/>
            </a:pPr>
            <a:r>
              <a:rPr lang="en-US" sz="2000" dirty="0"/>
              <a:t>You ask for provisions for another</a:t>
            </a:r>
          </a:p>
          <a:p>
            <a:pPr marL="342900" indent="-342900">
              <a:buFont typeface="Arial" panose="020B0604020202020204" pitchFamily="34" charset="0"/>
              <a:buChar char="•"/>
            </a:pPr>
            <a:r>
              <a:rPr lang="en-US" sz="2000" dirty="0"/>
              <a:t>Will not give because of Friendship</a:t>
            </a:r>
          </a:p>
          <a:p>
            <a:pPr marL="342900" indent="-342900">
              <a:buFont typeface="Arial" panose="020B0604020202020204" pitchFamily="34" charset="0"/>
              <a:buChar char="•"/>
            </a:pPr>
            <a:r>
              <a:rPr lang="en-US" sz="2000" dirty="0"/>
              <a:t>Will give because of Persistence</a:t>
            </a:r>
          </a:p>
          <a:p>
            <a:pPr marL="342900" indent="-342900">
              <a:buFont typeface="Arial" panose="020B0604020202020204" pitchFamily="34" charset="0"/>
              <a:buChar char="•"/>
            </a:pPr>
            <a:endParaRPr lang="en-US" sz="2000" dirty="0"/>
          </a:p>
          <a:p>
            <a:r>
              <a:rPr lang="en-US" sz="2000" dirty="0"/>
              <a:t>Lesson:  “Annoy God into submission?”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
        <p:nvSpPr>
          <p:cNvPr id="4" name="TextBox 3">
            <a:extLst>
              <a:ext uri="{FF2B5EF4-FFF2-40B4-BE49-F238E27FC236}">
                <a16:creationId xmlns:a16="http://schemas.microsoft.com/office/drawing/2014/main" id="{869AEA5B-9251-418B-2E20-26C4014657AE}"/>
              </a:ext>
            </a:extLst>
          </p:cNvPr>
          <p:cNvSpPr txBox="1"/>
          <p:nvPr/>
        </p:nvSpPr>
        <p:spPr>
          <a:xfrm>
            <a:off x="6837027" y="1568741"/>
            <a:ext cx="5226341" cy="3477875"/>
          </a:xfrm>
          <a:prstGeom prst="rect">
            <a:avLst/>
          </a:prstGeom>
          <a:noFill/>
        </p:spPr>
        <p:txBody>
          <a:bodyPr wrap="square" rtlCol="0">
            <a:spAutoFit/>
          </a:bodyPr>
          <a:lstStyle/>
          <a:p>
            <a:r>
              <a:rPr lang="es-ES" sz="2000" dirty="0"/>
              <a:t>En el contexto de Vs. 1-4, la parábola continúa la enseñanza sobre la oración:</a:t>
            </a:r>
          </a:p>
          <a:p>
            <a:pPr marL="342900" indent="-342900">
              <a:buFont typeface="Arial" panose="020B0604020202020204" pitchFamily="34" charset="0"/>
              <a:buChar char="•"/>
            </a:pPr>
            <a:r>
              <a:rPr lang="es-ES" sz="2000" dirty="0"/>
              <a:t>Le estás pidiendo a un amigo</a:t>
            </a:r>
          </a:p>
          <a:p>
            <a:pPr marL="342900" indent="-342900">
              <a:buFont typeface="Arial" panose="020B0604020202020204" pitchFamily="34" charset="0"/>
              <a:buChar char="•"/>
            </a:pPr>
            <a:r>
              <a:rPr lang="es-ES" sz="2000" dirty="0"/>
              <a:t>No estás preparado</a:t>
            </a:r>
          </a:p>
          <a:p>
            <a:pPr marL="342900" indent="-342900">
              <a:buFont typeface="Arial" panose="020B0604020202020204" pitchFamily="34" charset="0"/>
              <a:buChar char="•"/>
            </a:pPr>
            <a:r>
              <a:rPr lang="es-ES" sz="2000" dirty="0"/>
              <a:t>Es un momento inoportuno</a:t>
            </a:r>
          </a:p>
          <a:p>
            <a:pPr marL="342900" indent="-342900">
              <a:buFont typeface="Arial" panose="020B0604020202020204" pitchFamily="34" charset="0"/>
              <a:buChar char="•"/>
            </a:pPr>
            <a:r>
              <a:rPr lang="es-ES" sz="2000" dirty="0"/>
              <a:t>Pides provisiones para otro</a:t>
            </a:r>
          </a:p>
          <a:p>
            <a:pPr marL="342900" indent="-342900">
              <a:buFont typeface="Arial" panose="020B0604020202020204" pitchFamily="34" charset="0"/>
              <a:buChar char="•"/>
            </a:pPr>
            <a:r>
              <a:rPr lang="es-ES" sz="2000" dirty="0"/>
              <a:t>No dará por amistad</a:t>
            </a:r>
          </a:p>
          <a:p>
            <a:pPr marL="342900" indent="-342900">
              <a:buFont typeface="Arial" panose="020B0604020202020204" pitchFamily="34" charset="0"/>
              <a:buChar char="•"/>
            </a:pPr>
            <a:r>
              <a:rPr lang="es-ES" sz="2000" dirty="0"/>
              <a:t>Dará por persistencia</a:t>
            </a:r>
          </a:p>
          <a:p>
            <a:pPr marL="342900" indent="-342900">
              <a:buFont typeface="Arial" panose="020B0604020202020204" pitchFamily="34" charset="0"/>
              <a:buChar char="•"/>
            </a:pPr>
            <a:endParaRPr lang="es-ES" sz="2000" dirty="0"/>
          </a:p>
          <a:p>
            <a:r>
              <a:rPr lang="es-ES" sz="2000" dirty="0"/>
              <a:t>Lección: “¿Molestar a Dios hasta que se someta?”</a:t>
            </a:r>
            <a:endParaRPr lang="en-US" sz="2000" dirty="0"/>
          </a:p>
        </p:txBody>
      </p:sp>
      <p:sp>
        <p:nvSpPr>
          <p:cNvPr id="5" name="Title 1">
            <a:extLst>
              <a:ext uri="{FF2B5EF4-FFF2-40B4-BE49-F238E27FC236}">
                <a16:creationId xmlns:a16="http://schemas.microsoft.com/office/drawing/2014/main" id="{6C08F90C-11F9-F7E4-DB1D-4A29DB1EF601}"/>
              </a:ext>
            </a:extLst>
          </p:cNvPr>
          <p:cNvSpPr txBox="1">
            <a:spLocks/>
          </p:cNvSpPr>
          <p:nvPr/>
        </p:nvSpPr>
        <p:spPr>
          <a:xfrm>
            <a:off x="7513995" y="528061"/>
            <a:ext cx="3691155" cy="7349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600" dirty="0"/>
              <a:t>Parabola del AAM -  Lucas 11:5-8</a:t>
            </a:r>
          </a:p>
        </p:txBody>
      </p:sp>
    </p:spTree>
    <p:extLst>
      <p:ext uri="{BB962C8B-B14F-4D97-AF65-F5344CB8AC3E}">
        <p14:creationId xmlns:p14="http://schemas.microsoft.com/office/powerpoint/2010/main" val="38754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FA6B-04CF-7DC6-8415-05CA558B685F}"/>
              </a:ext>
            </a:extLst>
          </p:cNvPr>
          <p:cNvSpPr>
            <a:spLocks noGrp="1"/>
          </p:cNvSpPr>
          <p:nvPr>
            <p:ph type="title"/>
          </p:nvPr>
        </p:nvSpPr>
        <p:spPr>
          <a:xfrm>
            <a:off x="2126610" y="528061"/>
            <a:ext cx="3691155" cy="734907"/>
          </a:xfrm>
        </p:spPr>
        <p:txBody>
          <a:bodyPr>
            <a:normAutofit/>
          </a:bodyPr>
          <a:lstStyle/>
          <a:p>
            <a:pPr algn="ctr"/>
            <a:r>
              <a:rPr lang="en-US" sz="2600" dirty="0"/>
              <a:t>Expanding the FAM-  Luke 11:9-13</a:t>
            </a:r>
          </a:p>
        </p:txBody>
      </p:sp>
      <p:sp>
        <p:nvSpPr>
          <p:cNvPr id="3" name="TextBox 2">
            <a:extLst>
              <a:ext uri="{FF2B5EF4-FFF2-40B4-BE49-F238E27FC236}">
                <a16:creationId xmlns:a16="http://schemas.microsoft.com/office/drawing/2014/main" id="{88698D10-2696-8A8F-868A-D82CDC79A665}"/>
              </a:ext>
            </a:extLst>
          </p:cNvPr>
          <p:cNvSpPr txBox="1"/>
          <p:nvPr/>
        </p:nvSpPr>
        <p:spPr>
          <a:xfrm>
            <a:off x="1535186" y="1568741"/>
            <a:ext cx="4874004" cy="5016758"/>
          </a:xfrm>
          <a:prstGeom prst="rect">
            <a:avLst/>
          </a:prstGeom>
          <a:noFill/>
        </p:spPr>
        <p:txBody>
          <a:bodyPr wrap="square" rtlCol="0">
            <a:spAutoFit/>
          </a:bodyPr>
          <a:lstStyle/>
          <a:p>
            <a:r>
              <a:rPr lang="en-US" sz="2000" dirty="0"/>
              <a:t>9 “So I say to you, ask, and it will be given to you; seek, and you will find; knock, and it will be opened to you. 10 For everyone who asks, receives; and he who seeks, finds; and to him who knocks, it will be opened. 11 Now suppose one of you fathers is asked by his son for a fish; he will not give him a snake instead of a fish, will he? 12 Or if he is asked for an egg, he will not give him a scorpion, will he? 13 If you then, being evil, know how to give good gifts to your children, how much more will your heavenly Father give the Holy Spirit to those who ask Him?”</a:t>
            </a:r>
          </a:p>
        </p:txBody>
      </p:sp>
      <p:sp>
        <p:nvSpPr>
          <p:cNvPr id="4" name="TextBox 3">
            <a:extLst>
              <a:ext uri="{FF2B5EF4-FFF2-40B4-BE49-F238E27FC236}">
                <a16:creationId xmlns:a16="http://schemas.microsoft.com/office/drawing/2014/main" id="{869AEA5B-9251-418B-2E20-26C4014657AE}"/>
              </a:ext>
            </a:extLst>
          </p:cNvPr>
          <p:cNvSpPr txBox="1"/>
          <p:nvPr/>
        </p:nvSpPr>
        <p:spPr>
          <a:xfrm>
            <a:off x="6922571" y="1568741"/>
            <a:ext cx="4874004" cy="5016758"/>
          </a:xfrm>
          <a:prstGeom prst="rect">
            <a:avLst/>
          </a:prstGeom>
          <a:noFill/>
        </p:spPr>
        <p:txBody>
          <a:bodyPr wrap="square" rtlCol="0">
            <a:spAutoFit/>
          </a:bodyPr>
          <a:lstStyle/>
          <a:p>
            <a:r>
              <a:rPr lang="es-ES" sz="2000" dirty="0"/>
              <a:t>9 Así que Yo les digo: pidan, y se les dará; busquen, y hallarán; llamen, y se les abrirá. 10 Porque todo el que pide, recibe; y el que busca, halla; y al que llama, se le abrirá.</a:t>
            </a:r>
          </a:p>
          <a:p>
            <a:r>
              <a:rPr lang="es-ES" sz="2000" dirty="0"/>
              <a:t>11 O supongan que a uno de ustedes que es padre, su hijo le pide pan, ¿acaso le dará una piedra? O si le pide un pescado, ¿acaso le dará una serpiente en lugar del pescado? 12 O si le pide un huevo, ¿acaso le dará un escorpión? 13 Pues si ustedes siendo malos, saben dar buenas dádivas a sus hijos, ¿cuánto más su Padre celestial dará el Espíritu Santo a los que se lo pidan?</a:t>
            </a:r>
            <a:endParaRPr lang="en-US" sz="2000" dirty="0"/>
          </a:p>
        </p:txBody>
      </p:sp>
      <p:sp>
        <p:nvSpPr>
          <p:cNvPr id="5" name="Title 1">
            <a:extLst>
              <a:ext uri="{FF2B5EF4-FFF2-40B4-BE49-F238E27FC236}">
                <a16:creationId xmlns:a16="http://schemas.microsoft.com/office/drawing/2014/main" id="{6C08F90C-11F9-F7E4-DB1D-4A29DB1EF601}"/>
              </a:ext>
            </a:extLst>
          </p:cNvPr>
          <p:cNvSpPr txBox="1">
            <a:spLocks/>
          </p:cNvSpPr>
          <p:nvPr/>
        </p:nvSpPr>
        <p:spPr>
          <a:xfrm>
            <a:off x="7513995" y="532680"/>
            <a:ext cx="3691155" cy="7349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600" dirty="0" err="1"/>
              <a:t>Ampliar</a:t>
            </a:r>
            <a:r>
              <a:rPr lang="en-US" sz="2600" dirty="0"/>
              <a:t> </a:t>
            </a:r>
            <a:r>
              <a:rPr lang="en-US" sz="2600" dirty="0" err="1"/>
              <a:t>el</a:t>
            </a:r>
            <a:r>
              <a:rPr lang="en-US" sz="2600" dirty="0"/>
              <a:t> AAM -  Lucas 11:9-13</a:t>
            </a:r>
          </a:p>
        </p:txBody>
      </p:sp>
    </p:spTree>
    <p:extLst>
      <p:ext uri="{BB962C8B-B14F-4D97-AF65-F5344CB8AC3E}">
        <p14:creationId xmlns:p14="http://schemas.microsoft.com/office/powerpoint/2010/main" val="337154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698D10-2696-8A8F-868A-D82CDC79A665}"/>
              </a:ext>
            </a:extLst>
          </p:cNvPr>
          <p:cNvSpPr txBox="1"/>
          <p:nvPr/>
        </p:nvSpPr>
        <p:spPr>
          <a:xfrm>
            <a:off x="1535186" y="1434267"/>
            <a:ext cx="5071802" cy="5632311"/>
          </a:xfrm>
          <a:prstGeom prst="rect">
            <a:avLst/>
          </a:prstGeom>
          <a:noFill/>
        </p:spPr>
        <p:txBody>
          <a:bodyPr wrap="square" rtlCol="0">
            <a:spAutoFit/>
          </a:bodyPr>
          <a:lstStyle/>
          <a:p>
            <a:r>
              <a:rPr lang="en-US" sz="2000" dirty="0"/>
              <a:t>In context of the Parable Jesus says:</a:t>
            </a:r>
          </a:p>
          <a:p>
            <a:pPr marL="342900" indent="-342900">
              <a:buFont typeface="Arial" panose="020B0604020202020204" pitchFamily="34" charset="0"/>
              <a:buChar char="•"/>
            </a:pPr>
            <a:r>
              <a:rPr lang="en-US" sz="2000" dirty="0"/>
              <a:t>Ask - It will be given to you</a:t>
            </a:r>
          </a:p>
          <a:p>
            <a:pPr marL="342900" indent="-342900">
              <a:buFont typeface="Arial" panose="020B0604020202020204" pitchFamily="34" charset="0"/>
              <a:buChar char="•"/>
            </a:pPr>
            <a:r>
              <a:rPr lang="en-US" sz="2000" dirty="0"/>
              <a:t>Seek - You will find</a:t>
            </a:r>
          </a:p>
          <a:p>
            <a:pPr marL="342900" indent="-342900">
              <a:buFont typeface="Arial" panose="020B0604020202020204" pitchFamily="34" charset="0"/>
              <a:buChar char="•"/>
            </a:pPr>
            <a:r>
              <a:rPr lang="en-US" sz="2000" dirty="0"/>
              <a:t>Knock - It will be opened</a:t>
            </a:r>
          </a:p>
          <a:p>
            <a:endParaRPr lang="en-US" sz="2000" dirty="0"/>
          </a:p>
          <a:p>
            <a:r>
              <a:rPr lang="en-US" sz="2000" dirty="0"/>
              <a:t>Earthly fathers know how to:</a:t>
            </a:r>
          </a:p>
          <a:p>
            <a:pPr marL="342900" indent="-342900">
              <a:buFont typeface="Arial" panose="020B0604020202020204" pitchFamily="34" charset="0"/>
              <a:buChar char="•"/>
            </a:pPr>
            <a:r>
              <a:rPr lang="en-US" sz="2000" dirty="0"/>
              <a:t>Listen to their children’s requests.</a:t>
            </a:r>
          </a:p>
          <a:p>
            <a:pPr marL="342900" indent="-342900">
              <a:buFont typeface="Arial" panose="020B0604020202020204" pitchFamily="34" charset="0"/>
              <a:buChar char="•"/>
            </a:pPr>
            <a:r>
              <a:rPr lang="en-US" sz="2000" dirty="0"/>
              <a:t>Give good gifts.</a:t>
            </a:r>
          </a:p>
          <a:p>
            <a:pPr marL="800100" lvl="1" indent="-342900">
              <a:buFont typeface="Arial" panose="020B0604020202020204" pitchFamily="34" charset="0"/>
              <a:buChar char="•"/>
            </a:pPr>
            <a:r>
              <a:rPr lang="en-US" sz="2000" dirty="0"/>
              <a:t>Assumes the request is good.</a:t>
            </a:r>
          </a:p>
          <a:p>
            <a:pPr marL="800100" lvl="1" indent="-342900">
              <a:buFont typeface="Arial" panose="020B0604020202020204" pitchFamily="34" charset="0"/>
              <a:buChar char="•"/>
            </a:pPr>
            <a:r>
              <a:rPr lang="en-US" sz="2000" dirty="0"/>
              <a:t>Does not replace good w/ evil.</a:t>
            </a:r>
          </a:p>
          <a:p>
            <a:pPr marL="800100" lvl="1" indent="-342900">
              <a:buFont typeface="Arial" panose="020B0604020202020204" pitchFamily="34" charset="0"/>
              <a:buChar char="•"/>
            </a:pPr>
            <a:r>
              <a:rPr lang="en-US" sz="2000" dirty="0"/>
              <a:t>Limited by their understanding of good.</a:t>
            </a:r>
          </a:p>
          <a:p>
            <a:endParaRPr lang="en-US" sz="2000" dirty="0"/>
          </a:p>
          <a:p>
            <a:r>
              <a:rPr lang="en-US" sz="2000" dirty="0"/>
              <a:t>God knows how to:</a:t>
            </a:r>
          </a:p>
          <a:p>
            <a:pPr marL="342900" indent="-342900">
              <a:buFont typeface="Arial" panose="020B0604020202020204" pitchFamily="34" charset="0"/>
              <a:buChar char="•"/>
            </a:pPr>
            <a:r>
              <a:rPr lang="en-US" sz="2000" dirty="0"/>
              <a:t>Give better gifts than an earthly father.</a:t>
            </a:r>
          </a:p>
          <a:p>
            <a:pPr marL="342900" indent="-342900">
              <a:buFont typeface="Arial" panose="020B0604020202020204" pitchFamily="34" charset="0"/>
              <a:buChar char="•"/>
            </a:pPr>
            <a:r>
              <a:rPr lang="en-US" sz="2000" dirty="0"/>
              <a:t>Give the Holy Spirit to those who ask.</a:t>
            </a:r>
          </a:p>
          <a:p>
            <a:pPr marL="342900" indent="-342900">
              <a:buFont typeface="Arial" panose="020B0604020202020204" pitchFamily="34" charset="0"/>
              <a:buChar char="•"/>
            </a:pPr>
            <a:endParaRPr lang="en-US" sz="2000" dirty="0"/>
          </a:p>
        </p:txBody>
      </p:sp>
      <p:sp>
        <p:nvSpPr>
          <p:cNvPr id="4" name="TextBox 3">
            <a:extLst>
              <a:ext uri="{FF2B5EF4-FFF2-40B4-BE49-F238E27FC236}">
                <a16:creationId xmlns:a16="http://schemas.microsoft.com/office/drawing/2014/main" id="{869AEA5B-9251-418B-2E20-26C4014657AE}"/>
              </a:ext>
            </a:extLst>
          </p:cNvPr>
          <p:cNvSpPr txBox="1"/>
          <p:nvPr/>
        </p:nvSpPr>
        <p:spPr>
          <a:xfrm>
            <a:off x="6837027" y="1434267"/>
            <a:ext cx="5226341" cy="5324535"/>
          </a:xfrm>
          <a:prstGeom prst="rect">
            <a:avLst/>
          </a:prstGeom>
          <a:noFill/>
        </p:spPr>
        <p:txBody>
          <a:bodyPr wrap="square" rtlCol="0">
            <a:spAutoFit/>
          </a:bodyPr>
          <a:lstStyle/>
          <a:p>
            <a:r>
              <a:rPr lang="es-ES" sz="2000" dirty="0"/>
              <a:t>En el contexto de la parábola:</a:t>
            </a:r>
          </a:p>
          <a:p>
            <a:pPr marL="342900" indent="-342900">
              <a:buFont typeface="Arial" panose="020B0604020202020204" pitchFamily="34" charset="0"/>
              <a:buChar char="•"/>
            </a:pPr>
            <a:r>
              <a:rPr lang="es-ES" sz="2000" dirty="0"/>
              <a:t>Pidan, y se les dará</a:t>
            </a:r>
          </a:p>
          <a:p>
            <a:pPr marL="342900" indent="-342900">
              <a:buFont typeface="Arial" panose="020B0604020202020204" pitchFamily="34" charset="0"/>
              <a:buChar char="•"/>
            </a:pPr>
            <a:r>
              <a:rPr lang="es-ES" sz="2000" dirty="0"/>
              <a:t>Busquen, y hallarán</a:t>
            </a:r>
          </a:p>
          <a:p>
            <a:pPr marL="342900" indent="-342900">
              <a:buFont typeface="Arial" panose="020B0604020202020204" pitchFamily="34" charset="0"/>
              <a:buChar char="•"/>
            </a:pPr>
            <a:r>
              <a:rPr lang="es-ES" sz="2000" dirty="0"/>
              <a:t>Llamen, y se les abrirá</a:t>
            </a:r>
          </a:p>
          <a:p>
            <a:pPr marL="342900" indent="-342900">
              <a:buFont typeface="Arial" panose="020B0604020202020204" pitchFamily="34" charset="0"/>
              <a:buChar char="•"/>
            </a:pPr>
            <a:endParaRPr lang="es-ES" sz="2000" dirty="0"/>
          </a:p>
          <a:p>
            <a:r>
              <a:rPr lang="es-ES" sz="2000" dirty="0"/>
              <a:t>Los padres terrenales saben cómo:</a:t>
            </a:r>
          </a:p>
          <a:p>
            <a:pPr marL="342900" indent="-342900">
              <a:buFont typeface="Arial" panose="020B0604020202020204" pitchFamily="34" charset="0"/>
              <a:buChar char="•"/>
            </a:pPr>
            <a:r>
              <a:rPr lang="es-ES" sz="2000" dirty="0"/>
              <a:t>Escuchar las peticiones de sus hijos.</a:t>
            </a:r>
          </a:p>
          <a:p>
            <a:pPr marL="342900" indent="-342900">
              <a:buFont typeface="Arial" panose="020B0604020202020204" pitchFamily="34" charset="0"/>
              <a:buChar char="•"/>
            </a:pPr>
            <a:r>
              <a:rPr lang="es-ES" sz="2000" dirty="0"/>
              <a:t>Da buenos regalos.</a:t>
            </a:r>
          </a:p>
          <a:p>
            <a:pPr marL="800100" lvl="1" indent="-342900">
              <a:buFont typeface="Arial" panose="020B0604020202020204" pitchFamily="34" charset="0"/>
              <a:buChar char="•"/>
            </a:pPr>
            <a:r>
              <a:rPr lang="es-ES" sz="2000" dirty="0"/>
              <a:t>Asume que la solicitud es buena.</a:t>
            </a:r>
          </a:p>
          <a:p>
            <a:pPr marL="800100" lvl="1" indent="-342900">
              <a:buFont typeface="Arial" panose="020B0604020202020204" pitchFamily="34" charset="0"/>
              <a:buChar char="•"/>
            </a:pPr>
            <a:r>
              <a:rPr lang="es-ES" sz="2000" dirty="0"/>
              <a:t>No reemplaza el bien con el mal.</a:t>
            </a:r>
          </a:p>
          <a:p>
            <a:pPr marL="800100" lvl="1" indent="-342900">
              <a:buFont typeface="Arial" panose="020B0604020202020204" pitchFamily="34" charset="0"/>
              <a:buChar char="•"/>
            </a:pPr>
            <a:r>
              <a:rPr lang="es-ES" sz="2000" dirty="0"/>
              <a:t>Está limitado por su comprensión del bien.</a:t>
            </a:r>
          </a:p>
          <a:p>
            <a:pPr marL="800100" lvl="1" indent="-342900">
              <a:buFont typeface="Arial" panose="020B0604020202020204" pitchFamily="34" charset="0"/>
              <a:buChar char="•"/>
            </a:pPr>
            <a:endParaRPr lang="es-ES" sz="2000" dirty="0"/>
          </a:p>
          <a:p>
            <a:r>
              <a:rPr lang="es-ES" sz="2000" dirty="0"/>
              <a:t>Dios sabe cómo:</a:t>
            </a:r>
          </a:p>
          <a:p>
            <a:pPr marL="342900" indent="-342900">
              <a:buFont typeface="Arial" panose="020B0604020202020204" pitchFamily="34" charset="0"/>
              <a:buChar char="•"/>
            </a:pPr>
            <a:r>
              <a:rPr lang="es-ES" sz="2000" dirty="0"/>
              <a:t>Dar mejores regalos que un padre terrenal.</a:t>
            </a:r>
          </a:p>
          <a:p>
            <a:pPr marL="342900" indent="-342900">
              <a:buFont typeface="Arial" panose="020B0604020202020204" pitchFamily="34" charset="0"/>
              <a:buChar char="•"/>
            </a:pPr>
            <a:r>
              <a:rPr lang="es-ES" sz="2000" dirty="0"/>
              <a:t>Dar el Espíritu Santo a los que piden.</a:t>
            </a:r>
          </a:p>
        </p:txBody>
      </p:sp>
      <p:sp>
        <p:nvSpPr>
          <p:cNvPr id="8" name="Title 1">
            <a:extLst>
              <a:ext uri="{FF2B5EF4-FFF2-40B4-BE49-F238E27FC236}">
                <a16:creationId xmlns:a16="http://schemas.microsoft.com/office/drawing/2014/main" id="{AF0439DC-5181-DF0F-9BAF-6D5EBDDF48A2}"/>
              </a:ext>
            </a:extLst>
          </p:cNvPr>
          <p:cNvSpPr>
            <a:spLocks noGrp="1"/>
          </p:cNvSpPr>
          <p:nvPr>
            <p:ph type="title"/>
          </p:nvPr>
        </p:nvSpPr>
        <p:spPr>
          <a:xfrm>
            <a:off x="2168555" y="532680"/>
            <a:ext cx="3691155" cy="734907"/>
          </a:xfrm>
        </p:spPr>
        <p:txBody>
          <a:bodyPr>
            <a:normAutofit/>
          </a:bodyPr>
          <a:lstStyle/>
          <a:p>
            <a:pPr algn="ctr"/>
            <a:r>
              <a:rPr lang="en-US" sz="2600" dirty="0"/>
              <a:t>Expanding the FAM-  Luke 11:9-13</a:t>
            </a:r>
          </a:p>
        </p:txBody>
      </p:sp>
      <p:sp>
        <p:nvSpPr>
          <p:cNvPr id="9" name="Title 1">
            <a:extLst>
              <a:ext uri="{FF2B5EF4-FFF2-40B4-BE49-F238E27FC236}">
                <a16:creationId xmlns:a16="http://schemas.microsoft.com/office/drawing/2014/main" id="{654A545D-E17E-0D18-AB41-9B9777DF2FCD}"/>
              </a:ext>
            </a:extLst>
          </p:cNvPr>
          <p:cNvSpPr txBox="1">
            <a:spLocks/>
          </p:cNvSpPr>
          <p:nvPr/>
        </p:nvSpPr>
        <p:spPr>
          <a:xfrm>
            <a:off x="7438495" y="532679"/>
            <a:ext cx="3691155" cy="7349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600" dirty="0" err="1"/>
              <a:t>Ampliar</a:t>
            </a:r>
            <a:r>
              <a:rPr lang="en-US" sz="2600" dirty="0"/>
              <a:t> </a:t>
            </a:r>
            <a:r>
              <a:rPr lang="en-US" sz="2600" dirty="0" err="1"/>
              <a:t>el</a:t>
            </a:r>
            <a:r>
              <a:rPr lang="en-US" sz="2600" dirty="0"/>
              <a:t> AAM -  Lucas 11:9-13</a:t>
            </a:r>
          </a:p>
        </p:txBody>
      </p:sp>
    </p:spTree>
    <p:extLst>
      <p:ext uri="{BB962C8B-B14F-4D97-AF65-F5344CB8AC3E}">
        <p14:creationId xmlns:p14="http://schemas.microsoft.com/office/powerpoint/2010/main" val="200600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346</TotalTime>
  <Words>1240</Words>
  <Application>Microsoft Office PowerPoint</Application>
  <PresentationFormat>Widescreen</PresentationFormat>
  <Paragraphs>129</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Metropolis Light</vt:lpstr>
      <vt:lpstr>Metropolis Medium</vt:lpstr>
      <vt:lpstr>Wingdings 3</vt:lpstr>
      <vt:lpstr>Wisp</vt:lpstr>
      <vt:lpstr>Parable of the Friend at Midnight/ Parabola del Amigo a Medianoche </vt:lpstr>
      <vt:lpstr>Year-End Study Schedule</vt:lpstr>
      <vt:lpstr>Year-End Study Goals</vt:lpstr>
      <vt:lpstr>Parable Context - Luke 11:1-4</vt:lpstr>
      <vt:lpstr>Parable of the FAM -  Luke 11:5-8</vt:lpstr>
      <vt:lpstr>Parable of the FAM -  Luke 11:5-8</vt:lpstr>
      <vt:lpstr>Expanding the FAM-  Luke 11:9-13</vt:lpstr>
      <vt:lpstr>Expanding the FAM-  Luke 11:9-13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 of the Friend at Midnight</dc:title>
  <dc:creator>Ryan Poe</dc:creator>
  <cp:lastModifiedBy>Ryan Poe</cp:lastModifiedBy>
  <cp:revision>4</cp:revision>
  <dcterms:created xsi:type="dcterms:W3CDTF">2023-12-20T17:41:13Z</dcterms:created>
  <dcterms:modified xsi:type="dcterms:W3CDTF">2023-12-20T23:28:11Z</dcterms:modified>
</cp:coreProperties>
</file>