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5" r:id="rId2"/>
    <p:sldId id="262" r:id="rId3"/>
    <p:sldId id="266" r:id="rId4"/>
    <p:sldId id="267" r:id="rId5"/>
    <p:sldId id="279" r:id="rId6"/>
    <p:sldId id="259" r:id="rId7"/>
    <p:sldId id="272" r:id="rId8"/>
    <p:sldId id="265" r:id="rId9"/>
    <p:sldId id="268" r:id="rId10"/>
    <p:sldId id="269" r:id="rId11"/>
    <p:sldId id="270" r:id="rId12"/>
    <p:sldId id="280" r:id="rId13"/>
    <p:sldId id="281" r:id="rId14"/>
    <p:sldId id="282" r:id="rId15"/>
    <p:sldId id="283" r:id="rId16"/>
    <p:sldId id="286" r:id="rId17"/>
  </p:sldIdLst>
  <p:sldSz cx="9144000" cy="5715000" type="screen16x10"/>
  <p:notesSz cx="9144000" cy="6858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42"/>
    <a:srgbClr val="C2D9D9"/>
    <a:srgbClr val="34535A"/>
    <a:srgbClr val="314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972D5C-516A-4D3B-AFA6-E3DC07F6B41F}" v="18" dt="2023-12-07T19:15:38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62313" autoAdjust="0"/>
  </p:normalViewPr>
  <p:slideViewPr>
    <p:cSldViewPr snapToGrid="0">
      <p:cViewPr varScale="1">
        <p:scale>
          <a:sx n="59" d="100"/>
          <a:sy n="59" d="100"/>
        </p:scale>
        <p:origin x="192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7E154-B7A8-4941-9D2A-8CFB4524C42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EAAB0-05F8-4E15-96A9-3A8D8C86F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41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0CA59-922D-4096-BF68-2DDF8A2FE3E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20975" y="857250"/>
            <a:ext cx="37020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7773D-F850-44B4-A8CD-AB12A202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7773D-F850-44B4-A8CD-AB12A20260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0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parable, what actions were taken by the “few” who were “chosen” that indicate they made a change in their lives?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7773D-F850-44B4-A8CD-AB12A20260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2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I’ll give less attention to my own “way…farm…business” and more attention to the kingdom of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2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post-pone.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reduce.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re-arrange.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7773D-F850-44B4-A8CD-AB12A20260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36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I’ll give less attention to my own “way…farm…business” and more attention to the kingdom of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2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post-pone.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reduce.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re-arrange.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7773D-F850-44B4-A8CD-AB12A20260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93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I’ll give less attention to my own “way…farm…business” and more attention to the kingdom of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2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post-pone.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reduce.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re-arrange.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7773D-F850-44B4-A8CD-AB12A20260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44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I’ll give less attention to my own “way…farm…business” and more attention to the kingdom of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2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post-pone.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reduce.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4742"/>
                </a:solidFill>
                <a:effectLst/>
              </a:rPr>
              <a:t>I will choose what to re-arrange.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7773D-F850-44B4-A8CD-AB12A20260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4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EADDC1-056F-4A8C-AB7B-B125339A75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BAC69E0B-FE95-46F5-8413-7385BB1501B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4D7904-67A2-C252-B8DA-E0BBBB97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F1513F-CCEF-59F3-DF54-A8B5B50B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C4FEF4DE-2034-4CF6-AD28-5A1EDB35CEA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aphic of a logo&#10;&#10;Description automatically generated with medium confidence">
            <a:extLst>
              <a:ext uri="{FF2B5EF4-FFF2-40B4-BE49-F238E27FC236}">
                <a16:creationId xmlns="" xmlns:a16="http://schemas.microsoft.com/office/drawing/2014/main" id="{3F36C049-A9C6-743E-FEDA-D4BAB741F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0E9E29-1205-C4C0-8DE5-674F2629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1D53EA-5D17-9B18-40EB-DC55E0B8F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1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696C17-2D6D-C7A8-4570-A6C4A480E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64974"/>
            <a:ext cx="7886700" cy="2185051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65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CCBDDA-5BAF-4A30-16BE-5471DD69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1D960E-4CDA-8687-C6C3-C1083ACFF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783" y="1216404"/>
            <a:ext cx="4196067" cy="4330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4E3C5C-4782-EA46-44A0-0BD8B9DAE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216404"/>
            <a:ext cx="4196067" cy="4330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65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ADB259-4F92-FF9B-E16F-954831973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304271"/>
            <a:ext cx="8636000" cy="8641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A9EC483-6504-2D8F-A410-3DDDAE55B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279049"/>
            <a:ext cx="4213702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46E91FA-BAA1-9F8E-6D88-EB88FEA80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4480" y="1965642"/>
            <a:ext cx="4213702" cy="355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B14ED91-7CA9-68CD-3888-3BA2DA66D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79049"/>
            <a:ext cx="429133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0D283E0-0C56-246D-D320-CA4D53A1E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965643"/>
            <a:ext cx="4291330" cy="355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2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16CC95-4232-8D5E-F6D9-464FA82D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071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3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,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="" xmlns:a16="http://schemas.microsoft.com/office/drawing/2014/main" id="{E400C477-EB3B-888C-84CE-4E0A2035F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1050" y="3149600"/>
            <a:ext cx="6711950" cy="1289050"/>
          </a:xfrm>
        </p:spPr>
        <p:txBody>
          <a:bodyPr anchor="ctr"/>
          <a:lstStyle>
            <a:lvl1pPr marL="0" indent="0" algn="just">
              <a:buNone/>
              <a:defRPr b="1" i="1">
                <a:solidFill>
                  <a:srgbClr val="004742"/>
                </a:solidFill>
                <a:effectLst/>
                <a:latin typeface="Metropolis Light" panose="000004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62334935-7153-A1B3-29E3-1C508ED994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9088" y="3149600"/>
            <a:ext cx="1598612" cy="1289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Class Logo</a:t>
            </a:r>
          </a:p>
        </p:txBody>
      </p:sp>
    </p:spTree>
    <p:extLst>
      <p:ext uri="{BB962C8B-B14F-4D97-AF65-F5344CB8AC3E}">
        <p14:creationId xmlns:p14="http://schemas.microsoft.com/office/powerpoint/2010/main" val="15037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BDCBC9-A2CB-F9A5-87E3-F219BA2D0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" y="381000"/>
            <a:ext cx="3258297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AE253A-0FE2-7719-1AA5-1E1EE686B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663" y="648268"/>
            <a:ext cx="5001904" cy="48381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95B5619-30D8-5710-ED27-C0743B411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722" y="1714500"/>
            <a:ext cx="3258297" cy="3771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26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D29954-F227-3E0A-9C93-F624D79F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70" y="381000"/>
            <a:ext cx="3244649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75651EB-BA0E-D8A4-7B14-05F26FD19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0" y="822855"/>
            <a:ext cx="4922239" cy="43701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5B0315-5674-F405-30D8-818D0AF66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370" y="1714500"/>
            <a:ext cx="3244649" cy="37514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59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C5B85D-D739-D7E7-4AA1-E2CAE77F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7A539D-65EC-9288-3F82-9D04FCFC4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791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="" xmlns:a16="http://schemas.microsoft.com/office/drawing/2014/main" id="{DC303A33-CA30-68A6-0A5C-A784CB544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B9CC352-EAB7-1459-6F62-12F629DC4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0"/>
            <a:ext cx="1971675" cy="51411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1F920D-74A0-3CD5-4219-454428D95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5786" y="304271"/>
            <a:ext cx="6033590" cy="51411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6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 F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hand holding coins&#10;&#10;Description automatically generated">
            <a:extLst>
              <a:ext uri="{FF2B5EF4-FFF2-40B4-BE49-F238E27FC236}">
                <a16:creationId xmlns="" xmlns:a16="http://schemas.microsoft.com/office/drawing/2014/main" id="{C0350440-62A5-9220-CD28-E7932654F6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6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A1F9498-9634-F493-250A-7B1CA58A7FA8}"/>
              </a:ext>
            </a:extLst>
          </p:cNvPr>
          <p:cNvGrpSpPr/>
          <p:nvPr userDrawn="1"/>
        </p:nvGrpSpPr>
        <p:grpSpPr>
          <a:xfrm>
            <a:off x="-4762" y="0"/>
            <a:ext cx="9150824" cy="5738249"/>
            <a:chOff x="-4762" y="0"/>
            <a:chExt cx="9150824" cy="5738249"/>
          </a:xfrm>
        </p:grpSpPr>
        <p:pic>
          <p:nvPicPr>
            <p:cNvPr id="8" name="Picture 7" descr="A logo with a hand and plants&#10;&#10;Description automatically generated">
              <a:extLst>
                <a:ext uri="{FF2B5EF4-FFF2-40B4-BE49-F238E27FC236}">
                  <a16:creationId xmlns="" xmlns:a16="http://schemas.microsoft.com/office/drawing/2014/main" id="{CDC5FCA7-E07F-2F8D-0D56-C034934F73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" t="7046"/>
            <a:stretch/>
          </p:blipFill>
          <p:spPr>
            <a:xfrm>
              <a:off x="-4762" y="0"/>
              <a:ext cx="9136190" cy="5332856"/>
            </a:xfrm>
            <a:prstGeom prst="rect">
              <a:avLst/>
            </a:prstGeom>
          </p:spPr>
        </p:pic>
        <p:pic>
          <p:nvPicPr>
            <p:cNvPr id="7" name="Picture 6" descr="A logo with a hand and plants&#10;&#10;Description automatically generated">
              <a:extLst>
                <a:ext uri="{FF2B5EF4-FFF2-40B4-BE49-F238E27FC236}">
                  <a16:creationId xmlns="" xmlns:a16="http://schemas.microsoft.com/office/drawing/2014/main" id="{3F8405A3-4E24-DF4D-CA36-DF47D4F811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20" b="6730"/>
            <a:stretch/>
          </p:blipFill>
          <p:spPr>
            <a:xfrm>
              <a:off x="0" y="3889859"/>
              <a:ext cx="9144000" cy="1442997"/>
            </a:xfrm>
            <a:prstGeom prst="rect">
              <a:avLst/>
            </a:prstGeom>
          </p:spPr>
        </p:pic>
        <p:pic>
          <p:nvPicPr>
            <p:cNvPr id="9" name="Picture 8" descr="A logo with a hand and plants&#10;&#10;Description automatically generated">
              <a:extLst>
                <a:ext uri="{FF2B5EF4-FFF2-40B4-BE49-F238E27FC236}">
                  <a16:creationId xmlns="" xmlns:a16="http://schemas.microsoft.com/office/drawing/2014/main" id="{250400B2-2A50-B6DE-8FA7-7EF5702B2B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01"/>
            <a:stretch/>
          </p:blipFill>
          <p:spPr>
            <a:xfrm>
              <a:off x="-4762" y="3490768"/>
              <a:ext cx="9144000" cy="428586"/>
            </a:xfrm>
            <a:prstGeom prst="rect">
              <a:avLst/>
            </a:prstGeom>
          </p:spPr>
        </p:pic>
        <p:pic>
          <p:nvPicPr>
            <p:cNvPr id="10" name="Picture 9" descr="A logo with a hand and plants&#10;&#10;Description automatically generated">
              <a:extLst>
                <a:ext uri="{FF2B5EF4-FFF2-40B4-BE49-F238E27FC236}">
                  <a16:creationId xmlns="" xmlns:a16="http://schemas.microsoft.com/office/drawing/2014/main" id="{50E05EB7-65E5-9806-FE97-F655EEB114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01" b="-303"/>
            <a:stretch/>
          </p:blipFill>
          <p:spPr>
            <a:xfrm>
              <a:off x="0" y="5288959"/>
              <a:ext cx="9144000" cy="449290"/>
            </a:xfrm>
            <a:prstGeom prst="rect">
              <a:avLst/>
            </a:prstGeom>
          </p:spPr>
        </p:pic>
        <p:pic>
          <p:nvPicPr>
            <p:cNvPr id="11" name="Picture 10" descr="A logo with a hand and plants&#10;&#10;Description automatically generated">
              <a:extLst>
                <a:ext uri="{FF2B5EF4-FFF2-40B4-BE49-F238E27FC236}">
                  <a16:creationId xmlns="" xmlns:a16="http://schemas.microsoft.com/office/drawing/2014/main" id="{B66CA338-B86A-9EDF-E110-67A7608C56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0" t="97048" r="21419" b="1124"/>
            <a:stretch/>
          </p:blipFill>
          <p:spPr>
            <a:xfrm rot="16200000">
              <a:off x="6235926" y="2804864"/>
              <a:ext cx="5715000" cy="10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9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lamp in the middle&#10;&#10;Description automatically generated">
            <a:extLst>
              <a:ext uri="{FF2B5EF4-FFF2-40B4-BE49-F238E27FC236}">
                <a16:creationId xmlns="" xmlns:a16="http://schemas.microsoft.com/office/drawing/2014/main" id="{2D65D62F-812B-9D30-AB23-B19EA098D5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6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or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grapes in a circle&#10;&#10;Description automatically generated">
            <a:extLst>
              <a:ext uri="{FF2B5EF4-FFF2-40B4-BE49-F238E27FC236}">
                <a16:creationId xmlns="" xmlns:a16="http://schemas.microsoft.com/office/drawing/2014/main" id="{6AEB74B7-A1B2-53B2-A4DC-EC6B456D8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dding F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ogo with a letter in the middle&#10;&#10;Description automatically generated">
            <a:extLst>
              <a:ext uri="{FF2B5EF4-FFF2-40B4-BE49-F238E27FC236}">
                <a16:creationId xmlns="" xmlns:a16="http://schemas.microsoft.com/office/drawing/2014/main" id="{8D1EA6FA-E500-8750-9412-46FF45F13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ngd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crown&#10;&#10;Description automatically generated">
            <a:extLst>
              <a:ext uri="{FF2B5EF4-FFF2-40B4-BE49-F238E27FC236}">
                <a16:creationId xmlns="" xmlns:a16="http://schemas.microsoft.com/office/drawing/2014/main" id="{C0AD2CAC-F10B-3C8C-C264-D7A424B7D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0E9E29-1205-C4C0-8DE5-674F2629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1D53EA-5D17-9B18-40EB-DC55E0B8F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3" y="1719618"/>
            <a:ext cx="8649048" cy="2572603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26DF40E-5CFC-9C14-CF59-DD473028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3" y="304272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68D918-7DB7-B105-C250-66922472F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783" y="1098646"/>
            <a:ext cx="8649048" cy="4530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black and green background with text&#10;&#10;Description automatically generated with medium confidence">
            <a:extLst>
              <a:ext uri="{FF2B5EF4-FFF2-40B4-BE49-F238E27FC236}">
                <a16:creationId xmlns="" xmlns:a16="http://schemas.microsoft.com/office/drawing/2014/main" id="{8CE12B7C-E6F7-2641-A411-D0942871F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9300"/>
                    </a14:imgEffect>
                    <a14:imgEffect>
                      <a14:saturation sat="3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10463" r="38537" b="63323"/>
          <a:stretch/>
        </p:blipFill>
        <p:spPr>
          <a:xfrm rot="2626564">
            <a:off x="8038977" y="-150209"/>
            <a:ext cx="1478050" cy="1052925"/>
          </a:xfrm>
          <a:prstGeom prst="diamond">
            <a:avLst/>
          </a:prstGeom>
        </p:spPr>
      </p:pic>
      <p:pic>
        <p:nvPicPr>
          <p:cNvPr id="6" name="Picture 5" descr="A black and green background with text&#10;&#10;Description automatically generated with medium confidence">
            <a:extLst>
              <a:ext uri="{FF2B5EF4-FFF2-40B4-BE49-F238E27FC236}">
                <a16:creationId xmlns="" xmlns:a16="http://schemas.microsoft.com/office/drawing/2014/main" id="{77373658-6070-0B73-4126-FEB09E8D7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9300"/>
                    </a14:imgEffect>
                    <a14:imgEffect>
                      <a14:saturation sat="3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00" t="56448" r="38917" b="23546"/>
          <a:stretch/>
        </p:blipFill>
        <p:spPr>
          <a:xfrm>
            <a:off x="-384127" y="4975266"/>
            <a:ext cx="1443307" cy="799134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369621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0" r:id="rId9"/>
    <p:sldLayoutId id="2147483666" r:id="rId10"/>
    <p:sldLayoutId id="2147483667" r:id="rId11"/>
    <p:sldLayoutId id="2147483652" r:id="rId12"/>
    <p:sldLayoutId id="2147483653" r:id="rId13"/>
    <p:sldLayoutId id="2147483654" r:id="rId14"/>
    <p:sldLayoutId id="2147483668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75000"/>
        <a:buFont typeface="Wingdings" panose="05000000000000000000" pitchFamily="2" charset="2"/>
        <a:buChar char="Ø"/>
        <a:defRPr sz="28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24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20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18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18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2548" y="2006825"/>
            <a:ext cx="5203179" cy="1323439"/>
          </a:xfrm>
          <a:prstGeom prst="rect">
            <a:avLst/>
          </a:prstGeom>
          <a:solidFill>
            <a:srgbClr val="CFEA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METROPOLIS PERSONAL USE" pitchFamily="2" charset="0"/>
              </a:rPr>
              <a:t>PARÁBOLAS DE TRANSFORMACIÓN</a:t>
            </a:r>
            <a:endParaRPr lang="en-US" sz="4000" dirty="0">
              <a:latin typeface="METROPOLIS PERSONAL US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A5E957-B175-9E59-92F4-611BC966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transformación</a:t>
            </a:r>
            <a:r>
              <a:rPr lang="en-US" dirty="0"/>
              <a:t>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078E361-0605-4200-AA7D-CA856475BD97}"/>
              </a:ext>
            </a:extLst>
          </p:cNvPr>
          <p:cNvGrpSpPr/>
          <p:nvPr/>
        </p:nvGrpSpPr>
        <p:grpSpPr>
          <a:xfrm>
            <a:off x="457200" y="1656218"/>
            <a:ext cx="8229600" cy="794374"/>
            <a:chOff x="457200" y="1656218"/>
            <a:chExt cx="8229600" cy="794374"/>
          </a:xfrm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6E96D3CA-A789-B64E-15A2-2F8EFCFF093C}"/>
                </a:ext>
              </a:extLst>
            </p:cNvPr>
            <p:cNvSpPr/>
            <p:nvPr/>
          </p:nvSpPr>
          <p:spPr>
            <a:xfrm>
              <a:off x="5522976" y="1656218"/>
              <a:ext cx="3163824" cy="794374"/>
            </a:xfrm>
            <a:prstGeom prst="roundRect">
              <a:avLst/>
            </a:prstGeom>
            <a:solidFill>
              <a:srgbClr val="00474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Aceptar</a:t>
              </a:r>
              <a:r>
                <a:rPr lang="en-US" sz="2400" dirty="0" smtClean="0"/>
                <a:t> la </a:t>
              </a:r>
              <a:r>
                <a:rPr lang="en-US" sz="2400" dirty="0" err="1" smtClean="0"/>
                <a:t>autoridad</a:t>
              </a:r>
              <a:r>
                <a:rPr lang="en-US" sz="2400" dirty="0" smtClean="0"/>
                <a:t> de </a:t>
              </a:r>
              <a:r>
                <a:rPr lang="en-US" sz="2400" dirty="0" err="1" smtClean="0"/>
                <a:t>Jesús</a:t>
              </a:r>
              <a:endParaRPr lang="en-US" sz="2400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57EB2DF4-A4BD-B906-40D9-F6E74DBD844D}"/>
                </a:ext>
              </a:extLst>
            </p:cNvPr>
            <p:cNvCxnSpPr/>
            <p:nvPr/>
          </p:nvCxnSpPr>
          <p:spPr>
            <a:xfrm>
              <a:off x="3890772" y="2058554"/>
              <a:ext cx="1362456" cy="0"/>
            </a:xfrm>
            <a:prstGeom prst="line">
              <a:avLst/>
            </a:prstGeom>
            <a:ln w="25400">
              <a:solidFill>
                <a:schemeClr val="bg2"/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EE827E0C-F8F8-019A-8601-42010A29C338}"/>
                </a:ext>
              </a:extLst>
            </p:cNvPr>
            <p:cNvSpPr/>
            <p:nvPr/>
          </p:nvSpPr>
          <p:spPr>
            <a:xfrm>
              <a:off x="457200" y="1656218"/>
              <a:ext cx="3163824" cy="794374"/>
            </a:xfrm>
            <a:prstGeom prst="roundRect">
              <a:avLst/>
            </a:prstGeom>
            <a:solidFill>
              <a:srgbClr val="00474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Rechazar</a:t>
              </a:r>
              <a:r>
                <a:rPr lang="en-US" sz="2400" dirty="0" smtClean="0"/>
                <a:t> la </a:t>
              </a:r>
              <a:r>
                <a:rPr lang="en-US" sz="2400" dirty="0" err="1" smtClean="0"/>
                <a:t>autoridad</a:t>
              </a:r>
              <a:r>
                <a:rPr lang="en-US" sz="2400" dirty="0" smtClean="0"/>
                <a:t> de </a:t>
              </a:r>
              <a:r>
                <a:rPr lang="en-US" sz="2400" dirty="0" err="1" smtClean="0"/>
                <a:t>Jesús</a:t>
              </a:r>
              <a:endParaRPr lang="en-US" sz="2400" dirty="0"/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A6A42651-9553-ECC3-A3CE-E22A60D4B591}"/>
              </a:ext>
            </a:extLst>
          </p:cNvPr>
          <p:cNvSpPr/>
          <p:nvPr/>
        </p:nvSpPr>
        <p:spPr>
          <a:xfrm>
            <a:off x="5824728" y="2676693"/>
            <a:ext cx="3143102" cy="406909"/>
          </a:xfrm>
          <a:prstGeom prst="roundRect">
            <a:avLst/>
          </a:prstGeom>
          <a:solidFill>
            <a:srgbClr val="0047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 smtClean="0"/>
              <a:t>Escuchar</a:t>
            </a:r>
            <a:r>
              <a:rPr lang="en-US" sz="2000" i="1" dirty="0" smtClean="0"/>
              <a:t> con </a:t>
            </a:r>
            <a:r>
              <a:rPr lang="en-US" sz="2000" i="1" dirty="0" err="1" smtClean="0"/>
              <a:t>cuidado</a:t>
            </a:r>
            <a:endParaRPr lang="en-US" sz="2000" i="1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BF2277-AEE0-9F25-C31B-26DFA0F764EA}"/>
              </a:ext>
            </a:extLst>
          </p:cNvPr>
          <p:cNvSpPr/>
          <p:nvPr/>
        </p:nvSpPr>
        <p:spPr>
          <a:xfrm>
            <a:off x="5824728" y="3083602"/>
            <a:ext cx="2862072" cy="406909"/>
          </a:xfrm>
          <a:prstGeom prst="roundRect">
            <a:avLst/>
          </a:prstGeom>
          <a:solidFill>
            <a:srgbClr val="0047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 smtClean="0"/>
              <a:t>Acudir</a:t>
            </a:r>
            <a:r>
              <a:rPr lang="en-US" sz="2000" i="1" dirty="0" smtClean="0"/>
              <a:t> con </a:t>
            </a:r>
            <a:r>
              <a:rPr lang="en-US" sz="2000" i="1" dirty="0" err="1" smtClean="0"/>
              <a:t>humildad</a:t>
            </a:r>
            <a:endParaRPr lang="en-US" sz="2000" i="1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217C9ED8-5A8D-8112-C6C1-EEE41031EA9F}"/>
              </a:ext>
            </a:extLst>
          </p:cNvPr>
          <p:cNvSpPr/>
          <p:nvPr/>
        </p:nvSpPr>
        <p:spPr>
          <a:xfrm>
            <a:off x="5824728" y="3501178"/>
            <a:ext cx="2560320" cy="406909"/>
          </a:xfrm>
          <a:prstGeom prst="roundRect">
            <a:avLst/>
          </a:prstGeom>
          <a:solidFill>
            <a:srgbClr val="0047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i="1" dirty="0" smtClean="0"/>
              <a:t>Buscar lo espiritual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56557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A5E957-B175-9E59-92F4-611BC966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transformación</a:t>
            </a:r>
            <a:r>
              <a:rPr lang="en-US" dirty="0"/>
              <a:t>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078E361-0605-4200-AA7D-CA856475BD97}"/>
              </a:ext>
            </a:extLst>
          </p:cNvPr>
          <p:cNvGrpSpPr/>
          <p:nvPr/>
        </p:nvGrpSpPr>
        <p:grpSpPr>
          <a:xfrm>
            <a:off x="457200" y="1656218"/>
            <a:ext cx="8229600" cy="794374"/>
            <a:chOff x="457200" y="1656218"/>
            <a:chExt cx="8229600" cy="794374"/>
          </a:xfrm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6E96D3CA-A789-B64E-15A2-2F8EFCFF093C}"/>
                </a:ext>
              </a:extLst>
            </p:cNvPr>
            <p:cNvSpPr/>
            <p:nvPr/>
          </p:nvSpPr>
          <p:spPr>
            <a:xfrm>
              <a:off x="5522976" y="1656218"/>
              <a:ext cx="3163824" cy="794374"/>
            </a:xfrm>
            <a:prstGeom prst="roundRect">
              <a:avLst/>
            </a:prstGeom>
            <a:solidFill>
              <a:srgbClr val="00474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Vestido</a:t>
              </a:r>
              <a:r>
                <a:rPr lang="en-US" sz="2400" dirty="0" smtClean="0"/>
                <a:t> con el </a:t>
              </a:r>
              <a:r>
                <a:rPr lang="en-US" sz="2400" dirty="0" err="1" smtClean="0"/>
                <a:t>nuevo</a:t>
              </a:r>
              <a:r>
                <a:rPr lang="en-US" sz="2400" dirty="0" smtClean="0"/>
                <a:t> hombre</a:t>
              </a:r>
              <a:endParaRPr lang="en-US" sz="2400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57EB2DF4-A4BD-B906-40D9-F6E74DBD844D}"/>
                </a:ext>
              </a:extLst>
            </p:cNvPr>
            <p:cNvCxnSpPr/>
            <p:nvPr/>
          </p:nvCxnSpPr>
          <p:spPr>
            <a:xfrm>
              <a:off x="3890772" y="2058554"/>
              <a:ext cx="1362456" cy="0"/>
            </a:xfrm>
            <a:prstGeom prst="line">
              <a:avLst/>
            </a:prstGeom>
            <a:ln w="25400">
              <a:solidFill>
                <a:schemeClr val="bg2"/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EE827E0C-F8F8-019A-8601-42010A29C338}"/>
                </a:ext>
              </a:extLst>
            </p:cNvPr>
            <p:cNvSpPr/>
            <p:nvPr/>
          </p:nvSpPr>
          <p:spPr>
            <a:xfrm>
              <a:off x="457200" y="1656218"/>
              <a:ext cx="3163824" cy="794374"/>
            </a:xfrm>
            <a:prstGeom prst="roundRect">
              <a:avLst/>
            </a:prstGeom>
            <a:solidFill>
              <a:srgbClr val="00474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 smtClean="0"/>
                <a:t>Vestido con el viejo hombre</a:t>
              </a:r>
              <a:endParaRPr lang="en-US" sz="2400" dirty="0"/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A6A42651-9553-ECC3-A3CE-E22A60D4B591}"/>
              </a:ext>
            </a:extLst>
          </p:cNvPr>
          <p:cNvSpPr/>
          <p:nvPr/>
        </p:nvSpPr>
        <p:spPr>
          <a:xfrm>
            <a:off x="5824728" y="2676693"/>
            <a:ext cx="2560320" cy="406909"/>
          </a:xfrm>
          <a:prstGeom prst="roundRect">
            <a:avLst/>
          </a:prstGeom>
          <a:solidFill>
            <a:srgbClr val="0047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/>
              <a:t>El </a:t>
            </a:r>
            <a:r>
              <a:rPr lang="en-US" sz="2000" i="1" dirty="0" err="1" smtClean="0"/>
              <a:t>Hijo</a:t>
            </a:r>
            <a:r>
              <a:rPr lang="en-US" sz="2000" i="1" dirty="0" smtClean="0"/>
              <a:t> de Dios</a:t>
            </a:r>
            <a:endParaRPr lang="en-US" sz="2000" i="1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BF2277-AEE0-9F25-C31B-26DFA0F764EA}"/>
              </a:ext>
            </a:extLst>
          </p:cNvPr>
          <p:cNvSpPr/>
          <p:nvPr/>
        </p:nvSpPr>
        <p:spPr>
          <a:xfrm>
            <a:off x="5824728" y="3083602"/>
            <a:ext cx="3143102" cy="406909"/>
          </a:xfrm>
          <a:prstGeom prst="roundRect">
            <a:avLst/>
          </a:prstGeom>
          <a:solidFill>
            <a:srgbClr val="0047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/>
              <a:t>Los </a:t>
            </a:r>
            <a:r>
              <a:rPr lang="en-US" sz="2000" i="1" dirty="0" err="1" smtClean="0"/>
              <a:t>estándares</a:t>
            </a:r>
            <a:r>
              <a:rPr lang="en-US" sz="2000" i="1" dirty="0" smtClean="0"/>
              <a:t> de Dios</a:t>
            </a:r>
            <a:endParaRPr lang="en-US" sz="2000" i="1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217C9ED8-5A8D-8112-C6C1-EEE41031EA9F}"/>
              </a:ext>
            </a:extLst>
          </p:cNvPr>
          <p:cNvSpPr/>
          <p:nvPr/>
        </p:nvSpPr>
        <p:spPr>
          <a:xfrm>
            <a:off x="5824727" y="3501178"/>
            <a:ext cx="2768939" cy="627477"/>
          </a:xfrm>
          <a:prstGeom prst="roundRect">
            <a:avLst/>
          </a:prstGeom>
          <a:solidFill>
            <a:srgbClr val="0047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 smtClean="0"/>
              <a:t>Colosenses</a:t>
            </a:r>
            <a:r>
              <a:rPr lang="en-US" sz="2000" i="1" dirty="0" smtClean="0"/>
              <a:t> </a:t>
            </a:r>
            <a:r>
              <a:rPr lang="en-US" sz="2000" i="1" dirty="0"/>
              <a:t>3:5-17,</a:t>
            </a:r>
            <a:br>
              <a:rPr lang="en-US" sz="2000" i="1" dirty="0"/>
            </a:br>
            <a:r>
              <a:rPr lang="en-US" sz="2000" i="1" dirty="0" err="1" smtClean="0"/>
              <a:t>Apocalipsis</a:t>
            </a:r>
            <a:r>
              <a:rPr lang="en-US" sz="2000" i="1" dirty="0" smtClean="0"/>
              <a:t> </a:t>
            </a:r>
            <a:r>
              <a:rPr lang="en-US" sz="2000" i="1" dirty="0"/>
              <a:t>19:7-10</a:t>
            </a:r>
          </a:p>
        </p:txBody>
      </p:sp>
    </p:spTree>
    <p:extLst>
      <p:ext uri="{BB962C8B-B14F-4D97-AF65-F5344CB8AC3E}">
        <p14:creationId xmlns:p14="http://schemas.microsoft.com/office/powerpoint/2010/main" val="14942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CB05B6-218F-028D-C5A2-AB5DE35B8AE4}"/>
              </a:ext>
            </a:extLst>
          </p:cNvPr>
          <p:cNvSpPr/>
          <p:nvPr/>
        </p:nvSpPr>
        <p:spPr>
          <a:xfrm>
            <a:off x="0" y="973285"/>
            <a:ext cx="9144000" cy="1961966"/>
          </a:xfrm>
          <a:prstGeom prst="rect">
            <a:avLst/>
          </a:prstGeom>
          <a:solidFill>
            <a:srgbClr val="C2D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circle with a letter and a ring on it&#10;&#10;Description automatically generated">
            <a:extLst>
              <a:ext uri="{FF2B5EF4-FFF2-40B4-BE49-F238E27FC236}">
                <a16:creationId xmlns="" xmlns:a16="http://schemas.microsoft.com/office/drawing/2014/main" id="{F7448A20-31F5-0B3F-71A9-945A49C85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7" y="846385"/>
            <a:ext cx="1706058" cy="1961966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6589F77D-5FA8-4188-A1EE-E76C7952A6AF}"/>
              </a:ext>
            </a:extLst>
          </p:cNvPr>
          <p:cNvSpPr txBox="1">
            <a:spLocks/>
          </p:cNvSpPr>
          <p:nvPr/>
        </p:nvSpPr>
        <p:spPr>
          <a:xfrm>
            <a:off x="2520504" y="3349340"/>
            <a:ext cx="6000039" cy="18600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Ø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Elegiré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palabras de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alabanza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Elegiré</a:t>
            </a:r>
            <a:r>
              <a:rPr lang="en-US" i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acciones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integridad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Elegiré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eventos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programar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otro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momento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2AC595-4D49-6847-C018-0B9F4CA99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365" y="1274620"/>
            <a:ext cx="6447835" cy="1544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Usaré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 “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camino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…campo…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negocio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llevar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Cristo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vez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dirty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distraernos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Cristo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474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CB05B6-218F-028D-C5A2-AB5DE35B8AE4}"/>
              </a:ext>
            </a:extLst>
          </p:cNvPr>
          <p:cNvSpPr/>
          <p:nvPr/>
        </p:nvSpPr>
        <p:spPr>
          <a:xfrm>
            <a:off x="0" y="973285"/>
            <a:ext cx="9144000" cy="1961966"/>
          </a:xfrm>
          <a:prstGeom prst="rect">
            <a:avLst/>
          </a:prstGeom>
          <a:solidFill>
            <a:srgbClr val="C2D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circle with a letter and a ring on it&#10;&#10;Description automatically generated">
            <a:extLst>
              <a:ext uri="{FF2B5EF4-FFF2-40B4-BE49-F238E27FC236}">
                <a16:creationId xmlns="" xmlns:a16="http://schemas.microsoft.com/office/drawing/2014/main" id="{F7448A20-31F5-0B3F-71A9-945A49C85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7" y="846385"/>
            <a:ext cx="1706058" cy="1961966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6589F77D-5FA8-4188-A1EE-E76C7952A6AF}"/>
              </a:ext>
            </a:extLst>
          </p:cNvPr>
          <p:cNvSpPr txBox="1">
            <a:spLocks/>
          </p:cNvSpPr>
          <p:nvPr/>
        </p:nvSpPr>
        <p:spPr>
          <a:xfrm>
            <a:off x="2391365" y="3349340"/>
            <a:ext cx="6447835" cy="18600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Ø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Pondré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interés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Hijo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Dios.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Daré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atención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la palabra de Dios.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Seré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agradecido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siervos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Dios.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2AC595-4D49-6847-C018-0B9F4CA99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365" y="1274620"/>
            <a:ext cx="6447835" cy="1544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u="sng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Examinaré</a:t>
            </a:r>
            <a:r>
              <a:rPr lang="en-US" sz="3200" u="sng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 </a:t>
            </a:r>
            <a:r>
              <a:rPr lang="en-US" sz="3200" u="sng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corazón</a:t>
            </a:r>
            <a:r>
              <a:rPr lang="en-US" sz="3200" u="sng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buscando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áreas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las que he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resistido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mensaje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mensajeros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Dios.</a:t>
            </a:r>
            <a:endParaRPr lang="en-US" sz="3200" dirty="0">
              <a:solidFill>
                <a:srgbClr val="00474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CB05B6-218F-028D-C5A2-AB5DE35B8AE4}"/>
              </a:ext>
            </a:extLst>
          </p:cNvPr>
          <p:cNvSpPr/>
          <p:nvPr/>
        </p:nvSpPr>
        <p:spPr>
          <a:xfrm>
            <a:off x="0" y="973285"/>
            <a:ext cx="9144000" cy="1961966"/>
          </a:xfrm>
          <a:prstGeom prst="rect">
            <a:avLst/>
          </a:prstGeom>
          <a:solidFill>
            <a:srgbClr val="C2D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circle with a letter and a ring on it&#10;&#10;Description automatically generated">
            <a:extLst>
              <a:ext uri="{FF2B5EF4-FFF2-40B4-BE49-F238E27FC236}">
                <a16:creationId xmlns="" xmlns:a16="http://schemas.microsoft.com/office/drawing/2014/main" id="{F7448A20-31F5-0B3F-71A9-945A49C85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7" y="846385"/>
            <a:ext cx="1706058" cy="1961966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6589F77D-5FA8-4188-A1EE-E76C7952A6AF}"/>
              </a:ext>
            </a:extLst>
          </p:cNvPr>
          <p:cNvSpPr txBox="1">
            <a:spLocks/>
          </p:cNvSpPr>
          <p:nvPr/>
        </p:nvSpPr>
        <p:spPr>
          <a:xfrm>
            <a:off x="2391365" y="3349340"/>
            <a:ext cx="6447835" cy="18600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Ø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¿De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vida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digno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Dios?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Cumplo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las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expectativas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Dios?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puedo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prepararme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para la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Dios?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2AC595-4D49-6847-C018-0B9F4CA99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365" y="1274620"/>
            <a:ext cx="6447835" cy="1544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Seré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 “amigo” que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honra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 Rey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vez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un “amigo” que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busca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excusa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474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0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CB05B6-218F-028D-C5A2-AB5DE35B8AE4}"/>
              </a:ext>
            </a:extLst>
          </p:cNvPr>
          <p:cNvSpPr/>
          <p:nvPr/>
        </p:nvSpPr>
        <p:spPr>
          <a:xfrm>
            <a:off x="0" y="973285"/>
            <a:ext cx="9144000" cy="1961966"/>
          </a:xfrm>
          <a:prstGeom prst="rect">
            <a:avLst/>
          </a:prstGeom>
          <a:solidFill>
            <a:srgbClr val="C2D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circle with a letter and a ring on it&#10;&#10;Description automatically generated">
            <a:extLst>
              <a:ext uri="{FF2B5EF4-FFF2-40B4-BE49-F238E27FC236}">
                <a16:creationId xmlns="" xmlns:a16="http://schemas.microsoft.com/office/drawing/2014/main" id="{F7448A20-31F5-0B3F-71A9-945A49C85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7" y="846385"/>
            <a:ext cx="1706058" cy="1961966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6589F77D-5FA8-4188-A1EE-E76C7952A6AF}"/>
              </a:ext>
            </a:extLst>
          </p:cNvPr>
          <p:cNvSpPr txBox="1">
            <a:spLocks/>
          </p:cNvSpPr>
          <p:nvPr/>
        </p:nvSpPr>
        <p:spPr>
          <a:xfrm>
            <a:off x="2391365" y="3349340"/>
            <a:ext cx="6447835" cy="18600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Ø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humildad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verdad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amor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Sus</a:t>
            </a:r>
            <a:r>
              <a:rPr lang="en-US" i="1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enemigos</a:t>
            </a:r>
            <a:endParaRPr lang="en-US" i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2AC595-4D49-6847-C018-0B9F4CA99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365" y="1274620"/>
            <a:ext cx="6447835" cy="1544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Comenzaré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u="sng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aprender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Jesús</a:t>
            </a:r>
            <a:r>
              <a:rPr lang="en-US" sz="3200" dirty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3200" dirty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vez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dirty="0" err="1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cuestionarlo</a:t>
            </a:r>
            <a:r>
              <a:rPr lang="en-US" sz="3200" dirty="0" smtClean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474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4FD2125-F183-FAE4-9DB6-7885843FAAF5}"/>
              </a:ext>
            </a:extLst>
          </p:cNvPr>
          <p:cNvSpPr/>
          <p:nvPr/>
        </p:nvSpPr>
        <p:spPr>
          <a:xfrm>
            <a:off x="900545" y="3505200"/>
            <a:ext cx="7467599" cy="2008910"/>
          </a:xfrm>
          <a:prstGeom prst="rect">
            <a:avLst/>
          </a:prstGeom>
          <a:solidFill>
            <a:srgbClr val="C2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48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sz="44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ARABLE</a:t>
            </a:r>
            <a:r>
              <a:rPr lang="en-US" sz="48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48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44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EDDING</a:t>
            </a:r>
            <a:r>
              <a:rPr lang="en-US" sz="48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en-US" sz="44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4800" dirty="0">
              <a:solidFill>
                <a:srgbClr val="0047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6293" y="3847935"/>
            <a:ext cx="6136693" cy="1323439"/>
          </a:xfrm>
          <a:prstGeom prst="rect">
            <a:avLst/>
          </a:prstGeom>
          <a:solidFill>
            <a:srgbClr val="CFEA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METROPOLIS PERSONAL USE" pitchFamily="2" charset="0"/>
              </a:rPr>
              <a:t>La Parábola del banquete de bodas</a:t>
            </a:r>
            <a:endParaRPr lang="en-US" sz="4000" dirty="0">
              <a:latin typeface="METROPOLIS PERSONAL US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9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4FD2125-F183-FAE4-9DB6-7885843FAAF5}"/>
              </a:ext>
            </a:extLst>
          </p:cNvPr>
          <p:cNvSpPr/>
          <p:nvPr/>
        </p:nvSpPr>
        <p:spPr>
          <a:xfrm>
            <a:off x="900545" y="3505200"/>
            <a:ext cx="7467599" cy="2008910"/>
          </a:xfrm>
          <a:prstGeom prst="rect">
            <a:avLst/>
          </a:prstGeom>
          <a:solidFill>
            <a:srgbClr val="C2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48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sz="44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ARABLE</a:t>
            </a:r>
            <a:r>
              <a:rPr lang="en-US" sz="48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48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44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EDDING</a:t>
            </a:r>
            <a:r>
              <a:rPr lang="en-US" sz="48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en-US" sz="4400" dirty="0">
                <a:solidFill>
                  <a:srgbClr val="004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4800" dirty="0">
              <a:solidFill>
                <a:srgbClr val="0047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6293" y="3847935"/>
            <a:ext cx="6136693" cy="1323439"/>
          </a:xfrm>
          <a:prstGeom prst="rect">
            <a:avLst/>
          </a:prstGeom>
          <a:solidFill>
            <a:srgbClr val="CFEA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METROPOLIS PERSONAL USE" pitchFamily="2" charset="0"/>
              </a:rPr>
              <a:t>La Parábola del banquete de bodas</a:t>
            </a:r>
            <a:endParaRPr lang="en-US" sz="4000" dirty="0">
              <a:latin typeface="METROPOLIS PERSONAL US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A5E957-B175-9E59-92F4-611BC966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parábola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1E484F-1185-1DA7-9995-0DBB4D7A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853" y="1746504"/>
            <a:ext cx="7326294" cy="3145536"/>
          </a:xfrm>
        </p:spPr>
        <p:txBody>
          <a:bodyPr>
            <a:normAutofit/>
          </a:bodyPr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dirty="0" smtClean="0"/>
              <a:t>“</a:t>
            </a:r>
            <a:r>
              <a:rPr lang="es-ES" dirty="0"/>
              <a:t>El reino de los cielos puede compararse a un rey que hizo un banquete de bodas para su hijo. </a:t>
            </a:r>
            <a:r>
              <a:rPr lang="es-ES" dirty="0" smtClean="0"/>
              <a:t>3</a:t>
            </a:r>
            <a:r>
              <a:rPr lang="es-ES" dirty="0"/>
              <a:t>  Y envió a sus siervos a llamar a los que habían sido invitados a las bodas</a:t>
            </a:r>
            <a:r>
              <a:rPr lang="en-US" dirty="0" smtClean="0"/>
              <a:t>…”</a:t>
            </a:r>
            <a:r>
              <a:rPr lang="en-US" sz="3200" dirty="0"/>
              <a:t/>
            </a:r>
            <a:br>
              <a:rPr lang="en-US" sz="3200" dirty="0"/>
            </a:b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Mateo </a:t>
            </a:r>
            <a:r>
              <a:rPr lang="en-US" dirty="0"/>
              <a:t>22:2-3a</a:t>
            </a:r>
          </a:p>
        </p:txBody>
      </p:sp>
    </p:spTree>
    <p:extLst>
      <p:ext uri="{BB962C8B-B14F-4D97-AF65-F5344CB8AC3E}">
        <p14:creationId xmlns:p14="http://schemas.microsoft.com/office/powerpoint/2010/main" val="116599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A5E957-B175-9E59-92F4-611BC966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relación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1E484F-1185-1DA7-9995-0DBB4D7A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853" y="1190298"/>
            <a:ext cx="7326294" cy="3092206"/>
          </a:xfrm>
        </p:spPr>
        <p:txBody>
          <a:bodyPr>
            <a:noAutofit/>
          </a:bodyPr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3600" dirty="0" smtClean="0"/>
              <a:t>Para </a:t>
            </a:r>
            <a:r>
              <a:rPr lang="en-US" sz="3600" dirty="0" err="1" smtClean="0"/>
              <a:t>compartir</a:t>
            </a:r>
            <a:r>
              <a:rPr lang="en-US" sz="3600" dirty="0" smtClean="0"/>
              <a:t> ideas:</a:t>
            </a:r>
          </a:p>
          <a:p>
            <a:pPr marL="0" indent="0" algn="ctr">
              <a:lnSpc>
                <a:spcPts val="4000"/>
              </a:lnSpc>
              <a:buNone/>
            </a:pPr>
            <a:r>
              <a:rPr lang="en-US" sz="3600" dirty="0"/>
              <a:t/>
            </a:r>
            <a:br>
              <a:rPr lang="en-US" sz="3600" dirty="0"/>
            </a:br>
            <a:r>
              <a:rPr lang="es-ES" sz="3600" dirty="0" smtClean="0"/>
              <a:t>Ser </a:t>
            </a:r>
            <a:r>
              <a:rPr lang="es-ES" sz="3600" dirty="0"/>
              <a:t>invitado a una boda es un honor especial. ¿Qué sugiere una invitación de boda sobre la relación entre el anfitrión y los invitados?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79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3E0F8A-C5B2-A1EA-A520-DA296BF0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670"/>
            <a:ext cx="7886700" cy="59916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 </a:t>
            </a:r>
            <a:r>
              <a:rPr lang="en-US" sz="3200" dirty="0" err="1" smtClean="0"/>
              <a:t>respuesta</a:t>
            </a:r>
            <a:r>
              <a:rPr lang="en-US" sz="3200" dirty="0" smtClean="0"/>
              <a:t> </a:t>
            </a:r>
            <a:r>
              <a:rPr lang="en-US" sz="3200" dirty="0" err="1" smtClean="0"/>
              <a:t>inesperada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6DFA60-4775-21B4-F722-B40FB38FE1F4}"/>
              </a:ext>
            </a:extLst>
          </p:cNvPr>
          <p:cNvSpPr txBox="1">
            <a:spLocks/>
          </p:cNvSpPr>
          <p:nvPr/>
        </p:nvSpPr>
        <p:spPr>
          <a:xfrm>
            <a:off x="908852" y="1011381"/>
            <a:ext cx="7886699" cy="44022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Ø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2200" dirty="0" smtClean="0">
                <a:latin typeface="+mn-lt"/>
              </a:rPr>
              <a:t>8 Luego dijo </a:t>
            </a:r>
            <a:r>
              <a:rPr lang="es-ES" sz="2200" dirty="0">
                <a:latin typeface="+mn-lt"/>
              </a:rPr>
              <a:t>a sus siervos: “La boda está preparada, pero los que fueron invitados no eran dignos. </a:t>
            </a:r>
            <a:r>
              <a:rPr lang="es-ES" sz="2200" dirty="0" smtClean="0">
                <a:latin typeface="+mn-lt"/>
              </a:rPr>
              <a:t>Vayan</a:t>
            </a:r>
            <a:r>
              <a:rPr lang="es-ES" sz="2200" dirty="0">
                <a:latin typeface="+mn-lt"/>
              </a:rPr>
              <a:t>, por tanto, a las salidas de los caminos, e inviten a las bodas a cuantos encuentren</a:t>
            </a:r>
            <a:r>
              <a:rPr lang="es-ES" sz="2200" dirty="0" smtClean="0">
                <a:latin typeface="+mn-lt"/>
              </a:rPr>
              <a:t>”. 10</a:t>
            </a:r>
            <a:r>
              <a:rPr lang="es-ES" sz="2200" dirty="0">
                <a:latin typeface="+mn-lt"/>
              </a:rPr>
              <a:t>  Aquellos siervos salieron por los caminos, y reunieron a todos los que encontraron, tanto malos como buenos; y el salón de bodas se llenó de invitados.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ES" sz="2200" dirty="0" smtClean="0">
                <a:latin typeface="+mn-lt"/>
              </a:rPr>
              <a:t>11</a:t>
            </a:r>
            <a:r>
              <a:rPr lang="es-ES" sz="2200" dirty="0">
                <a:latin typeface="+mn-lt"/>
              </a:rPr>
              <a:t>  Pero cuando el rey entró a ver a los invitados, vio allí a uno que no estaba vestido con traje de boda, </a:t>
            </a:r>
            <a:r>
              <a:rPr lang="es-ES" sz="2200" dirty="0" smtClean="0">
                <a:latin typeface="+mn-lt"/>
              </a:rPr>
              <a:t>12</a:t>
            </a:r>
            <a:r>
              <a:rPr lang="es-ES" sz="2200" dirty="0">
                <a:latin typeface="+mn-lt"/>
              </a:rPr>
              <a:t>  y le </a:t>
            </a:r>
            <a:r>
              <a:rPr lang="es-ES" sz="2200" dirty="0" smtClean="0">
                <a:latin typeface="+mn-lt"/>
              </a:rPr>
              <a:t>dijo: </a:t>
            </a:r>
            <a:r>
              <a:rPr lang="es-ES" sz="2200" dirty="0">
                <a:latin typeface="+mn-lt"/>
              </a:rPr>
              <a:t>“Amigo, ¿cómo entraste aquí sin traje de boda?”. Pero el hombre se quedó </a:t>
            </a:r>
            <a:r>
              <a:rPr lang="es-ES" sz="2200" dirty="0" smtClean="0">
                <a:latin typeface="+mn-lt"/>
              </a:rPr>
              <a:t>callado. 13</a:t>
            </a:r>
            <a:r>
              <a:rPr lang="es-ES" sz="2200" dirty="0">
                <a:latin typeface="+mn-lt"/>
              </a:rPr>
              <a:t>  El rey entonces dijo a los sirvientes: “Atenle las manos y los pies, y échenlo a las tinieblas de afuera; allí será el llanto y el crujir de dientes</a:t>
            </a:r>
            <a:r>
              <a:rPr lang="es-ES" sz="2200" dirty="0" smtClean="0">
                <a:latin typeface="+mn-lt"/>
              </a:rPr>
              <a:t>”. 14</a:t>
            </a:r>
            <a:r>
              <a:rPr lang="es-ES" sz="2200" dirty="0">
                <a:latin typeface="+mn-lt"/>
              </a:rPr>
              <a:t>  Porque muchos son llamados, pero pocos son escogidos». 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45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A5E957-B175-9E59-92F4-611BC966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escenario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1E484F-1185-1DA7-9995-0DBB4D7A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853" y="1938500"/>
            <a:ext cx="7326294" cy="2572603"/>
          </a:xfrm>
        </p:spPr>
        <p:txBody>
          <a:bodyPr/>
          <a:lstStyle/>
          <a:p>
            <a:pPr marL="0" indent="0" algn="ctr">
              <a:buNone/>
            </a:pPr>
            <a:r>
              <a:rPr lang="es-ES" sz="3200" dirty="0" smtClean="0"/>
              <a:t>¿A </a:t>
            </a:r>
            <a:r>
              <a:rPr lang="es-ES" sz="3200" dirty="0"/>
              <a:t>quiénes dirige Jesús esta </a:t>
            </a:r>
            <a:r>
              <a:rPr lang="es-ES" sz="3200" dirty="0" smtClean="0"/>
              <a:t>parábola? </a:t>
            </a:r>
          </a:p>
          <a:p>
            <a:pPr marL="0" indent="0" algn="ctr">
              <a:buNone/>
            </a:pPr>
            <a:r>
              <a:rPr lang="es-ES" sz="3200" dirty="0" smtClean="0"/>
              <a:t>Mateo 21:23,41-46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0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3E0F8A-C5B2-A1EA-A520-DA296BF0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79" y="356799"/>
            <a:ext cx="3735532" cy="153601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/>
              <a:t>Los </a:t>
            </a:r>
            <a:r>
              <a:rPr lang="en-US" sz="3200" dirty="0" err="1"/>
              <a:t>principales</a:t>
            </a:r>
            <a:r>
              <a:rPr lang="en-US" sz="3200" dirty="0"/>
              <a:t> </a:t>
            </a:r>
            <a:r>
              <a:rPr lang="en-US" sz="3200" dirty="0" err="1"/>
              <a:t>sacerdotes</a:t>
            </a:r>
            <a:r>
              <a:rPr lang="en-US" sz="3200" dirty="0"/>
              <a:t> y </a:t>
            </a:r>
            <a:r>
              <a:rPr lang="en-US" sz="3200" dirty="0" err="1"/>
              <a:t>los</a:t>
            </a:r>
            <a:r>
              <a:rPr lang="en-US" sz="3200" dirty="0"/>
              <a:t> </a:t>
            </a:r>
            <a:r>
              <a:rPr lang="en-US" sz="3200" dirty="0" err="1"/>
              <a:t>fariseos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6DFA60-4775-21B4-F722-B40FB38FE1F4}"/>
              </a:ext>
            </a:extLst>
          </p:cNvPr>
          <p:cNvSpPr txBox="1">
            <a:spLocks/>
          </p:cNvSpPr>
          <p:nvPr/>
        </p:nvSpPr>
        <p:spPr>
          <a:xfrm>
            <a:off x="5334004" y="1746503"/>
            <a:ext cx="3735532" cy="396849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Ø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preguntas</a:t>
            </a:r>
            <a:r>
              <a:rPr lang="en-US" dirty="0" smtClean="0"/>
              <a:t> para </a:t>
            </a:r>
            <a:r>
              <a:rPr lang="en-US" dirty="0" err="1" smtClean="0"/>
              <a:t>promover</a:t>
            </a:r>
            <a:r>
              <a:rPr lang="en-US" dirty="0" smtClean="0"/>
              <a:t> la </a:t>
            </a:r>
            <a:r>
              <a:rPr lang="en-US" dirty="0" err="1" smtClean="0"/>
              <a:t>justicia</a:t>
            </a:r>
            <a:r>
              <a:rPr lang="en-US" dirty="0" smtClean="0"/>
              <a:t>.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 smtClean="0"/>
              <a:t>Abre</a:t>
            </a:r>
            <a:r>
              <a:rPr lang="en-US" dirty="0" smtClean="0"/>
              <a:t> las </a:t>
            </a:r>
            <a:r>
              <a:rPr lang="en-US" dirty="0" err="1" smtClean="0"/>
              <a:t>puertas</a:t>
            </a:r>
            <a:r>
              <a:rPr lang="en-US" dirty="0" smtClean="0"/>
              <a:t> del </a:t>
            </a:r>
            <a:r>
              <a:rPr lang="en-US" dirty="0" err="1" smtClean="0"/>
              <a:t>reino</a:t>
            </a:r>
            <a:r>
              <a:rPr lang="en-US" dirty="0" smtClean="0"/>
              <a:t>.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 smtClean="0"/>
              <a:t>Realza</a:t>
            </a:r>
            <a:r>
              <a:rPr lang="en-US" dirty="0" smtClean="0"/>
              <a:t> la </a:t>
            </a:r>
            <a:r>
              <a:rPr lang="en-US" dirty="0" err="1" smtClean="0"/>
              <a:t>bondad</a:t>
            </a:r>
            <a:r>
              <a:rPr lang="en-US" dirty="0" smtClean="0"/>
              <a:t> de Dios.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 smtClean="0"/>
              <a:t>Ama</a:t>
            </a:r>
            <a:r>
              <a:rPr lang="en-US" dirty="0" smtClean="0"/>
              <a:t> a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enemigos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F1158CDF-92BD-5568-1485-4BDD577DC505}"/>
              </a:ext>
            </a:extLst>
          </p:cNvPr>
          <p:cNvSpPr txBox="1">
            <a:spLocks/>
          </p:cNvSpPr>
          <p:nvPr/>
        </p:nvSpPr>
        <p:spPr>
          <a:xfrm>
            <a:off x="621150" y="1748368"/>
            <a:ext cx="3943350" cy="39666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Ø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dirty="0" err="1" smtClean="0"/>
              <a:t>Hacen</a:t>
            </a:r>
            <a:r>
              <a:rPr lang="en-US" sz="2400" dirty="0" smtClean="0"/>
              <a:t> </a:t>
            </a:r>
            <a:r>
              <a:rPr lang="en-US" sz="2400" dirty="0" err="1" smtClean="0"/>
              <a:t>preguntas</a:t>
            </a:r>
            <a:r>
              <a:rPr lang="en-US" sz="2400" dirty="0" smtClean="0"/>
              <a:t> para </a:t>
            </a:r>
            <a:r>
              <a:rPr lang="en-US" sz="2400" dirty="0" err="1" smtClean="0"/>
              <a:t>atacar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 err="1" smtClean="0"/>
              <a:t>Limitan</a:t>
            </a:r>
            <a:r>
              <a:rPr lang="en-US" sz="2400" dirty="0" smtClean="0"/>
              <a:t> qui</a:t>
            </a:r>
            <a:r>
              <a:rPr lang="es-ES" sz="2400" dirty="0" err="1" smtClean="0"/>
              <a:t>énes</a:t>
            </a:r>
            <a:r>
              <a:rPr lang="es-ES" sz="2400" dirty="0" smtClean="0"/>
              <a:t> pueden entrar al reino.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 err="1" smtClean="0"/>
              <a:t>Distorsionan</a:t>
            </a:r>
            <a:r>
              <a:rPr lang="en-US" sz="2400" dirty="0" smtClean="0"/>
              <a:t> la </a:t>
            </a:r>
            <a:r>
              <a:rPr lang="en-US" sz="2400" dirty="0" err="1" smtClean="0"/>
              <a:t>bondad</a:t>
            </a:r>
            <a:r>
              <a:rPr lang="en-US" sz="2400" dirty="0" smtClean="0"/>
              <a:t> de Dios.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 err="1" smtClean="0"/>
              <a:t>Quieren</a:t>
            </a:r>
            <a:r>
              <a:rPr lang="en-US" sz="2400" dirty="0" smtClean="0"/>
              <a:t> </a:t>
            </a:r>
            <a:r>
              <a:rPr lang="en-US" sz="2400" dirty="0" err="1" smtClean="0"/>
              <a:t>destruir</a:t>
            </a:r>
            <a:r>
              <a:rPr lang="en-US" sz="2400" dirty="0" smtClean="0"/>
              <a:t> a </a:t>
            </a:r>
            <a:r>
              <a:rPr lang="en-US" sz="2400" dirty="0" err="1" smtClean="0"/>
              <a:t>sus</a:t>
            </a:r>
            <a:r>
              <a:rPr lang="en-US" sz="2400" dirty="0" smtClean="0"/>
              <a:t> </a:t>
            </a:r>
            <a:r>
              <a:rPr lang="en-US" sz="2400" dirty="0" err="1" smtClean="0"/>
              <a:t>enemigos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2BCC9F4-EFD6-3899-8768-DCD0B74A87FA}"/>
              </a:ext>
            </a:extLst>
          </p:cNvPr>
          <p:cNvSpPr txBox="1">
            <a:spLocks/>
          </p:cNvSpPr>
          <p:nvPr/>
        </p:nvSpPr>
        <p:spPr>
          <a:xfrm>
            <a:off x="5334004" y="356799"/>
            <a:ext cx="3735532" cy="1536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El </a:t>
            </a:r>
            <a:r>
              <a:rPr lang="en-US" sz="3200" dirty="0" err="1" smtClean="0"/>
              <a:t>enfoque</a:t>
            </a:r>
            <a:r>
              <a:rPr lang="en-US" sz="3200" dirty="0" smtClean="0"/>
              <a:t> de </a:t>
            </a:r>
            <a:r>
              <a:rPr lang="en-US" sz="3200" dirty="0" err="1" smtClean="0"/>
              <a:t>Jesús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67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CB05B6-218F-028D-C5A2-AB5DE35B8AE4}"/>
              </a:ext>
            </a:extLst>
          </p:cNvPr>
          <p:cNvSpPr/>
          <p:nvPr/>
        </p:nvSpPr>
        <p:spPr>
          <a:xfrm>
            <a:off x="0" y="1"/>
            <a:ext cx="9144000" cy="5715000"/>
          </a:xfrm>
          <a:prstGeom prst="rect">
            <a:avLst/>
          </a:prstGeom>
          <a:solidFill>
            <a:srgbClr val="C2D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circle with a letter and a ring on it&#10;&#10;Description automatically generated">
            <a:extLst>
              <a:ext uri="{FF2B5EF4-FFF2-40B4-BE49-F238E27FC236}">
                <a16:creationId xmlns="" xmlns:a16="http://schemas.microsoft.com/office/drawing/2014/main" id="{F7448A20-31F5-0B3F-71A9-945A49C85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29" y="0"/>
            <a:ext cx="1621140" cy="186431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1D16F1F-A4F3-4522-6214-06AE169CD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92" y="2213026"/>
            <a:ext cx="2400167" cy="2779598"/>
          </a:xfrm>
          <a:ln w="19050">
            <a:solidFill>
              <a:srgbClr val="004742"/>
            </a:solidFill>
            <a:prstDash val="sysDot"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47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47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47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KNOW:</a:t>
            </a:r>
            <a:r>
              <a:rPr lang="en-US" sz="2400" b="1" dirty="0">
                <a:solidFill>
                  <a:srgbClr val="004742"/>
                </a:solidFill>
                <a:effectLst/>
              </a:rPr>
              <a:t/>
            </a:r>
            <a:br>
              <a:rPr lang="en-US" sz="2400" b="1" dirty="0">
                <a:solidFill>
                  <a:srgbClr val="004742"/>
                </a:solidFill>
                <a:effectLst/>
              </a:rPr>
            </a:br>
            <a:endParaRPr lang="en-US" sz="2400" b="1" dirty="0">
              <a:solidFill>
                <a:srgbClr val="004742"/>
              </a:solidFill>
              <a:effectLst/>
            </a:endParaRPr>
          </a:p>
          <a:p>
            <a:pPr marL="0" indent="0" algn="ctr">
              <a:buNone/>
            </a:pPr>
            <a:r>
              <a:rPr lang="en-US" sz="3000" dirty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God’s House Is Open To All.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7510A694-C831-8B69-2BDE-CFC5C536809F}"/>
              </a:ext>
            </a:extLst>
          </p:cNvPr>
          <p:cNvSpPr txBox="1">
            <a:spLocks/>
          </p:cNvSpPr>
          <p:nvPr/>
        </p:nvSpPr>
        <p:spPr>
          <a:xfrm>
            <a:off x="3463166" y="2213026"/>
            <a:ext cx="2217665" cy="2779598"/>
          </a:xfrm>
          <a:prstGeom prst="rect">
            <a:avLst/>
          </a:prstGeom>
          <a:ln w="19050">
            <a:solidFill>
              <a:srgbClr val="004742"/>
            </a:solidFill>
            <a:prstDash val="sysDot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+mj-lt"/>
              <a:buAutoNum type="arabicPeriod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b="1" dirty="0">
                <a:solidFill>
                  <a:srgbClr val="0047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47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47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FEEL:</a:t>
            </a:r>
            <a:r>
              <a:rPr lang="en-US" sz="2400" b="1" dirty="0">
                <a:solidFill>
                  <a:srgbClr val="004742"/>
                </a:solidFill>
                <a:effectLst/>
              </a:rPr>
              <a:t/>
            </a:r>
            <a:br>
              <a:rPr lang="en-US" sz="2400" b="1" dirty="0">
                <a:solidFill>
                  <a:srgbClr val="004742"/>
                </a:solidFill>
                <a:effectLst/>
              </a:rPr>
            </a:br>
            <a:endParaRPr lang="en-US" sz="2400" b="1" dirty="0">
              <a:solidFill>
                <a:srgbClr val="004742"/>
              </a:solidFill>
              <a:effectLst/>
            </a:endParaRPr>
          </a:p>
          <a:p>
            <a:pPr marL="0" indent="0" algn="ctr">
              <a:buFont typeface="+mj-lt"/>
              <a:buNone/>
            </a:pPr>
            <a:r>
              <a:rPr lang="en-US" sz="3000" dirty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Awakened By The Opportunity</a:t>
            </a:r>
            <a:br>
              <a:rPr lang="en-US" sz="3000" dirty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000" dirty="0">
              <a:solidFill>
                <a:srgbClr val="00474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BAAADA8E-D07F-EAA9-E77D-C548D693A37D}"/>
              </a:ext>
            </a:extLst>
          </p:cNvPr>
          <p:cNvSpPr txBox="1">
            <a:spLocks/>
          </p:cNvSpPr>
          <p:nvPr/>
        </p:nvSpPr>
        <p:spPr>
          <a:xfrm>
            <a:off x="6153807" y="2213026"/>
            <a:ext cx="2574554" cy="2779598"/>
          </a:xfrm>
          <a:prstGeom prst="rect">
            <a:avLst/>
          </a:prstGeom>
          <a:ln w="19050">
            <a:solidFill>
              <a:srgbClr val="004742"/>
            </a:solidFill>
            <a:prstDash val="sysDot"/>
          </a:ln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+mj-lt"/>
              <a:buAutoNum type="arabicPeriod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b="1" dirty="0">
                <a:solidFill>
                  <a:srgbClr val="0047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47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47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ACT:</a:t>
            </a:r>
            <a:r>
              <a:rPr lang="en-US" sz="2400" b="1" dirty="0">
                <a:solidFill>
                  <a:srgbClr val="004742"/>
                </a:solidFill>
                <a:effectLst/>
              </a:rPr>
              <a:t/>
            </a:r>
            <a:br>
              <a:rPr lang="en-US" sz="2400" b="1" dirty="0">
                <a:solidFill>
                  <a:srgbClr val="004742"/>
                </a:solidFill>
                <a:effectLst/>
              </a:rPr>
            </a:br>
            <a:endParaRPr lang="en-US" sz="2400" b="1" dirty="0">
              <a:solidFill>
                <a:srgbClr val="004742"/>
              </a:solidFill>
              <a:effectLst/>
            </a:endParaRPr>
          </a:p>
          <a:p>
            <a:pPr marL="0" indent="0" algn="ctr">
              <a:buFont typeface="+mj-lt"/>
              <a:buNone/>
            </a:pPr>
            <a:r>
              <a:rPr lang="en-US" sz="3000" dirty="0">
                <a:solidFill>
                  <a:srgbClr val="0047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Whatever It Takes To Be With The King.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992" y="2195781"/>
            <a:ext cx="2400167" cy="2862322"/>
          </a:xfrm>
          <a:prstGeom prst="rect">
            <a:avLst/>
          </a:prstGeom>
          <a:solidFill>
            <a:srgbClr val="CFEA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Lucida Sans" panose="020B0602030504020204" pitchFamily="34" charset="0"/>
              </a:rPr>
              <a:t>SABER:</a:t>
            </a:r>
          </a:p>
          <a:p>
            <a:pPr algn="ctr"/>
            <a:endParaRPr lang="es-ES" sz="2000" dirty="0" smtClean="0">
              <a:latin typeface="Lucida Sans" panose="020B0602030504020204" pitchFamily="34" charset="0"/>
            </a:endParaRPr>
          </a:p>
          <a:p>
            <a:pPr algn="ctr"/>
            <a:r>
              <a:rPr lang="es-ES" sz="2400" dirty="0" smtClean="0">
                <a:latin typeface="Lucida Sans" panose="020B0602030504020204" pitchFamily="34" charset="0"/>
              </a:rPr>
              <a:t>La casa de Dios está abierta a todos.</a:t>
            </a:r>
            <a:br>
              <a:rPr lang="es-ES" sz="2400" dirty="0" smtClean="0">
                <a:latin typeface="Lucida Sans" panose="020B0602030504020204" pitchFamily="34" charset="0"/>
              </a:rPr>
            </a:br>
            <a:endParaRPr lang="en-US" sz="2400" dirty="0">
              <a:latin typeface="Lucida Sans" panose="020B0602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1914" y="2171664"/>
            <a:ext cx="2400167" cy="2862322"/>
          </a:xfrm>
          <a:prstGeom prst="rect">
            <a:avLst/>
          </a:prstGeom>
          <a:solidFill>
            <a:srgbClr val="CFEA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Lucida Sans" panose="020B0602030504020204" pitchFamily="34" charset="0"/>
              </a:rPr>
              <a:t>SENTIR:</a:t>
            </a:r>
          </a:p>
          <a:p>
            <a:pPr algn="ctr"/>
            <a:endParaRPr lang="es-ES" sz="2000" dirty="0" smtClean="0">
              <a:latin typeface="Lucida Sans" panose="020B0602030504020204" pitchFamily="34" charset="0"/>
            </a:endParaRPr>
          </a:p>
          <a:p>
            <a:pPr algn="ctr"/>
            <a:r>
              <a:rPr lang="es-ES" sz="2400" dirty="0" smtClean="0">
                <a:latin typeface="Lucida Sans" panose="020B0602030504020204" pitchFamily="34" charset="0"/>
              </a:rPr>
              <a:t>Despertado por la oportunidad.</a:t>
            </a:r>
          </a:p>
          <a:p>
            <a:pPr algn="ctr"/>
            <a:r>
              <a:rPr lang="es-ES" sz="2400" dirty="0" smtClean="0">
                <a:latin typeface="Lucida Sans" panose="020B0602030504020204" pitchFamily="34" charset="0"/>
              </a:rPr>
              <a:t/>
            </a:r>
            <a:br>
              <a:rPr lang="es-ES" sz="2400" dirty="0" smtClean="0">
                <a:latin typeface="Lucida Sans" panose="020B0602030504020204" pitchFamily="34" charset="0"/>
              </a:rPr>
            </a:br>
            <a:endParaRPr lang="en-US" sz="2400" dirty="0">
              <a:latin typeface="Lucida Sans" panose="020B0602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3807" y="2213026"/>
            <a:ext cx="2574554" cy="2862322"/>
          </a:xfrm>
          <a:prstGeom prst="rect">
            <a:avLst/>
          </a:prstGeom>
          <a:solidFill>
            <a:srgbClr val="CFEA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Lucida Sans" panose="020B0602030504020204" pitchFamily="34" charset="0"/>
              </a:rPr>
              <a:t>ACTUAR:</a:t>
            </a:r>
          </a:p>
          <a:p>
            <a:pPr algn="ctr"/>
            <a:endParaRPr lang="es-ES" sz="2000" dirty="0" smtClean="0">
              <a:latin typeface="Lucida Sans" panose="020B0602030504020204" pitchFamily="34" charset="0"/>
            </a:endParaRPr>
          </a:p>
          <a:p>
            <a:pPr algn="ctr"/>
            <a:r>
              <a:rPr lang="es-ES" sz="2400" dirty="0" smtClean="0">
                <a:latin typeface="Lucida Sans" panose="020B0602030504020204" pitchFamily="34" charset="0"/>
              </a:rPr>
              <a:t>Lo que sea necesario para estar con el Rey.</a:t>
            </a:r>
            <a:br>
              <a:rPr lang="es-ES" sz="2400" dirty="0" smtClean="0">
                <a:latin typeface="Lucida Sans" panose="020B0602030504020204" pitchFamily="34" charset="0"/>
              </a:rPr>
            </a:br>
            <a:endParaRPr lang="en-US" sz="24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3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A5E957-B175-9E59-92F4-611BC966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transformación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1E484F-1185-1DA7-9995-0DBB4D7A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853" y="1938500"/>
            <a:ext cx="7326294" cy="343783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 err="1" smtClean="0"/>
              <a:t>Aprender</a:t>
            </a:r>
            <a:r>
              <a:rPr lang="en-US" sz="3200" dirty="0" smtClean="0"/>
              <a:t> a </a:t>
            </a:r>
            <a:r>
              <a:rPr lang="en-US" sz="3200" dirty="0" err="1" smtClean="0"/>
              <a:t>someternos</a:t>
            </a:r>
            <a:r>
              <a:rPr lang="en-US" sz="3200" dirty="0" smtClean="0"/>
              <a:t> a </a:t>
            </a:r>
            <a:r>
              <a:rPr lang="en-US" sz="3200" dirty="0" err="1" smtClean="0"/>
              <a:t>los</a:t>
            </a:r>
            <a:r>
              <a:rPr lang="en-US" sz="3200" dirty="0" smtClean="0"/>
              <a:t> </a:t>
            </a:r>
            <a:r>
              <a:rPr lang="en-US" sz="3200" dirty="0" err="1" smtClean="0"/>
              <a:t>estándares</a:t>
            </a:r>
            <a:r>
              <a:rPr lang="en-US" sz="3200" dirty="0" smtClean="0"/>
              <a:t> de Dios</a:t>
            </a: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s-ES" sz="3200" dirty="0" smtClean="0"/>
              <a:t>¿Por </a:t>
            </a:r>
            <a:r>
              <a:rPr lang="es-ES" sz="3200" dirty="0"/>
              <a:t>qué es ofensiva para el rey la falta de un traje de </a:t>
            </a:r>
            <a:r>
              <a:rPr lang="es-ES" sz="3200" dirty="0" smtClean="0"/>
              <a:t>boda?</a:t>
            </a:r>
          </a:p>
          <a:p>
            <a:pPr marL="0" indent="0" algn="ctr">
              <a:buNone/>
            </a:pPr>
            <a:r>
              <a:rPr lang="en-US" sz="3200" dirty="0" smtClean="0"/>
              <a:t>(vv. </a:t>
            </a:r>
            <a:r>
              <a:rPr lang="en-US" sz="3200" dirty="0"/>
              <a:t>10-14)</a:t>
            </a:r>
          </a:p>
        </p:txBody>
      </p:sp>
    </p:spTree>
    <p:extLst>
      <p:ext uri="{BB962C8B-B14F-4D97-AF65-F5344CB8AC3E}">
        <p14:creationId xmlns:p14="http://schemas.microsoft.com/office/powerpoint/2010/main" val="3906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12042</TotalTime>
  <Words>590</Words>
  <Application>Microsoft Office PowerPoint</Application>
  <PresentationFormat>On-screen Show (16:10)</PresentationFormat>
  <Paragraphs>107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Lucida Sans</vt:lpstr>
      <vt:lpstr>Metropolis</vt:lpstr>
      <vt:lpstr>Metropolis Light</vt:lpstr>
      <vt:lpstr>METROPOLIS PERSONAL USE</vt:lpstr>
      <vt:lpstr>Times New Roman</vt:lpstr>
      <vt:lpstr>Wingdings</vt:lpstr>
      <vt:lpstr>Office Theme</vt:lpstr>
      <vt:lpstr>PowerPoint Presentation</vt:lpstr>
      <vt:lpstr>PowerPoint Presentation</vt:lpstr>
      <vt:lpstr>La parábola…</vt:lpstr>
      <vt:lpstr>La relación…</vt:lpstr>
      <vt:lpstr>La respuesta inesperada</vt:lpstr>
      <vt:lpstr>El escenario…</vt:lpstr>
      <vt:lpstr>Los principales sacerdotes y los fariseos</vt:lpstr>
      <vt:lpstr>PowerPoint Presentation</vt:lpstr>
      <vt:lpstr>La transformación…</vt:lpstr>
      <vt:lpstr>La transformación…</vt:lpstr>
      <vt:lpstr>La transformación…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VMware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Mason Broadwell</dc:creator>
  <cp:lastModifiedBy>Esther Eubanks</cp:lastModifiedBy>
  <cp:revision>83</cp:revision>
  <cp:lastPrinted>2023-12-30T21:58:57Z</cp:lastPrinted>
  <dcterms:created xsi:type="dcterms:W3CDTF">2023-11-23T20:56:47Z</dcterms:created>
  <dcterms:modified xsi:type="dcterms:W3CDTF">2023-12-30T21:59:06Z</dcterms:modified>
</cp:coreProperties>
</file>