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handoutMasterIdLst>
    <p:handoutMasterId r:id="rId10"/>
  </p:handoutMasterIdLst>
  <p:sldIdLst>
    <p:sldId id="256" r:id="rId2"/>
    <p:sldId id="260" r:id="rId3"/>
    <p:sldId id="261" r:id="rId4"/>
    <p:sldId id="263" r:id="rId5"/>
    <p:sldId id="259" r:id="rId6"/>
    <p:sldId id="262" r:id="rId7"/>
    <p:sldId id="264" r:id="rId8"/>
  </p:sldIdLst>
  <p:sldSz cx="9144000" cy="5715000" type="screen16x1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60AA"/>
    <a:srgbClr val="686EC8"/>
    <a:srgbClr val="A280D3"/>
    <a:srgbClr val="464B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939"/>
  </p:normalViewPr>
  <p:slideViewPr>
    <p:cSldViewPr snapToGrid="0">
      <p:cViewPr varScale="1">
        <p:scale>
          <a:sx n="80" d="100"/>
          <a:sy n="80" d="100"/>
        </p:scale>
        <p:origin x="6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66C4D55-B8F2-4877-8E8B-BB559FBB5EF8}" type="datetimeFigureOut">
              <a:rPr lang="en-US" smtClean="0"/>
              <a:t>2/3/2024</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0337716-F978-4232-8B1C-6D7055D56DDE}" type="slidenum">
              <a:rPr lang="en-US" smtClean="0"/>
              <a:t>‹#›</a:t>
            </a:fld>
            <a:endParaRPr lang="en-US"/>
          </a:p>
        </p:txBody>
      </p:sp>
    </p:spTree>
    <p:extLst>
      <p:ext uri="{BB962C8B-B14F-4D97-AF65-F5344CB8AC3E}">
        <p14:creationId xmlns:p14="http://schemas.microsoft.com/office/powerpoint/2010/main" val="3748590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3791B8B-C0FB-1741-B8E8-776D96F019D3}" type="datetimeFigureOut">
              <a:rPr lang="en-US" smtClean="0"/>
              <a:t>2/3/2024</a:t>
            </a:fld>
            <a:endParaRPr lang="en-US"/>
          </a:p>
        </p:txBody>
      </p:sp>
      <p:sp>
        <p:nvSpPr>
          <p:cNvPr id="4" name="Slide Image Placeholder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F6564E6-F98A-464C-9E1E-961E82684681}" type="slidenum">
              <a:rPr lang="en-US" smtClean="0"/>
              <a:t>‹#›</a:t>
            </a:fld>
            <a:endParaRPr lang="en-US"/>
          </a:p>
        </p:txBody>
      </p:sp>
    </p:spTree>
    <p:extLst>
      <p:ext uri="{BB962C8B-B14F-4D97-AF65-F5344CB8AC3E}">
        <p14:creationId xmlns:p14="http://schemas.microsoft.com/office/powerpoint/2010/main" val="3228886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rriam-webster.com/dictionary/discernmen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merriam-webster.com/dictionary/prudent" TargetMode="External"/><Relationship Id="rId4" Type="http://schemas.openxmlformats.org/officeDocument/2006/relationships/hyperlink" Target="https://www.merriam-webster.com/dictionary/conduct#h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Sorkin is a famous screen writer in Hollywood.</a:t>
            </a:r>
          </a:p>
          <a:p>
            <a:endParaRPr lang="en-US" dirty="0"/>
          </a:p>
          <a:p>
            <a:r>
              <a:rPr lang="en-US" dirty="0"/>
              <a:t>He is known for finding the DEFINING moment in people’s lives.  Because in those moments we see not just their choices – but their character, what drives them, who they really love.</a:t>
            </a:r>
          </a:p>
          <a:p>
            <a:endParaRPr lang="en-US" dirty="0"/>
          </a:p>
          <a:p>
            <a:r>
              <a:rPr lang="en-US" dirty="0"/>
              <a:t>1 Sam 25 is the defining moment in the life of Abigail.</a:t>
            </a:r>
          </a:p>
          <a:p>
            <a:endParaRPr lang="en-US" dirty="0"/>
          </a:p>
          <a:p>
            <a:r>
              <a:rPr lang="en-US" dirty="0"/>
              <a:t>We know nothing about what came before and very little about what comes after.  But in this chapter we see her amazing faith and her Godly character as she makes life and death decisions to save her family.</a:t>
            </a:r>
          </a:p>
        </p:txBody>
      </p:sp>
      <p:sp>
        <p:nvSpPr>
          <p:cNvPr id="4" name="Slide Number Placeholder 3"/>
          <p:cNvSpPr>
            <a:spLocks noGrp="1"/>
          </p:cNvSpPr>
          <p:nvPr>
            <p:ph type="sldNum" sz="quarter" idx="5"/>
          </p:nvPr>
        </p:nvSpPr>
        <p:spPr/>
        <p:txBody>
          <a:bodyPr/>
          <a:lstStyle/>
          <a:p>
            <a:fld id="{BF6564E6-F98A-464C-9E1E-961E82684681}" type="slidenum">
              <a:rPr lang="en-US" smtClean="0"/>
              <a:t>1</a:t>
            </a:fld>
            <a:endParaRPr lang="en-US"/>
          </a:p>
        </p:txBody>
      </p:sp>
    </p:spTree>
    <p:extLst>
      <p:ext uri="{BB962C8B-B14F-4D97-AF65-F5344CB8AC3E}">
        <p14:creationId xmlns:p14="http://schemas.microsoft.com/office/powerpoint/2010/main" val="404896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defining moment…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Spiritual &amp; Physical Beauty are not contradictory.  This is not one </a:t>
            </a:r>
            <a:r>
              <a:rPr lang="en-US" sz="1800" kern="100" dirty="0" smtClean="0">
                <a:effectLst/>
                <a:latin typeface="Aptos" panose="020B0004020202020204" pitchFamily="34" charset="0"/>
                <a:ea typeface="Aptos" panose="020B0004020202020204" pitchFamily="34" charset="0"/>
                <a:cs typeface="Times New Roman" panose="02020603050405020304" pitchFamily="18" charset="0"/>
              </a:rPr>
              <a:t>v.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other.</a:t>
            </a:r>
          </a:p>
          <a:p>
            <a:endParaRPr lang="en-US" dirty="0"/>
          </a:p>
          <a:p>
            <a:endParaRPr lang="en-US" dirty="0"/>
          </a:p>
        </p:txBody>
      </p:sp>
      <p:sp>
        <p:nvSpPr>
          <p:cNvPr id="4" name="Slide Number Placeholder 3"/>
          <p:cNvSpPr>
            <a:spLocks noGrp="1"/>
          </p:cNvSpPr>
          <p:nvPr>
            <p:ph type="sldNum" sz="quarter" idx="5"/>
          </p:nvPr>
        </p:nvSpPr>
        <p:spPr/>
        <p:txBody>
          <a:bodyPr/>
          <a:lstStyle/>
          <a:p>
            <a:fld id="{BF6564E6-F98A-464C-9E1E-961E82684681}" type="slidenum">
              <a:rPr lang="en-US" smtClean="0"/>
              <a:t>2</a:t>
            </a:fld>
            <a:endParaRPr lang="en-US"/>
          </a:p>
        </p:txBody>
      </p:sp>
    </p:spTree>
    <p:extLst>
      <p:ext uri="{BB962C8B-B14F-4D97-AF65-F5344CB8AC3E}">
        <p14:creationId xmlns:p14="http://schemas.microsoft.com/office/powerpoint/2010/main" val="164868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FE3783-EA75-8B8B-A12D-8B54194E8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666328F-B174-1DA7-1765-4BB00A06B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A33212E-C9E6-46D0-0424-FD98ECCBE5B6}"/>
              </a:ext>
            </a:extLst>
          </p:cNvPr>
          <p:cNvSpPr>
            <a:spLocks noGrp="1"/>
          </p:cNvSpPr>
          <p:nvPr>
            <p:ph type="body" idx="1"/>
          </p:nvPr>
        </p:nvSpPr>
        <p:spPr/>
        <p:txBody>
          <a:bodyPr/>
          <a:lstStyle/>
          <a:p>
            <a:r>
              <a:rPr lang="en-US" dirty="0"/>
              <a:t>Her resume is much deeper than her wisdom and beauty…</a:t>
            </a:r>
          </a:p>
          <a:p>
            <a:endParaRPr lang="en-US" dirty="0"/>
          </a:p>
          <a:p>
            <a:r>
              <a:rPr lang="en-US" dirty="0"/>
              <a:t>Discreet – not everything needs to be immediately announced. Some information needs to be kept private until the right moment.</a:t>
            </a:r>
          </a:p>
          <a:p>
            <a:endParaRPr lang="en-US" dirty="0"/>
          </a:p>
          <a:p>
            <a:r>
              <a:rPr lang="en-US" dirty="0"/>
              <a:t>Discreet - </a:t>
            </a:r>
            <a:r>
              <a:rPr lang="en-US" b="1" i="0" dirty="0">
                <a:solidFill>
                  <a:srgbClr val="212529"/>
                </a:solidFill>
                <a:effectLst/>
                <a:latin typeface="Open Sans" panose="020F0502020204030204" pitchFamily="34" charset="0"/>
              </a:rPr>
              <a:t>: </a:t>
            </a:r>
            <a:r>
              <a:rPr lang="en-US" b="0" i="0" dirty="0">
                <a:solidFill>
                  <a:srgbClr val="212529"/>
                </a:solidFill>
                <a:effectLst/>
                <a:latin typeface="Open Sans" panose="020B0606030504020204" pitchFamily="34" charset="0"/>
              </a:rPr>
              <a:t>having or showing </a:t>
            </a:r>
            <a:r>
              <a:rPr lang="en-US" b="0" i="0" u="none" strike="noStrike" dirty="0">
                <a:solidFill>
                  <a:srgbClr val="0074CC"/>
                </a:solidFill>
                <a:effectLst/>
                <a:latin typeface="Open Sans" panose="020B0606030504020204" pitchFamily="34" charset="0"/>
                <a:hlinkClick r:id="rId3"/>
              </a:rPr>
              <a:t>discernment</a:t>
            </a:r>
            <a:r>
              <a:rPr lang="en-US" b="0" i="0" dirty="0">
                <a:solidFill>
                  <a:srgbClr val="212529"/>
                </a:solidFill>
                <a:effectLst/>
                <a:latin typeface="Open Sans" panose="020B0606030504020204" pitchFamily="34" charset="0"/>
              </a:rPr>
              <a:t> or good judgment in </a:t>
            </a:r>
            <a:r>
              <a:rPr lang="en-US" b="0" i="0" u="none" strike="noStrike" dirty="0">
                <a:solidFill>
                  <a:srgbClr val="0074CC"/>
                </a:solidFill>
                <a:effectLst/>
                <a:latin typeface="Open Sans" panose="020B0606030504020204" pitchFamily="34" charset="0"/>
                <a:hlinkClick r:id="rId4"/>
              </a:rPr>
              <a:t>conduct</a:t>
            </a:r>
            <a:r>
              <a:rPr lang="en-US" b="0" i="0" dirty="0">
                <a:solidFill>
                  <a:srgbClr val="212529"/>
                </a:solidFill>
                <a:effectLst/>
                <a:latin typeface="Open Sans" panose="020B0606030504020204" pitchFamily="34" charset="0"/>
              </a:rPr>
              <a:t> and especially in speech </a:t>
            </a:r>
            <a:r>
              <a:rPr lang="en-US" b="1" i="0" dirty="0">
                <a:solidFill>
                  <a:srgbClr val="212529"/>
                </a:solidFill>
                <a:effectLst/>
                <a:latin typeface="Open Sans" panose="020B0606030504020204" pitchFamily="34" charset="0"/>
              </a:rPr>
              <a:t>: </a:t>
            </a:r>
            <a:r>
              <a:rPr lang="en-US" b="1" i="0" u="none" strike="noStrike" cap="all" dirty="0">
                <a:solidFill>
                  <a:srgbClr val="0074CC"/>
                </a:solidFill>
                <a:effectLst/>
                <a:latin typeface="Open Sans" panose="020B0606030504020204" pitchFamily="34" charset="0"/>
                <a:hlinkClick r:id="rId5"/>
              </a:rPr>
              <a:t>PRUDENT</a:t>
            </a:r>
            <a:endParaRPr lang="en-US" dirty="0"/>
          </a:p>
        </p:txBody>
      </p:sp>
      <p:sp>
        <p:nvSpPr>
          <p:cNvPr id="4" name="Slide Number Placeholder 3">
            <a:extLst>
              <a:ext uri="{FF2B5EF4-FFF2-40B4-BE49-F238E27FC236}">
                <a16:creationId xmlns:a16="http://schemas.microsoft.com/office/drawing/2014/main" xmlns="" id="{7981E5D5-FA65-AB37-8870-C5595DB25B4B}"/>
              </a:ext>
            </a:extLst>
          </p:cNvPr>
          <p:cNvSpPr>
            <a:spLocks noGrp="1"/>
          </p:cNvSpPr>
          <p:nvPr>
            <p:ph type="sldNum" sz="quarter" idx="5"/>
          </p:nvPr>
        </p:nvSpPr>
        <p:spPr/>
        <p:txBody>
          <a:bodyPr/>
          <a:lstStyle/>
          <a:p>
            <a:fld id="{BF6564E6-F98A-464C-9E1E-961E82684681}" type="slidenum">
              <a:rPr lang="en-US" smtClean="0"/>
              <a:t>3</a:t>
            </a:fld>
            <a:endParaRPr lang="en-US"/>
          </a:p>
        </p:txBody>
      </p:sp>
    </p:spTree>
    <p:extLst>
      <p:ext uri="{BB962C8B-B14F-4D97-AF65-F5344CB8AC3E}">
        <p14:creationId xmlns:p14="http://schemas.microsoft.com/office/powerpoint/2010/main" val="234126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9EACFE-D0BA-8C1F-0AD4-4DE4FF99F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29F773B-BD79-474B-C6E8-BEE8BB49D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1097721-6DEB-2E30-0A66-6B58B9385488}"/>
              </a:ext>
            </a:extLst>
          </p:cNvPr>
          <p:cNvSpPr>
            <a:spLocks noGrp="1"/>
          </p:cNvSpPr>
          <p:nvPr>
            <p:ph type="body" idx="1"/>
          </p:nvPr>
        </p:nvSpPr>
        <p:spPr/>
        <p:txBody>
          <a:bodyPr/>
          <a:lstStyle/>
          <a:p>
            <a:r>
              <a:rPr lang="en-US" dirty="0"/>
              <a:t>She knows God is in control…</a:t>
            </a:r>
          </a:p>
          <a:p>
            <a:endParaRPr lang="en-US" dirty="0"/>
          </a:p>
          <a:p>
            <a:r>
              <a:rPr lang="en-US" dirty="0"/>
              <a:t>She knows God’s providence is at work…</a:t>
            </a:r>
          </a:p>
          <a:p>
            <a:endParaRPr lang="en-US" dirty="0"/>
          </a:p>
          <a:p>
            <a:r>
              <a:rPr lang="en-US" dirty="0"/>
              <a:t>She knows God is going to establish a righteous king…</a:t>
            </a:r>
          </a:p>
          <a:p>
            <a:endParaRPr lang="en-US" dirty="0"/>
          </a:p>
          <a:p>
            <a:r>
              <a:rPr lang="en-US" dirty="0"/>
              <a:t>She knows God grants victories…</a:t>
            </a:r>
          </a:p>
          <a:p>
            <a:endParaRPr lang="en-US" dirty="0"/>
          </a:p>
          <a:p>
            <a:r>
              <a:rPr lang="en-US" dirty="0"/>
              <a:t>She knows God protects and preserves life of His servants…</a:t>
            </a:r>
          </a:p>
          <a:p>
            <a:endParaRPr lang="en-US" dirty="0"/>
          </a:p>
          <a:p>
            <a:r>
              <a:rPr lang="en-US" dirty="0"/>
              <a:t>She knows God keeps His promises</a:t>
            </a:r>
          </a:p>
          <a:p>
            <a:endParaRPr lang="en-US" dirty="0"/>
          </a:p>
          <a:p>
            <a:r>
              <a:rPr lang="en-US" dirty="0"/>
              <a:t>She knows God gives good gifts, and desires them to be shared…</a:t>
            </a:r>
          </a:p>
          <a:p>
            <a:endParaRPr lang="en-US" dirty="0"/>
          </a:p>
          <a:p>
            <a:endParaRPr lang="en-US" dirty="0"/>
          </a:p>
        </p:txBody>
      </p:sp>
      <p:sp>
        <p:nvSpPr>
          <p:cNvPr id="4" name="Slide Number Placeholder 3">
            <a:extLst>
              <a:ext uri="{FF2B5EF4-FFF2-40B4-BE49-F238E27FC236}">
                <a16:creationId xmlns:a16="http://schemas.microsoft.com/office/drawing/2014/main" xmlns="" id="{D6AC6D2E-937B-DB15-BEF8-AA24DA75FC8B}"/>
              </a:ext>
            </a:extLst>
          </p:cNvPr>
          <p:cNvSpPr>
            <a:spLocks noGrp="1"/>
          </p:cNvSpPr>
          <p:nvPr>
            <p:ph type="sldNum" sz="quarter" idx="5"/>
          </p:nvPr>
        </p:nvSpPr>
        <p:spPr/>
        <p:txBody>
          <a:bodyPr/>
          <a:lstStyle/>
          <a:p>
            <a:fld id="{BF6564E6-F98A-464C-9E1E-961E82684681}" type="slidenum">
              <a:rPr lang="en-US" smtClean="0"/>
              <a:t>4</a:t>
            </a:fld>
            <a:endParaRPr lang="en-US"/>
          </a:p>
        </p:txBody>
      </p:sp>
    </p:spTree>
    <p:extLst>
      <p:ext uri="{BB962C8B-B14F-4D97-AF65-F5344CB8AC3E}">
        <p14:creationId xmlns:p14="http://schemas.microsoft.com/office/powerpoint/2010/main" val="10769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a:t>
            </a:r>
            <a:r>
              <a:rPr lang="en-US" sz="1800" dirty="0">
                <a:effectLst/>
                <a:latin typeface="Aptos" panose="020B0004020202020204" pitchFamily="34" charset="0"/>
                <a:ea typeface="Aptos" panose="020B0004020202020204" pitchFamily="34" charset="0"/>
                <a:cs typeface="Times New Roman" panose="02020603050405020304" pitchFamily="18" charset="0"/>
              </a:rPr>
              <a:t>Here is a woman, made in the image of God.  Doing her best in a terrible situation.</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 31 – we should rise up and praise the good works of women whose lives reflect God’s goodness!</a:t>
            </a:r>
          </a:p>
          <a:p>
            <a:endParaRPr lang="en-US" dirty="0"/>
          </a:p>
          <a:p>
            <a:endParaRPr lang="en-US" dirty="0"/>
          </a:p>
          <a:p>
            <a:r>
              <a:rPr lang="en-US" dirty="0"/>
              <a:t>WORTHELSS HUSBANDS…</a:t>
            </a:r>
          </a:p>
          <a:p>
            <a:endParaRPr lang="en-US" dirty="0"/>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Real Life is Complex.</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Sad note: see her walking down the street – wealthy, beautiful, smiling…</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if she’s smiling because she’s glad to be away from her drunk,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idiodic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husband.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if life isn’t as perfect as her outfit.</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Husbands that ignore and mistreat their wives are sinful and foolish.</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WISDOM: She de-escalates a bad situation.</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F6564E6-F98A-464C-9E1E-961E82684681}" type="slidenum">
              <a:rPr lang="en-US" smtClean="0"/>
              <a:t>5</a:t>
            </a:fld>
            <a:endParaRPr lang="en-US"/>
          </a:p>
        </p:txBody>
      </p:sp>
    </p:spTree>
    <p:extLst>
      <p:ext uri="{BB962C8B-B14F-4D97-AF65-F5344CB8AC3E}">
        <p14:creationId xmlns:p14="http://schemas.microsoft.com/office/powerpoint/2010/main" val="137509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They say that being a servant is a thing to rebel against, but God says being a servant is beautiful in His eyes…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Life of Good Works &gt; A Life of Selfish Ambition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Abigail isn’t trying to be a role-model for modern feminisms.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Abigail isn’t trying to be a role-model for helplessness.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is trying to do what is RIGHT.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is trying to act out of LOVE.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Young ladies:  That’s a huge lesson.  Your aim is not to be defined by your culture or your relationships – be defined by your love of God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world is shouting – choose between respecting others and being respected – as if you can’t have and do both.  That’s ridiculous.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a:p>
            <a:r>
              <a:rPr lang="en-US" dirty="0"/>
              <a:t>REAL PROBLEMS:  Know the difference between an evil man – who is selfish and foolish – and a good man who is trying to do what is right, but needs someone to help them do the right thing from time to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Marriage is a wonderful partnership of shared love, shared trust, shared resources.  Do learn from his life to choose your spouse wisely!!</a:t>
            </a:r>
          </a:p>
          <a:p>
            <a:endParaRPr lang="en-US" dirty="0"/>
          </a:p>
          <a:p>
            <a:endParaRPr lang="en-US" dirty="0"/>
          </a:p>
          <a:p>
            <a:endParaRPr lang="en-US" dirty="0"/>
          </a:p>
          <a:p>
            <a:r>
              <a:rPr lang="en-US" dirty="0"/>
              <a:t>TRUE FRIEND:  Turns us away from sin. (James 5:19-20).  In a perfect world, we would all have flawless self-control and good judgment.  But that’s not real life.  Praise God that we have friends who speak to us and calm us down and help us make wise choices!  We can view this as a burden – or like Abigail – view this as an act of love.</a:t>
            </a:r>
          </a:p>
          <a:p>
            <a:endParaRPr lang="en-US" dirty="0"/>
          </a:p>
          <a:p>
            <a:endParaRPr lang="en-US" dirty="0"/>
          </a:p>
          <a:p>
            <a:r>
              <a:rPr lang="en-US" dirty="0"/>
              <a:t>HURRIED:  Invitation:  </a:t>
            </a:r>
            <a:r>
              <a:rPr lang="en-US" dirty="0" smtClean="0"/>
              <a:t>v. </a:t>
            </a:r>
            <a:r>
              <a:rPr lang="en-US" dirty="0"/>
              <a:t>18 and </a:t>
            </a:r>
            <a:r>
              <a:rPr lang="en-US" dirty="0" smtClean="0"/>
              <a:t>v. </a:t>
            </a:r>
            <a:r>
              <a:rPr lang="en-US" dirty="0"/>
              <a:t>23 – when she knew that people’ lives were in danger – and she knew the right decision.  She quickly did it.</a:t>
            </a:r>
          </a:p>
          <a:p>
            <a:endParaRPr lang="en-US" dirty="0"/>
          </a:p>
          <a:p>
            <a:r>
              <a:rPr lang="en-US" dirty="0"/>
              <a:t>For all of us tonight – Not Just the Young Ladies -  her example of doing what she knows is right – should cause us to stop delaying….</a:t>
            </a:r>
          </a:p>
        </p:txBody>
      </p:sp>
      <p:sp>
        <p:nvSpPr>
          <p:cNvPr id="4" name="Slide Number Placeholder 3"/>
          <p:cNvSpPr>
            <a:spLocks noGrp="1"/>
          </p:cNvSpPr>
          <p:nvPr>
            <p:ph type="sldNum" sz="quarter" idx="5"/>
          </p:nvPr>
        </p:nvSpPr>
        <p:spPr/>
        <p:txBody>
          <a:bodyPr/>
          <a:lstStyle/>
          <a:p>
            <a:fld id="{BF6564E6-F98A-464C-9E1E-961E82684681}" type="slidenum">
              <a:rPr lang="en-US" smtClean="0"/>
              <a:t>6</a:t>
            </a:fld>
            <a:endParaRPr lang="en-US"/>
          </a:p>
        </p:txBody>
      </p:sp>
    </p:spTree>
    <p:extLst>
      <p:ext uri="{BB962C8B-B14F-4D97-AF65-F5344CB8AC3E}">
        <p14:creationId xmlns:p14="http://schemas.microsoft.com/office/powerpoint/2010/main" val="94483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Sorkin is a famous screen writer in Hollywood.</a:t>
            </a:r>
          </a:p>
          <a:p>
            <a:endParaRPr lang="en-US" dirty="0"/>
          </a:p>
          <a:p>
            <a:r>
              <a:rPr lang="en-US" dirty="0"/>
              <a:t>He is known for finding the DEFINING moment in people’s lives.  Because in those moments we see not just their choices – but their character, what drives them, who they really love.</a:t>
            </a:r>
          </a:p>
          <a:p>
            <a:endParaRPr lang="en-US" dirty="0"/>
          </a:p>
          <a:p>
            <a:r>
              <a:rPr lang="en-US" dirty="0"/>
              <a:t>1 Sam 25 is the defining moment in the life of Abigail.</a:t>
            </a:r>
          </a:p>
          <a:p>
            <a:endParaRPr lang="en-US" dirty="0"/>
          </a:p>
          <a:p>
            <a:r>
              <a:rPr lang="en-US" dirty="0"/>
              <a:t>We know nothing about what came before and very little about what comes after.  But in this chapter we see her amazing faith and her Godly character as she makes life and death decisions to save her family.</a:t>
            </a:r>
          </a:p>
        </p:txBody>
      </p:sp>
      <p:sp>
        <p:nvSpPr>
          <p:cNvPr id="4" name="Slide Number Placeholder 3"/>
          <p:cNvSpPr>
            <a:spLocks noGrp="1"/>
          </p:cNvSpPr>
          <p:nvPr>
            <p:ph type="sldNum" sz="quarter" idx="5"/>
          </p:nvPr>
        </p:nvSpPr>
        <p:spPr/>
        <p:txBody>
          <a:bodyPr/>
          <a:lstStyle/>
          <a:p>
            <a:fld id="{BF6564E6-F98A-464C-9E1E-961E82684681}" type="slidenum">
              <a:rPr lang="en-US" smtClean="0"/>
              <a:t>7</a:t>
            </a:fld>
            <a:endParaRPr lang="en-US"/>
          </a:p>
        </p:txBody>
      </p:sp>
    </p:spTree>
    <p:extLst>
      <p:ext uri="{BB962C8B-B14F-4D97-AF65-F5344CB8AC3E}">
        <p14:creationId xmlns:p14="http://schemas.microsoft.com/office/powerpoint/2010/main" val="186338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72695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92871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79302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0317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3AA78-5FE1-4B41-A58A-96D48105C905}"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2750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3AA78-5FE1-4B41-A58A-96D48105C905}"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1742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3AA78-5FE1-4B41-A58A-96D48105C905}" type="datetimeFigureOut">
              <a:rPr lang="en-US" smtClean="0"/>
              <a:t>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20468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3AA78-5FE1-4B41-A58A-96D48105C905}" type="datetimeFigureOut">
              <a:rPr lang="en-US" smtClean="0"/>
              <a:t>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133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3AA78-5FE1-4B41-A58A-96D48105C905}" type="datetimeFigureOut">
              <a:rPr lang="en-US" smtClean="0"/>
              <a:t>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9228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3063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89337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983AA78-5FE1-4B41-A58A-96D48105C905}" type="datetimeFigureOut">
              <a:rPr lang="en-US" smtClean="0"/>
              <a:t>2/3/2024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41C47AB-9C70-9848-9540-55C94D0794BE}" type="slidenum">
              <a:rPr lang="en-US" smtClean="0"/>
              <a:t>‹#›</a:t>
            </a:fld>
            <a:endParaRPr lang="en-US"/>
          </a:p>
        </p:txBody>
      </p:sp>
    </p:spTree>
    <p:extLst>
      <p:ext uri="{BB962C8B-B14F-4D97-AF65-F5344CB8AC3E}">
        <p14:creationId xmlns:p14="http://schemas.microsoft.com/office/powerpoint/2010/main" val="851036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570A0-DDC2-22B0-839D-D353BB851C39}"/>
              </a:ext>
            </a:extLst>
          </p:cNvPr>
          <p:cNvSpPr>
            <a:spLocks noGrp="1"/>
          </p:cNvSpPr>
          <p:nvPr>
            <p:ph type="ctrTitle"/>
          </p:nvPr>
        </p:nvSpPr>
        <p:spPr>
          <a:xfrm>
            <a:off x="1143000" y="1526481"/>
            <a:ext cx="6858000" cy="1989667"/>
          </a:xfrm>
        </p:spPr>
        <p:txBody>
          <a:bodyPr>
            <a:normAutofit/>
          </a:bodyPr>
          <a:lstStyle/>
          <a:p>
            <a:r>
              <a:rPr lang="en-US" sz="9600" b="1" dirty="0" smtClean="0"/>
              <a:t>ABIGAIL</a:t>
            </a:r>
            <a:endParaRPr lang="en-US" sz="9600" b="1" dirty="0"/>
          </a:p>
        </p:txBody>
      </p:sp>
      <p:sp>
        <p:nvSpPr>
          <p:cNvPr id="3" name="Subtitle 2">
            <a:extLst>
              <a:ext uri="{FF2B5EF4-FFF2-40B4-BE49-F238E27FC236}">
                <a16:creationId xmlns:a16="http://schemas.microsoft.com/office/drawing/2014/main" xmlns="" id="{79AFF816-5731-34A6-2F43-5B4CA6C43709}"/>
              </a:ext>
            </a:extLst>
          </p:cNvPr>
          <p:cNvSpPr>
            <a:spLocks noGrp="1"/>
          </p:cNvSpPr>
          <p:nvPr>
            <p:ph type="subTitle" idx="1"/>
          </p:nvPr>
        </p:nvSpPr>
        <p:spPr>
          <a:xfrm>
            <a:off x="1143000" y="3375409"/>
            <a:ext cx="6858000" cy="1379802"/>
          </a:xfrm>
        </p:spPr>
        <p:txBody>
          <a:bodyPr>
            <a:normAutofit/>
          </a:bodyPr>
          <a:lstStyle/>
          <a:p>
            <a:r>
              <a:rPr lang="en-US" sz="3600" i="1" dirty="0" smtClean="0"/>
              <a:t>1 SAMUEL 25</a:t>
            </a:r>
            <a:endParaRPr lang="en-US" sz="3600" i="1" dirty="0"/>
          </a:p>
        </p:txBody>
      </p:sp>
      <p:sp>
        <p:nvSpPr>
          <p:cNvPr id="6" name="Subtitle 2">
            <a:extLst>
              <a:ext uri="{FF2B5EF4-FFF2-40B4-BE49-F238E27FC236}">
                <a16:creationId xmlns:a16="http://schemas.microsoft.com/office/drawing/2014/main" xmlns="" id="{79AFF816-5731-34A6-2F43-5B4CA6C43709}"/>
              </a:ext>
            </a:extLst>
          </p:cNvPr>
          <p:cNvSpPr txBox="1">
            <a:spLocks/>
          </p:cNvSpPr>
          <p:nvPr/>
        </p:nvSpPr>
        <p:spPr>
          <a:xfrm>
            <a:off x="1143000" y="1648534"/>
            <a:ext cx="6858000" cy="137980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3200" i="1" dirty="0" smtClean="0"/>
              <a:t>LA VIDA Y LA FE DE</a:t>
            </a:r>
            <a:endParaRPr lang="en-US" sz="3200" i="1" dirty="0"/>
          </a:p>
        </p:txBody>
      </p:sp>
    </p:spTree>
    <p:extLst>
      <p:ext uri="{BB962C8B-B14F-4D97-AF65-F5344CB8AC3E}">
        <p14:creationId xmlns:p14="http://schemas.microsoft.com/office/powerpoint/2010/main" val="209185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54CBC1-8C1E-0395-1C39-66A78290A133}"/>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xmlns="" id="{D6D0F214-327F-5642-A372-82ED61A63685}"/>
              </a:ext>
            </a:extLst>
          </p:cNvPr>
          <p:cNvSpPr/>
          <p:nvPr/>
        </p:nvSpPr>
        <p:spPr>
          <a:xfrm>
            <a:off x="322225" y="0"/>
            <a:ext cx="2297459" cy="5715000"/>
          </a:xfrm>
          <a:prstGeom prst="parallelogram">
            <a:avLst>
              <a:gd name="adj" fmla="val 39607"/>
            </a:avLst>
          </a:prstGeom>
          <a:gradFill flip="none" rotWithShape="1">
            <a:gsLst>
              <a:gs pos="0">
                <a:srgbClr val="5A60AA"/>
              </a:gs>
              <a:gs pos="100000">
                <a:srgbClr val="464B8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xmlns="" id="{3626D55D-D3A5-5CC8-C0F5-0C23F5D3C4D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xmlns="" id="{A5DED068-C5E5-7CE4-BD30-9137FDF57C1B}"/>
              </a:ext>
            </a:extLst>
          </p:cNvPr>
          <p:cNvPicPr>
            <a:picLocks noChangeAspect="1"/>
          </p:cNvPicPr>
          <p:nvPr/>
        </p:nvPicPr>
        <p:blipFill>
          <a:blip r:embed="rId5"/>
          <a:stretch>
            <a:fillRect/>
          </a:stretch>
        </p:blipFill>
        <p:spPr>
          <a:xfrm>
            <a:off x="1877326" y="540424"/>
            <a:ext cx="3337498" cy="767354"/>
          </a:xfrm>
          <a:prstGeom prst="rect">
            <a:avLst/>
          </a:prstGeom>
        </p:spPr>
      </p:pic>
      <p:sp>
        <p:nvSpPr>
          <p:cNvPr id="19" name="Title 5">
            <a:extLst>
              <a:ext uri="{FF2B5EF4-FFF2-40B4-BE49-F238E27FC236}">
                <a16:creationId xmlns:a16="http://schemas.microsoft.com/office/drawing/2014/main" xmlns="" id="{0FF32E36-4478-CC30-8433-A97CAA402358}"/>
              </a:ext>
            </a:extLst>
          </p:cNvPr>
          <p:cNvSpPr txBox="1">
            <a:spLocks/>
          </p:cNvSpPr>
          <p:nvPr/>
        </p:nvSpPr>
        <p:spPr>
          <a:xfrm>
            <a:off x="2445372" y="2697705"/>
            <a:ext cx="6549774" cy="247687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smtClean="0">
                <a:solidFill>
                  <a:schemeClr val="bg1"/>
                </a:solidFill>
              </a:rPr>
              <a:t>“</a:t>
            </a:r>
            <a:r>
              <a:rPr lang="es-ES" sz="2600" dirty="0">
                <a:solidFill>
                  <a:schemeClr val="bg1"/>
                </a:solidFill>
              </a:rPr>
              <a:t>Entonces Abigail se dio prisa y tomó 200 panes, dos odres de vino, cinco ovejas ya preparadas, cinco medidas de grano tostado, 100 racimos de uvas pasas, y 200 tortas de higos, y los puso sobre </a:t>
            </a:r>
            <a:r>
              <a:rPr lang="es-ES" sz="2600" dirty="0" smtClean="0">
                <a:solidFill>
                  <a:schemeClr val="bg1"/>
                </a:solidFill>
              </a:rPr>
              <a:t>asnos</a:t>
            </a:r>
            <a:r>
              <a:rPr lang="en-US" sz="2600" dirty="0" smtClean="0">
                <a:solidFill>
                  <a:schemeClr val="bg1"/>
                </a:solidFill>
              </a:rPr>
              <a:t>”.</a:t>
            </a:r>
            <a:r>
              <a:rPr lang="en-US" sz="2400" dirty="0" smtClean="0">
                <a:solidFill>
                  <a:schemeClr val="bg1"/>
                </a:solidFill>
              </a:rPr>
              <a:t> </a:t>
            </a:r>
            <a:r>
              <a:rPr lang="en-US" sz="2400" dirty="0">
                <a:solidFill>
                  <a:schemeClr val="bg1"/>
                </a:solidFill>
              </a:rPr>
              <a:t>- </a:t>
            </a:r>
            <a:r>
              <a:rPr lang="en-US" sz="2400" i="1" dirty="0">
                <a:solidFill>
                  <a:schemeClr val="bg1"/>
                </a:solidFill>
              </a:rPr>
              <a:t>1 Samuel 25:18</a:t>
            </a:r>
            <a:endParaRPr lang="en-US" sz="4400" i="1" dirty="0">
              <a:solidFill>
                <a:schemeClr val="bg1"/>
              </a:solidFill>
            </a:endParaRPr>
          </a:p>
        </p:txBody>
      </p:sp>
      <p:sp>
        <p:nvSpPr>
          <p:cNvPr id="20" name="Title 5">
            <a:extLst>
              <a:ext uri="{FF2B5EF4-FFF2-40B4-BE49-F238E27FC236}">
                <a16:creationId xmlns:a16="http://schemas.microsoft.com/office/drawing/2014/main" xmlns="" id="{E995EB46-5E3D-013F-739B-D11248138B9F}"/>
              </a:ext>
            </a:extLst>
          </p:cNvPr>
          <p:cNvSpPr txBox="1">
            <a:spLocks/>
          </p:cNvSpPr>
          <p:nvPr/>
        </p:nvSpPr>
        <p:spPr>
          <a:xfrm>
            <a:off x="2445372" y="1570372"/>
            <a:ext cx="6549774" cy="97081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smtClean="0">
                <a:solidFill>
                  <a:schemeClr val="bg1"/>
                </a:solidFill>
              </a:rPr>
              <a:t>“</a:t>
            </a:r>
            <a:r>
              <a:rPr lang="es-ES" sz="2600" dirty="0" smtClean="0">
                <a:solidFill>
                  <a:schemeClr val="bg1"/>
                </a:solidFill>
              </a:rPr>
              <a:t>Abigail…era </a:t>
            </a:r>
            <a:r>
              <a:rPr lang="es-ES" sz="2600" dirty="0">
                <a:solidFill>
                  <a:schemeClr val="bg1"/>
                </a:solidFill>
              </a:rPr>
              <a:t>inteligente y de hermosa apariencia</a:t>
            </a:r>
            <a:r>
              <a:rPr lang="en-US" sz="2600" dirty="0" smtClean="0">
                <a:solidFill>
                  <a:schemeClr val="bg1"/>
                </a:solidFill>
              </a:rPr>
              <a:t>…” </a:t>
            </a:r>
            <a:r>
              <a:rPr lang="en-US" sz="2600" dirty="0">
                <a:solidFill>
                  <a:schemeClr val="bg1"/>
                </a:solidFill>
              </a:rPr>
              <a:t>- </a:t>
            </a:r>
            <a:r>
              <a:rPr lang="en-US" sz="2400" i="1" dirty="0">
                <a:solidFill>
                  <a:schemeClr val="bg1"/>
                </a:solidFill>
              </a:rPr>
              <a:t>1 Samuel 25:3</a:t>
            </a:r>
            <a:endParaRPr lang="en-US" sz="4400" i="1" dirty="0">
              <a:solidFill>
                <a:schemeClr val="bg1"/>
              </a:solidFill>
            </a:endParaRPr>
          </a:p>
        </p:txBody>
      </p:sp>
    </p:spTree>
    <p:extLst>
      <p:ext uri="{BB962C8B-B14F-4D97-AF65-F5344CB8AC3E}">
        <p14:creationId xmlns:p14="http://schemas.microsoft.com/office/powerpoint/2010/main" val="201457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758D15-5964-BE9A-613E-67B55AF56A1C}"/>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xmlns="" id="{81597039-E09E-79FD-9487-0ECB6668C670}"/>
              </a:ext>
            </a:extLst>
          </p:cNvPr>
          <p:cNvSpPr/>
          <p:nvPr/>
        </p:nvSpPr>
        <p:spPr>
          <a:xfrm>
            <a:off x="322225" y="0"/>
            <a:ext cx="2297459" cy="5715000"/>
          </a:xfrm>
          <a:prstGeom prst="parallelogram">
            <a:avLst>
              <a:gd name="adj" fmla="val 39607"/>
            </a:avLst>
          </a:prstGeom>
          <a:gradFill>
            <a:gsLst>
              <a:gs pos="0">
                <a:srgbClr val="5A60AA"/>
              </a:gs>
              <a:gs pos="100000">
                <a:srgbClr val="464B8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xmlns="" id="{E28E0B57-38A1-AA2B-A550-792EF2BFB5B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xmlns="" id="{6BC1F7F6-0157-7886-EE02-488A67474AF9}"/>
              </a:ext>
            </a:extLst>
          </p:cNvPr>
          <p:cNvPicPr>
            <a:picLocks noChangeAspect="1"/>
          </p:cNvPicPr>
          <p:nvPr/>
        </p:nvPicPr>
        <p:blipFill>
          <a:blip r:embed="rId5"/>
          <a:stretch>
            <a:fillRect/>
          </a:stretch>
        </p:blipFill>
        <p:spPr>
          <a:xfrm>
            <a:off x="1877326" y="540424"/>
            <a:ext cx="3337498" cy="767354"/>
          </a:xfrm>
          <a:prstGeom prst="rect">
            <a:avLst/>
          </a:prstGeom>
        </p:spPr>
      </p:pic>
      <p:sp>
        <p:nvSpPr>
          <p:cNvPr id="2" name="Rounded Rectangle 1">
            <a:extLst>
              <a:ext uri="{FF2B5EF4-FFF2-40B4-BE49-F238E27FC236}">
                <a16:creationId xmlns:a16="http://schemas.microsoft.com/office/drawing/2014/main" xmlns="" id="{93F5B770-75F1-9913-A35D-FAACF58E64DF}"/>
              </a:ext>
            </a:extLst>
          </p:cNvPr>
          <p:cNvSpPr/>
          <p:nvPr/>
        </p:nvSpPr>
        <p:spPr>
          <a:xfrm>
            <a:off x="3072246" y="1619602"/>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smtClean="0">
                <a:latin typeface="Calibri Light" panose="020F0302020204030204" pitchFamily="34" charset="0"/>
                <a:cs typeface="Calibri Light" panose="020F0302020204030204" pitchFamily="34" charset="0"/>
              </a:rPr>
              <a:t>Ella </a:t>
            </a:r>
            <a:r>
              <a:rPr lang="en-US" sz="2400" i="1" dirty="0" err="1" smtClean="0">
                <a:latin typeface="Calibri Light" panose="020F0302020204030204" pitchFamily="34" charset="0"/>
                <a:cs typeface="Calibri Light" panose="020F0302020204030204" pitchFamily="34" charset="0"/>
              </a:rPr>
              <a:t>es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abordable</a:t>
            </a:r>
            <a:r>
              <a:rPr lang="en-US" sz="2400" i="1" dirty="0" smtClean="0">
                <a:latin typeface="Calibri Light" panose="020F0302020204030204" pitchFamily="34" charset="0"/>
                <a:cs typeface="Calibri Light" panose="020F0302020204030204" pitchFamily="34" charset="0"/>
              </a:rPr>
              <a:t> (v. </a:t>
            </a:r>
            <a:r>
              <a:rPr lang="en-US" sz="2400" i="1" dirty="0">
                <a:latin typeface="Calibri Light" panose="020F0302020204030204" pitchFamily="34" charset="0"/>
                <a:cs typeface="Calibri Light" panose="020F0302020204030204" pitchFamily="34" charset="0"/>
              </a:rPr>
              <a:t>14)</a:t>
            </a:r>
          </a:p>
        </p:txBody>
      </p:sp>
      <p:sp>
        <p:nvSpPr>
          <p:cNvPr id="3" name="Rounded Rectangle 2">
            <a:extLst>
              <a:ext uri="{FF2B5EF4-FFF2-40B4-BE49-F238E27FC236}">
                <a16:creationId xmlns:a16="http://schemas.microsoft.com/office/drawing/2014/main" xmlns="" id="{32C1042D-F4CB-0842-C38C-29D7B15596E0}"/>
              </a:ext>
            </a:extLst>
          </p:cNvPr>
          <p:cNvSpPr/>
          <p:nvPr/>
        </p:nvSpPr>
        <p:spPr>
          <a:xfrm>
            <a:off x="3072246" y="2303630"/>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smtClean="0">
                <a:latin typeface="Calibri Light" panose="020F0302020204030204" pitchFamily="34" charset="0"/>
                <a:cs typeface="Calibri Light" panose="020F0302020204030204" pitchFamily="34" charset="0"/>
              </a:rPr>
              <a:t>Es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pronta</a:t>
            </a:r>
            <a:r>
              <a:rPr lang="en-US" sz="2400" i="1" dirty="0" smtClean="0">
                <a:latin typeface="Calibri Light" panose="020F0302020204030204" pitchFamily="34" charset="0"/>
                <a:cs typeface="Calibri Light" panose="020F0302020204030204" pitchFamily="34" charset="0"/>
              </a:rPr>
              <a:t> para </a:t>
            </a:r>
            <a:r>
              <a:rPr lang="en-US" sz="2400" i="1" dirty="0" err="1" smtClean="0">
                <a:latin typeface="Calibri Light" panose="020F0302020204030204" pitchFamily="34" charset="0"/>
                <a:cs typeface="Calibri Light" panose="020F0302020204030204" pitchFamily="34" charset="0"/>
              </a:rPr>
              <a:t>reaccionar</a:t>
            </a:r>
            <a:r>
              <a:rPr lang="en-US" sz="2400" i="1" dirty="0" smtClean="0">
                <a:latin typeface="Calibri Light" panose="020F0302020204030204" pitchFamily="34" charset="0"/>
                <a:cs typeface="Calibri Light" panose="020F0302020204030204" pitchFamily="34" charset="0"/>
              </a:rPr>
              <a:t> (v. </a:t>
            </a:r>
            <a:r>
              <a:rPr lang="en-US" sz="2400" i="1" dirty="0">
                <a:latin typeface="Calibri Light" panose="020F0302020204030204" pitchFamily="34" charset="0"/>
                <a:cs typeface="Calibri Light" panose="020F0302020204030204" pitchFamily="34" charset="0"/>
              </a:rPr>
              <a:t>18)</a:t>
            </a:r>
          </a:p>
        </p:txBody>
      </p:sp>
      <p:sp>
        <p:nvSpPr>
          <p:cNvPr id="4" name="Rounded Rectangle 3">
            <a:extLst>
              <a:ext uri="{FF2B5EF4-FFF2-40B4-BE49-F238E27FC236}">
                <a16:creationId xmlns:a16="http://schemas.microsoft.com/office/drawing/2014/main" xmlns="" id="{D7602CC1-1FC6-4D92-E177-69A03CE73334}"/>
              </a:ext>
            </a:extLst>
          </p:cNvPr>
          <p:cNvSpPr/>
          <p:nvPr/>
        </p:nvSpPr>
        <p:spPr>
          <a:xfrm>
            <a:off x="3072246" y="2987658"/>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smtClean="0">
                <a:latin typeface="Calibri Light" panose="020F0302020204030204" pitchFamily="34" charset="0"/>
                <a:cs typeface="Calibri Light" panose="020F0302020204030204" pitchFamily="34" charset="0"/>
              </a:rPr>
              <a:t>Es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discreta</a:t>
            </a:r>
            <a:r>
              <a:rPr lang="en-US" sz="2400" i="1" dirty="0" smtClean="0">
                <a:latin typeface="Calibri Light" panose="020F0302020204030204" pitchFamily="34" charset="0"/>
                <a:cs typeface="Calibri Light" panose="020F0302020204030204" pitchFamily="34" charset="0"/>
              </a:rPr>
              <a:t> (v. </a:t>
            </a:r>
            <a:r>
              <a:rPr lang="en-US" sz="2400" i="1" dirty="0">
                <a:latin typeface="Calibri Light" panose="020F0302020204030204" pitchFamily="34" charset="0"/>
                <a:cs typeface="Calibri Light" panose="020F0302020204030204" pitchFamily="34" charset="0"/>
              </a:rPr>
              <a:t>19)</a:t>
            </a:r>
          </a:p>
        </p:txBody>
      </p:sp>
      <p:sp>
        <p:nvSpPr>
          <p:cNvPr id="5" name="Rounded Rectangle 4">
            <a:extLst>
              <a:ext uri="{FF2B5EF4-FFF2-40B4-BE49-F238E27FC236}">
                <a16:creationId xmlns:a16="http://schemas.microsoft.com/office/drawing/2014/main" xmlns="" id="{F7555160-7BE5-198B-1B11-0FEC48E83592}"/>
              </a:ext>
            </a:extLst>
          </p:cNvPr>
          <p:cNvSpPr/>
          <p:nvPr/>
        </p:nvSpPr>
        <p:spPr>
          <a:xfrm>
            <a:off x="3072246" y="3671686"/>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smtClean="0">
                <a:latin typeface="Calibri Light" panose="020F0302020204030204" pitchFamily="34" charset="0"/>
                <a:cs typeface="Calibri Light" panose="020F0302020204030204" pitchFamily="34" charset="0"/>
              </a:rPr>
              <a:t>Es</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pacificador</a:t>
            </a:r>
            <a:r>
              <a:rPr lang="en-US" sz="2400" i="1" dirty="0" err="1" smtClean="0">
                <a:latin typeface="Calibri Light" panose="020F0302020204030204" pitchFamily="34" charset="0"/>
                <a:cs typeface="Calibri Light" panose="020F0302020204030204" pitchFamily="34" charset="0"/>
              </a:rPr>
              <a:t>a</a:t>
            </a:r>
            <a:r>
              <a:rPr lang="en-US" sz="2400" i="1" dirty="0" smtClean="0">
                <a:latin typeface="Calibri Light" panose="020F0302020204030204" pitchFamily="34" charset="0"/>
                <a:cs typeface="Calibri Light" panose="020F0302020204030204" pitchFamily="34" charset="0"/>
              </a:rPr>
              <a:t> </a:t>
            </a:r>
            <a:r>
              <a:rPr lang="en-US" sz="2400" i="1" dirty="0" smtClean="0">
                <a:latin typeface="Calibri Light" panose="020F0302020204030204" pitchFamily="34" charset="0"/>
                <a:cs typeface="Calibri Light" panose="020F0302020204030204" pitchFamily="34" charset="0"/>
              </a:rPr>
              <a:t>(vv. </a:t>
            </a:r>
            <a:r>
              <a:rPr lang="en-US" sz="2400" i="1" dirty="0">
                <a:latin typeface="Calibri Light" panose="020F0302020204030204" pitchFamily="34" charset="0"/>
                <a:cs typeface="Calibri Light" panose="020F0302020204030204" pitchFamily="34" charset="0"/>
              </a:rPr>
              <a:t>24-25)</a:t>
            </a:r>
          </a:p>
        </p:txBody>
      </p:sp>
      <p:sp>
        <p:nvSpPr>
          <p:cNvPr id="6" name="Rounded Rectangle 5">
            <a:extLst>
              <a:ext uri="{FF2B5EF4-FFF2-40B4-BE49-F238E27FC236}">
                <a16:creationId xmlns:a16="http://schemas.microsoft.com/office/drawing/2014/main" xmlns="" id="{0A409C46-522A-A861-BBFE-50546E40795E}"/>
              </a:ext>
            </a:extLst>
          </p:cNvPr>
          <p:cNvSpPr/>
          <p:nvPr/>
        </p:nvSpPr>
        <p:spPr>
          <a:xfrm>
            <a:off x="3072246" y="4452317"/>
            <a:ext cx="5051028" cy="457200"/>
          </a:xfrm>
          <a:prstGeom prst="roundRect">
            <a:avLst>
              <a:gd name="adj" fmla="val 50000"/>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smtClean="0">
                <a:latin typeface="Calibri Light" panose="020F0302020204030204" pitchFamily="34" charset="0"/>
                <a:cs typeface="Calibri Light" panose="020F0302020204030204" pitchFamily="34" charset="0"/>
              </a:rPr>
              <a:t>Sobre</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todo</a:t>
            </a:r>
            <a:r>
              <a:rPr lang="en-US" sz="2400" i="1" dirty="0" smtClean="0">
                <a:latin typeface="Calibri Light" panose="020F0302020204030204" pitchFamily="34" charset="0"/>
                <a:cs typeface="Calibri Light" panose="020F0302020204030204" pitchFamily="34" charset="0"/>
              </a:rPr>
              <a:t>: </a:t>
            </a:r>
            <a:r>
              <a:rPr lang="es-ES" sz="2400" i="1" dirty="0">
                <a:latin typeface="Calibri Light" panose="020F0302020204030204" pitchFamily="34" charset="0"/>
                <a:cs typeface="Calibri Light" panose="020F0302020204030204" pitchFamily="34" charset="0"/>
              </a:rPr>
              <a:t>T</a:t>
            </a:r>
            <a:r>
              <a:rPr lang="es-ES" sz="2400" i="1" dirty="0" smtClean="0">
                <a:latin typeface="Calibri Light" panose="020F0302020204030204" pitchFamily="34" charset="0"/>
                <a:cs typeface="Calibri Light" panose="020F0302020204030204" pitchFamily="34" charset="0"/>
              </a:rPr>
              <a:t>iene una fe maravillosa</a:t>
            </a:r>
            <a:endParaRPr lang="en-US" sz="2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436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903D29-BF99-21BE-CA85-93E691F02EA2}"/>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xmlns="" id="{4CA1CC72-107B-9E0C-7C40-EB9DF2EB034B}"/>
              </a:ext>
            </a:extLst>
          </p:cNvPr>
          <p:cNvSpPr/>
          <p:nvPr/>
        </p:nvSpPr>
        <p:spPr>
          <a:xfrm>
            <a:off x="322225" y="0"/>
            <a:ext cx="2297459" cy="5715000"/>
          </a:xfrm>
          <a:prstGeom prst="parallelogram">
            <a:avLst>
              <a:gd name="adj" fmla="val 39607"/>
            </a:avLst>
          </a:prstGeom>
          <a:gradFill>
            <a:gsLst>
              <a:gs pos="0">
                <a:srgbClr val="5A60AA"/>
              </a:gs>
              <a:gs pos="100000">
                <a:srgbClr val="464B8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xmlns="" id="{0D51C023-CECF-436B-C78F-124EF139CC5B}"/>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xmlns="" id="{07EE7AB3-DB09-83D8-9F89-08DC8C911236}"/>
              </a:ext>
            </a:extLst>
          </p:cNvPr>
          <p:cNvPicPr>
            <a:picLocks noChangeAspect="1"/>
          </p:cNvPicPr>
          <p:nvPr/>
        </p:nvPicPr>
        <p:blipFill>
          <a:blip r:embed="rId5"/>
          <a:stretch>
            <a:fillRect/>
          </a:stretch>
        </p:blipFill>
        <p:spPr>
          <a:xfrm>
            <a:off x="1877326" y="540424"/>
            <a:ext cx="3337498" cy="767354"/>
          </a:xfrm>
          <a:prstGeom prst="rect">
            <a:avLst/>
          </a:prstGeom>
        </p:spPr>
      </p:pic>
      <p:sp>
        <p:nvSpPr>
          <p:cNvPr id="6" name="Rounded Rectangle 5">
            <a:extLst>
              <a:ext uri="{FF2B5EF4-FFF2-40B4-BE49-F238E27FC236}">
                <a16:creationId xmlns:a16="http://schemas.microsoft.com/office/drawing/2014/main" xmlns="" id="{6B7A2876-4BB1-8F4A-11A4-7894BD55A244}"/>
              </a:ext>
            </a:extLst>
          </p:cNvPr>
          <p:cNvSpPr/>
          <p:nvPr/>
        </p:nvSpPr>
        <p:spPr>
          <a:xfrm>
            <a:off x="3072246" y="1575423"/>
            <a:ext cx="5051028" cy="457200"/>
          </a:xfrm>
          <a:prstGeom prst="roundRect">
            <a:avLst>
              <a:gd name="adj" fmla="val 50000"/>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smtClean="0">
                <a:latin typeface="Calibri Light" panose="020F0302020204030204" pitchFamily="34" charset="0"/>
                <a:cs typeface="Calibri Light" panose="020F0302020204030204" pitchFamily="34" charset="0"/>
              </a:rPr>
              <a:t>Sobre</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todo</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Tiene</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una</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fe</a:t>
            </a:r>
            <a:r>
              <a:rPr lang="en-US" sz="2400" i="1" dirty="0" smtClean="0">
                <a:latin typeface="Calibri Light" panose="020F0302020204030204" pitchFamily="34" charset="0"/>
                <a:cs typeface="Calibri Light" panose="020F0302020204030204" pitchFamily="34" charset="0"/>
              </a:rPr>
              <a:t> </a:t>
            </a:r>
            <a:r>
              <a:rPr lang="en-US" sz="2400" i="1" dirty="0" err="1" smtClean="0">
                <a:latin typeface="Calibri Light" panose="020F0302020204030204" pitchFamily="34" charset="0"/>
                <a:cs typeface="Calibri Light" panose="020F0302020204030204" pitchFamily="34" charset="0"/>
              </a:rPr>
              <a:t>maravillosa</a:t>
            </a:r>
            <a:endParaRPr lang="en-US" sz="2400" i="1" dirty="0">
              <a:latin typeface="Calibri Light" panose="020F0302020204030204" pitchFamily="34" charset="0"/>
              <a:cs typeface="Calibri Light" panose="020F0302020204030204" pitchFamily="34" charset="0"/>
            </a:endParaRPr>
          </a:p>
        </p:txBody>
      </p:sp>
      <p:sp>
        <p:nvSpPr>
          <p:cNvPr id="8" name="Title 5">
            <a:extLst>
              <a:ext uri="{FF2B5EF4-FFF2-40B4-BE49-F238E27FC236}">
                <a16:creationId xmlns:a16="http://schemas.microsoft.com/office/drawing/2014/main" xmlns="" id="{A3832BAA-19E4-6B52-01C1-3EB6CE21E4A7}"/>
              </a:ext>
            </a:extLst>
          </p:cNvPr>
          <p:cNvSpPr txBox="1">
            <a:spLocks/>
          </p:cNvSpPr>
          <p:nvPr/>
        </p:nvSpPr>
        <p:spPr>
          <a:xfrm>
            <a:off x="2852405" y="2179928"/>
            <a:ext cx="5866294" cy="32798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600"/>
              </a:spcBef>
              <a:spcAft>
                <a:spcPts val="900"/>
              </a:spcAft>
            </a:pPr>
            <a:r>
              <a:rPr lang="en-US" sz="2400" i="1" dirty="0" smtClean="0">
                <a:solidFill>
                  <a:schemeClr val="bg1"/>
                </a:solidFill>
                <a:latin typeface="Calibri Light" panose="020F0302020204030204" pitchFamily="34" charset="0"/>
                <a:cs typeface="Calibri Light" panose="020F0302020204030204" pitchFamily="34" charset="0"/>
              </a:rPr>
              <a:t>“Vive </a:t>
            </a:r>
            <a:r>
              <a:rPr lang="en-US" sz="2400" i="1" dirty="0">
                <a:solidFill>
                  <a:schemeClr val="bg1"/>
                </a:solidFill>
                <a:latin typeface="Calibri Light" panose="020F0302020204030204" pitchFamily="34" charset="0"/>
                <a:cs typeface="Calibri Light" panose="020F0302020204030204" pitchFamily="34" charset="0"/>
              </a:rPr>
              <a:t>el </a:t>
            </a:r>
            <a:r>
              <a:rPr lang="en-US" sz="2400" b="1" i="1" dirty="0">
                <a:solidFill>
                  <a:schemeClr val="bg1"/>
                </a:solidFill>
                <a:latin typeface="+mn-lt"/>
                <a:cs typeface="Calibri Light" panose="020F0302020204030204" pitchFamily="34" charset="0"/>
              </a:rPr>
              <a:t>SEÑOR</a:t>
            </a:r>
            <a:r>
              <a:rPr lang="en-US" sz="2400" i="1" dirty="0">
                <a:solidFill>
                  <a:schemeClr val="bg1"/>
                </a:solidFill>
                <a:latin typeface="Calibri Light" panose="020F0302020204030204" pitchFamily="34" charset="0"/>
                <a:cs typeface="Calibri Light" panose="020F0302020204030204" pitchFamily="34" charset="0"/>
              </a:rPr>
              <a:t>...” </a:t>
            </a:r>
            <a:r>
              <a:rPr lang="en-US" sz="2400" i="1" dirty="0" smtClean="0">
                <a:solidFill>
                  <a:schemeClr val="bg1"/>
                </a:solidFill>
                <a:latin typeface="Calibri Light" panose="020F0302020204030204" pitchFamily="34" charset="0"/>
                <a:cs typeface="Calibri Light" panose="020F0302020204030204" pitchFamily="34" charset="0"/>
              </a:rPr>
              <a:t>(v. </a:t>
            </a:r>
            <a:r>
              <a:rPr lang="en-US" sz="2400" i="1" dirty="0">
                <a:solidFill>
                  <a:schemeClr val="bg1"/>
                </a:solidFill>
                <a:latin typeface="Calibri Light" panose="020F0302020204030204" pitchFamily="34" charset="0"/>
                <a:cs typeface="Calibri Light" panose="020F0302020204030204" pitchFamily="34" charset="0"/>
              </a:rPr>
              <a:t>26)</a:t>
            </a:r>
            <a:br>
              <a:rPr lang="en-US" sz="2400" i="1" dirty="0">
                <a:solidFill>
                  <a:schemeClr val="bg1"/>
                </a:solidFill>
                <a:latin typeface="Calibri Light" panose="020F0302020204030204" pitchFamily="34" charset="0"/>
                <a:cs typeface="Calibri Light" panose="020F0302020204030204" pitchFamily="34" charset="0"/>
              </a:rPr>
            </a:br>
            <a:r>
              <a:rPr lang="en-US" sz="2400" i="1" dirty="0" smtClean="0">
                <a:solidFill>
                  <a:schemeClr val="bg1"/>
                </a:solidFill>
                <a:latin typeface="Calibri Light" panose="020F0302020204030204" pitchFamily="34" charset="0"/>
                <a:cs typeface="Calibri Light" panose="020F0302020204030204" pitchFamily="34" charset="0"/>
              </a:rPr>
              <a:t>“</a:t>
            </a:r>
            <a:r>
              <a:rPr lang="es-ES" sz="2400" i="1" dirty="0" smtClean="0">
                <a:solidFill>
                  <a:schemeClr val="bg1"/>
                </a:solidFill>
                <a:latin typeface="Calibri Light" panose="020F0302020204030204" pitchFamily="34" charset="0"/>
                <a:cs typeface="Calibri Light" panose="020F0302020204030204" pitchFamily="34" charset="0"/>
              </a:rPr>
              <a:t>El </a:t>
            </a:r>
            <a:r>
              <a:rPr lang="es-ES" sz="2400" b="1" i="1" dirty="0">
                <a:solidFill>
                  <a:schemeClr val="bg1"/>
                </a:solidFill>
                <a:latin typeface="+mn-lt"/>
                <a:cs typeface="Calibri Light" panose="020F0302020204030204" pitchFamily="34" charset="0"/>
              </a:rPr>
              <a:t>SEÑOR</a:t>
            </a:r>
            <a:r>
              <a:rPr lang="es-ES" sz="2400" i="1" dirty="0">
                <a:solidFill>
                  <a:schemeClr val="bg1"/>
                </a:solidFill>
                <a:latin typeface="Calibri Light" panose="020F0302020204030204" pitchFamily="34" charset="0"/>
                <a:cs typeface="Calibri Light" panose="020F0302020204030204" pitchFamily="34" charset="0"/>
              </a:rPr>
              <a:t> le ha impedido</a:t>
            </a:r>
            <a:r>
              <a:rPr lang="en-US" sz="2400" i="1" dirty="0" smtClean="0">
                <a:solidFill>
                  <a:schemeClr val="bg1"/>
                </a:solidFill>
                <a:latin typeface="Calibri Light" panose="020F0302020204030204" pitchFamily="34" charset="0"/>
                <a:cs typeface="Calibri Light" panose="020F0302020204030204" pitchFamily="34" charset="0"/>
              </a:rPr>
              <a:t>…” (v. </a:t>
            </a:r>
            <a:r>
              <a:rPr lang="en-US" sz="2400" i="1" dirty="0">
                <a:solidFill>
                  <a:schemeClr val="bg1"/>
                </a:solidFill>
                <a:latin typeface="Calibri Light" panose="020F0302020204030204" pitchFamily="34" charset="0"/>
                <a:cs typeface="Calibri Light" panose="020F0302020204030204" pitchFamily="34" charset="0"/>
              </a:rPr>
              <a:t>26)</a:t>
            </a:r>
          </a:p>
          <a:p>
            <a:pPr>
              <a:spcBef>
                <a:spcPts val="600"/>
              </a:spcBef>
              <a:spcAft>
                <a:spcPts val="900"/>
              </a:spcAft>
            </a:pPr>
            <a:r>
              <a:rPr lang="en-US" sz="2400" i="1" dirty="0" smtClean="0">
                <a:solidFill>
                  <a:schemeClr val="bg1"/>
                </a:solidFill>
                <a:latin typeface="Calibri Light" panose="020F0302020204030204" pitchFamily="34" charset="0"/>
                <a:cs typeface="Calibri Light" panose="020F0302020204030204" pitchFamily="34" charset="0"/>
              </a:rPr>
              <a:t>“</a:t>
            </a:r>
            <a:r>
              <a:rPr lang="es-ES" sz="2400" i="1" dirty="0" smtClean="0">
                <a:solidFill>
                  <a:schemeClr val="bg1"/>
                </a:solidFill>
                <a:latin typeface="Calibri Light" panose="020F0302020204030204" pitchFamily="34" charset="0"/>
                <a:cs typeface="Calibri Light" panose="020F0302020204030204" pitchFamily="34" charset="0"/>
              </a:rPr>
              <a:t>El </a:t>
            </a:r>
            <a:r>
              <a:rPr lang="es-ES" sz="2400" b="1" i="1" dirty="0">
                <a:solidFill>
                  <a:schemeClr val="bg1"/>
                </a:solidFill>
                <a:latin typeface="+mn-lt"/>
                <a:cs typeface="Calibri Light" panose="020F0302020204030204" pitchFamily="34" charset="0"/>
              </a:rPr>
              <a:t>SEÑOR</a:t>
            </a:r>
            <a:r>
              <a:rPr lang="es-ES" sz="2400" i="1" dirty="0">
                <a:solidFill>
                  <a:schemeClr val="bg1"/>
                </a:solidFill>
                <a:latin typeface="Calibri Light" panose="020F0302020204030204" pitchFamily="34" charset="0"/>
                <a:cs typeface="Calibri Light" panose="020F0302020204030204" pitchFamily="34" charset="0"/>
              </a:rPr>
              <a:t> ciertamente </a:t>
            </a:r>
            <a:r>
              <a:rPr lang="es-ES" sz="2400" i="1" dirty="0" smtClean="0">
                <a:solidFill>
                  <a:schemeClr val="bg1"/>
                </a:solidFill>
                <a:latin typeface="Calibri Light" panose="020F0302020204030204" pitchFamily="34" charset="0"/>
                <a:cs typeface="Calibri Light" panose="020F0302020204030204" pitchFamily="34" charset="0"/>
              </a:rPr>
              <a:t>establecerá…</a:t>
            </a:r>
            <a:br>
              <a:rPr lang="es-ES" sz="2400" i="1" dirty="0" smtClean="0">
                <a:solidFill>
                  <a:schemeClr val="bg1"/>
                </a:solidFill>
                <a:latin typeface="Calibri Light" panose="020F0302020204030204" pitchFamily="34" charset="0"/>
                <a:cs typeface="Calibri Light" panose="020F0302020204030204" pitchFamily="34" charset="0"/>
              </a:rPr>
            </a:br>
            <a:r>
              <a:rPr lang="es-ES" sz="2400" i="1" dirty="0" smtClean="0">
                <a:solidFill>
                  <a:schemeClr val="bg1"/>
                </a:solidFill>
                <a:latin typeface="Calibri Light" panose="020F0302020204030204" pitchFamily="34" charset="0"/>
                <a:cs typeface="Calibri Light" panose="020F0302020204030204" pitchFamily="34" charset="0"/>
              </a:rPr>
              <a:t>las </a:t>
            </a:r>
            <a:r>
              <a:rPr lang="es-ES" sz="2400" i="1" dirty="0">
                <a:solidFill>
                  <a:schemeClr val="bg1"/>
                </a:solidFill>
                <a:latin typeface="Calibri Light" panose="020F0302020204030204" pitchFamily="34" charset="0"/>
                <a:cs typeface="Calibri Light" panose="020F0302020204030204" pitchFamily="34" charset="0"/>
              </a:rPr>
              <a:t>batallas del </a:t>
            </a:r>
            <a:r>
              <a:rPr lang="es-ES" sz="2400" i="1" dirty="0" smtClean="0">
                <a:solidFill>
                  <a:schemeClr val="bg1"/>
                </a:solidFill>
                <a:latin typeface="Calibri Light" panose="020F0302020204030204" pitchFamily="34" charset="0"/>
                <a:cs typeface="Calibri Light" panose="020F0302020204030204" pitchFamily="34" charset="0"/>
              </a:rPr>
              <a:t>SEÑOR</a:t>
            </a:r>
            <a:r>
              <a:rPr lang="en-US" sz="2400" i="1" dirty="0" smtClean="0">
                <a:solidFill>
                  <a:schemeClr val="bg1"/>
                </a:solidFill>
                <a:latin typeface="Calibri Light" panose="020F0302020204030204" pitchFamily="34" charset="0"/>
                <a:cs typeface="Calibri Light" panose="020F0302020204030204" pitchFamily="34" charset="0"/>
              </a:rPr>
              <a:t>”. (v. 28)</a:t>
            </a:r>
            <a:endParaRPr lang="en-US" sz="2400" i="1" dirty="0">
              <a:solidFill>
                <a:schemeClr val="bg1"/>
              </a:solidFill>
              <a:latin typeface="Calibri Light" panose="020F0302020204030204" pitchFamily="34" charset="0"/>
              <a:cs typeface="Calibri Light" panose="020F0302020204030204" pitchFamily="34" charset="0"/>
            </a:endParaRPr>
          </a:p>
          <a:p>
            <a:pPr>
              <a:spcBef>
                <a:spcPts val="600"/>
              </a:spcBef>
              <a:spcAft>
                <a:spcPts val="900"/>
              </a:spcAft>
            </a:pPr>
            <a:r>
              <a:rPr lang="en-US" sz="2400" i="1" dirty="0" smtClean="0">
                <a:solidFill>
                  <a:schemeClr val="bg1"/>
                </a:solidFill>
                <a:latin typeface="Calibri Light" panose="020F0302020204030204" pitchFamily="34" charset="0"/>
                <a:cs typeface="Calibri Light" panose="020F0302020204030204" pitchFamily="34" charset="0"/>
              </a:rPr>
              <a:t>“El </a:t>
            </a:r>
            <a:r>
              <a:rPr lang="en-US" sz="2400" b="1" i="1" dirty="0">
                <a:solidFill>
                  <a:schemeClr val="bg1"/>
                </a:solidFill>
                <a:latin typeface="+mn-lt"/>
                <a:cs typeface="Calibri Light" panose="020F0302020204030204" pitchFamily="34" charset="0"/>
              </a:rPr>
              <a:t>SEÑOR</a:t>
            </a:r>
            <a:r>
              <a:rPr lang="en-US" sz="2400" i="1" dirty="0">
                <a:solidFill>
                  <a:schemeClr val="bg1"/>
                </a:solidFill>
                <a:latin typeface="Calibri Light" panose="020F0302020204030204" pitchFamily="34" charset="0"/>
                <a:cs typeface="Calibri Light" panose="020F0302020204030204" pitchFamily="34" charset="0"/>
              </a:rPr>
              <a:t> </a:t>
            </a:r>
            <a:r>
              <a:rPr lang="en-US" sz="2400" i="1" dirty="0" err="1">
                <a:solidFill>
                  <a:schemeClr val="bg1"/>
                </a:solidFill>
                <a:latin typeface="Calibri Light" panose="020F0302020204030204" pitchFamily="34" charset="0"/>
                <a:cs typeface="Calibri Light" panose="020F0302020204030204" pitchFamily="34" charset="0"/>
              </a:rPr>
              <a:t>su</a:t>
            </a:r>
            <a:r>
              <a:rPr lang="en-US" sz="2400" i="1" dirty="0">
                <a:solidFill>
                  <a:schemeClr val="bg1"/>
                </a:solidFill>
                <a:latin typeface="Calibri Light" panose="020F0302020204030204" pitchFamily="34" charset="0"/>
                <a:cs typeface="Calibri Light" panose="020F0302020204030204" pitchFamily="34" charset="0"/>
              </a:rPr>
              <a:t> Dios” </a:t>
            </a:r>
            <a:r>
              <a:rPr lang="en-US" sz="2400" i="1" dirty="0" smtClean="0">
                <a:solidFill>
                  <a:schemeClr val="bg1"/>
                </a:solidFill>
                <a:latin typeface="Calibri Light" panose="020F0302020204030204" pitchFamily="34" charset="0"/>
                <a:cs typeface="Calibri Light" panose="020F0302020204030204" pitchFamily="34" charset="0"/>
              </a:rPr>
              <a:t>(v. </a:t>
            </a:r>
            <a:r>
              <a:rPr lang="en-US" sz="2400" i="1" dirty="0">
                <a:solidFill>
                  <a:schemeClr val="bg1"/>
                </a:solidFill>
                <a:latin typeface="Calibri Light" panose="020F0302020204030204" pitchFamily="34" charset="0"/>
                <a:cs typeface="Calibri Light" panose="020F0302020204030204" pitchFamily="34" charset="0"/>
              </a:rPr>
              <a:t>29)</a:t>
            </a:r>
          </a:p>
          <a:p>
            <a:pPr>
              <a:spcBef>
                <a:spcPts val="600"/>
              </a:spcBef>
              <a:spcAft>
                <a:spcPts val="900"/>
              </a:spcAft>
            </a:pPr>
            <a:r>
              <a:rPr lang="en-US" sz="2400" i="1" dirty="0" smtClean="0">
                <a:solidFill>
                  <a:schemeClr val="bg1"/>
                </a:solidFill>
                <a:latin typeface="Calibri Light" panose="020F0302020204030204" pitchFamily="34" charset="0"/>
                <a:cs typeface="Calibri Light" panose="020F0302020204030204" pitchFamily="34" charset="0"/>
              </a:rPr>
              <a:t>“</a:t>
            </a:r>
            <a:r>
              <a:rPr lang="en-US" sz="2400" i="1" dirty="0" err="1" smtClean="0">
                <a:solidFill>
                  <a:schemeClr val="bg1"/>
                </a:solidFill>
                <a:latin typeface="Calibri Light" panose="020F0302020204030204" pitchFamily="34" charset="0"/>
                <a:cs typeface="Calibri Light" panose="020F0302020204030204" pitchFamily="34" charset="0"/>
              </a:rPr>
              <a:t>Cuando</a:t>
            </a:r>
            <a:r>
              <a:rPr lang="en-US" sz="2400" i="1" dirty="0" smtClean="0">
                <a:solidFill>
                  <a:schemeClr val="bg1"/>
                </a:solidFill>
                <a:latin typeface="Calibri Light" panose="020F0302020204030204" pitchFamily="34" charset="0"/>
                <a:cs typeface="Calibri Light" panose="020F0302020204030204" pitchFamily="34" charset="0"/>
              </a:rPr>
              <a:t> </a:t>
            </a:r>
            <a:r>
              <a:rPr lang="en-US" sz="2400" i="1" dirty="0">
                <a:solidFill>
                  <a:schemeClr val="bg1"/>
                </a:solidFill>
                <a:latin typeface="Calibri Light" panose="020F0302020204030204" pitchFamily="34" charset="0"/>
                <a:cs typeface="Calibri Light" panose="020F0302020204030204" pitchFamily="34" charset="0"/>
              </a:rPr>
              <a:t>el </a:t>
            </a:r>
            <a:r>
              <a:rPr lang="en-US" sz="2400" b="1" i="1" dirty="0">
                <a:solidFill>
                  <a:schemeClr val="bg1"/>
                </a:solidFill>
                <a:latin typeface="+mn-lt"/>
                <a:cs typeface="Calibri Light" panose="020F0302020204030204" pitchFamily="34" charset="0"/>
              </a:rPr>
              <a:t>SEÑOR</a:t>
            </a:r>
            <a:r>
              <a:rPr lang="en-US" sz="2400" i="1" dirty="0">
                <a:solidFill>
                  <a:schemeClr val="bg1"/>
                </a:solidFill>
                <a:latin typeface="Calibri Light" panose="020F0302020204030204" pitchFamily="34" charset="0"/>
                <a:cs typeface="Calibri Light" panose="020F0302020204030204" pitchFamily="34" charset="0"/>
              </a:rPr>
              <a:t> </a:t>
            </a:r>
            <a:r>
              <a:rPr lang="en-US" sz="2400" i="1" dirty="0" err="1">
                <a:solidFill>
                  <a:schemeClr val="bg1"/>
                </a:solidFill>
                <a:latin typeface="Calibri Light" panose="020F0302020204030204" pitchFamily="34" charset="0"/>
                <a:cs typeface="Calibri Light" panose="020F0302020204030204" pitchFamily="34" charset="0"/>
              </a:rPr>
              <a:t>haga</a:t>
            </a:r>
            <a:r>
              <a:rPr lang="en-US" sz="2400" i="1" dirty="0">
                <a:solidFill>
                  <a:schemeClr val="bg1"/>
                </a:solidFill>
                <a:latin typeface="Calibri Light" panose="020F0302020204030204" pitchFamily="34" charset="0"/>
                <a:cs typeface="Calibri Light" panose="020F0302020204030204" pitchFamily="34" charset="0"/>
              </a:rPr>
              <a:t>…” </a:t>
            </a:r>
            <a:r>
              <a:rPr lang="en-US" sz="2400" i="1" dirty="0" smtClean="0">
                <a:solidFill>
                  <a:schemeClr val="bg1"/>
                </a:solidFill>
                <a:latin typeface="Calibri Light" panose="020F0302020204030204" pitchFamily="34" charset="0"/>
                <a:cs typeface="Calibri Light" panose="020F0302020204030204" pitchFamily="34" charset="0"/>
              </a:rPr>
              <a:t>(v. </a:t>
            </a:r>
            <a:r>
              <a:rPr lang="en-US" sz="2400" i="1" dirty="0">
                <a:solidFill>
                  <a:schemeClr val="bg1"/>
                </a:solidFill>
                <a:latin typeface="Calibri Light" panose="020F0302020204030204" pitchFamily="34" charset="0"/>
                <a:cs typeface="Calibri Light" panose="020F0302020204030204" pitchFamily="34" charset="0"/>
              </a:rPr>
              <a:t>30)</a:t>
            </a:r>
          </a:p>
          <a:p>
            <a:pPr>
              <a:spcBef>
                <a:spcPts val="600"/>
              </a:spcBef>
              <a:spcAft>
                <a:spcPts val="900"/>
              </a:spcAft>
            </a:pPr>
            <a:r>
              <a:rPr lang="en-US" sz="2400" i="1" dirty="0" smtClean="0">
                <a:solidFill>
                  <a:schemeClr val="bg1"/>
                </a:solidFill>
                <a:latin typeface="Calibri Light" panose="020F0302020204030204" pitchFamily="34" charset="0"/>
                <a:cs typeface="Calibri Light" panose="020F0302020204030204" pitchFamily="34" charset="0"/>
              </a:rPr>
              <a:t>“</a:t>
            </a:r>
            <a:r>
              <a:rPr lang="es-ES" sz="2400" i="1" dirty="0">
                <a:solidFill>
                  <a:schemeClr val="bg1"/>
                </a:solidFill>
                <a:latin typeface="Calibri Light" panose="020F0302020204030204" pitchFamily="34" charset="0"/>
                <a:cs typeface="Calibri Light" panose="020F0302020204030204" pitchFamily="34" charset="0"/>
              </a:rPr>
              <a:t>Cuando el </a:t>
            </a:r>
            <a:r>
              <a:rPr lang="es-ES" sz="2400" b="1" i="1" dirty="0">
                <a:solidFill>
                  <a:schemeClr val="bg1"/>
                </a:solidFill>
                <a:latin typeface="+mn-lt"/>
                <a:cs typeface="Calibri Light" panose="020F0302020204030204" pitchFamily="34" charset="0"/>
              </a:rPr>
              <a:t>SEÑOR</a:t>
            </a:r>
            <a:r>
              <a:rPr lang="es-ES" sz="2400" i="1" dirty="0">
                <a:solidFill>
                  <a:schemeClr val="bg1"/>
                </a:solidFill>
                <a:latin typeface="Calibri Light" panose="020F0302020204030204" pitchFamily="34" charset="0"/>
                <a:cs typeface="Calibri Light" panose="020F0302020204030204" pitchFamily="34" charset="0"/>
              </a:rPr>
              <a:t> haya hecho bien</a:t>
            </a:r>
            <a:r>
              <a:rPr lang="en-US" sz="2400" i="1" dirty="0" smtClean="0">
                <a:solidFill>
                  <a:schemeClr val="bg1"/>
                </a:solidFill>
                <a:latin typeface="Calibri Light" panose="020F0302020204030204" pitchFamily="34" charset="0"/>
                <a:cs typeface="Calibri Light" panose="020F0302020204030204" pitchFamily="34" charset="0"/>
              </a:rPr>
              <a:t>…” (v. </a:t>
            </a:r>
            <a:r>
              <a:rPr lang="en-US" sz="2400" i="1" dirty="0">
                <a:solidFill>
                  <a:schemeClr val="bg1"/>
                </a:solidFill>
                <a:latin typeface="Calibri Light" panose="020F0302020204030204" pitchFamily="34" charset="0"/>
                <a:cs typeface="Calibri Light" panose="020F0302020204030204" pitchFamily="34" charset="0"/>
              </a:rPr>
              <a:t>31)</a:t>
            </a:r>
          </a:p>
        </p:txBody>
      </p:sp>
    </p:spTree>
    <p:extLst>
      <p:ext uri="{BB962C8B-B14F-4D97-AF65-F5344CB8AC3E}">
        <p14:creationId xmlns:p14="http://schemas.microsoft.com/office/powerpoint/2010/main" val="4099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BB1C42-4369-EAC5-60D9-3EE514B04FE8}"/>
            </a:ext>
          </a:extLst>
        </p:cNvPr>
        <p:cNvGrpSpPr/>
        <p:nvPr/>
      </p:nvGrpSpPr>
      <p:grpSpPr>
        <a:xfrm>
          <a:off x="0" y="0"/>
          <a:ext cx="0" cy="0"/>
          <a:chOff x="0" y="0"/>
          <a:chExt cx="0" cy="0"/>
        </a:xfrm>
      </p:grpSpPr>
      <p:pic>
        <p:nvPicPr>
          <p:cNvPr id="7" name="Picture 6" descr="A white letter on a black background&#10;&#10;Description automatically generated">
            <a:extLst>
              <a:ext uri="{FF2B5EF4-FFF2-40B4-BE49-F238E27FC236}">
                <a16:creationId xmlns:a16="http://schemas.microsoft.com/office/drawing/2014/main" xmlns="" id="{8FCB62B0-D301-9347-46B8-393A8C66D68B}"/>
              </a:ext>
            </a:extLst>
          </p:cNvPr>
          <p:cNvPicPr>
            <a:picLocks noChangeAspect="1"/>
          </p:cNvPicPr>
          <p:nvPr/>
        </p:nvPicPr>
        <p:blipFill>
          <a:blip r:embed="rId3"/>
          <a:stretch>
            <a:fillRect/>
          </a:stretch>
        </p:blipFill>
        <p:spPr>
          <a:xfrm>
            <a:off x="839971" y="486369"/>
            <a:ext cx="3337498" cy="767354"/>
          </a:xfrm>
          <a:prstGeom prst="rect">
            <a:avLst/>
          </a:prstGeom>
        </p:spPr>
      </p:pic>
      <p:grpSp>
        <p:nvGrpSpPr>
          <p:cNvPr id="4" name="Group 3">
            <a:extLst>
              <a:ext uri="{FF2B5EF4-FFF2-40B4-BE49-F238E27FC236}">
                <a16:creationId xmlns:a16="http://schemas.microsoft.com/office/drawing/2014/main" xmlns="" id="{08047A31-8500-26C5-AF52-7D529BEF1DF9}"/>
              </a:ext>
            </a:extLst>
          </p:cNvPr>
          <p:cNvGrpSpPr/>
          <p:nvPr/>
        </p:nvGrpSpPr>
        <p:grpSpPr>
          <a:xfrm>
            <a:off x="839971" y="1384076"/>
            <a:ext cx="7729870" cy="967023"/>
            <a:chOff x="839971" y="1618002"/>
            <a:chExt cx="7729870" cy="967023"/>
          </a:xfrm>
        </p:grpSpPr>
        <p:sp>
          <p:nvSpPr>
            <p:cNvPr id="5" name="TextBox 4">
              <a:extLst>
                <a:ext uri="{FF2B5EF4-FFF2-40B4-BE49-F238E27FC236}">
                  <a16:creationId xmlns:a16="http://schemas.microsoft.com/office/drawing/2014/main" xmlns="" id="{D4605B72-9483-6E2F-71E8-210F13809182}"/>
                </a:ext>
              </a:extLst>
            </p:cNvPr>
            <p:cNvSpPr txBox="1"/>
            <p:nvPr/>
          </p:nvSpPr>
          <p:spPr>
            <a:xfrm>
              <a:off x="1796902" y="1618002"/>
              <a:ext cx="6772939" cy="830997"/>
            </a:xfrm>
            <a:prstGeom prst="rect">
              <a:avLst/>
            </a:prstGeom>
            <a:noFill/>
          </p:spPr>
          <p:txBody>
            <a:bodyPr wrap="square" rtlCol="0">
              <a:spAutoFit/>
            </a:bodyPr>
            <a:lstStyle/>
            <a:p>
              <a:r>
                <a:rPr lang="en-US" sz="2400" i="1" dirty="0" smtClean="0">
                  <a:solidFill>
                    <a:schemeClr val="bg1"/>
                  </a:solidFill>
                  <a:effectLst/>
                </a:rPr>
                <a:t>Nos </a:t>
              </a:r>
              <a:r>
                <a:rPr lang="en-US" sz="2400" i="1" dirty="0" err="1" smtClean="0">
                  <a:solidFill>
                    <a:schemeClr val="bg1"/>
                  </a:solidFill>
                  <a:effectLst/>
                </a:rPr>
                <a:t>inspira</a:t>
              </a:r>
              <a:r>
                <a:rPr lang="en-US" sz="2400" i="1" dirty="0" smtClean="0">
                  <a:solidFill>
                    <a:schemeClr val="bg1"/>
                  </a:solidFill>
                  <a:effectLst/>
                </a:rPr>
                <a:t> a </a:t>
              </a:r>
              <a:r>
                <a:rPr lang="en-US" sz="2400" i="1" dirty="0" err="1" smtClean="0">
                  <a:solidFill>
                    <a:schemeClr val="bg1"/>
                  </a:solidFill>
                  <a:effectLst/>
                </a:rPr>
                <a:t>celebrar</a:t>
              </a:r>
              <a:r>
                <a:rPr lang="en-US" sz="2400" i="1" dirty="0" smtClean="0">
                  <a:solidFill>
                    <a:schemeClr val="bg1"/>
                  </a:solidFill>
                  <a:effectLst/>
                </a:rPr>
                <a:t> el valor, </a:t>
              </a:r>
              <a:r>
                <a:rPr lang="en-US" sz="2400" i="1" dirty="0" err="1" smtClean="0">
                  <a:solidFill>
                    <a:schemeClr val="bg1"/>
                  </a:solidFill>
                  <a:effectLst/>
                </a:rPr>
                <a:t>los</a:t>
              </a:r>
              <a:r>
                <a:rPr lang="en-US" sz="2400" i="1" dirty="0" smtClean="0">
                  <a:solidFill>
                    <a:schemeClr val="bg1"/>
                  </a:solidFill>
                  <a:effectLst/>
                </a:rPr>
                <a:t> </a:t>
              </a:r>
              <a:r>
                <a:rPr lang="en-US" sz="2400" i="1" dirty="0" err="1" smtClean="0">
                  <a:solidFill>
                    <a:schemeClr val="bg1"/>
                  </a:solidFill>
                  <a:effectLst/>
                </a:rPr>
                <a:t>talentos</a:t>
              </a:r>
              <a:r>
                <a:rPr lang="en-US" sz="2400" i="1" dirty="0" smtClean="0">
                  <a:solidFill>
                    <a:schemeClr val="bg1"/>
                  </a:solidFill>
                  <a:effectLst/>
                </a:rPr>
                <a:t> y la </a:t>
              </a:r>
              <a:r>
                <a:rPr lang="en-US" sz="2400" i="1" dirty="0" err="1" smtClean="0">
                  <a:solidFill>
                    <a:schemeClr val="bg1"/>
                  </a:solidFill>
                  <a:effectLst/>
                </a:rPr>
                <a:t>valentía</a:t>
              </a:r>
              <a:r>
                <a:rPr lang="en-US" sz="2400" i="1" smtClean="0">
                  <a:solidFill>
                    <a:schemeClr val="bg1"/>
                  </a:solidFill>
                  <a:effectLst/>
                </a:rPr>
                <a:t> de </a:t>
              </a:r>
              <a:r>
                <a:rPr lang="en-US" sz="2400" i="1" dirty="0" err="1" smtClean="0">
                  <a:solidFill>
                    <a:schemeClr val="bg1"/>
                  </a:solidFill>
                  <a:effectLst/>
                </a:rPr>
                <a:t>mujeres</a:t>
              </a:r>
              <a:r>
                <a:rPr lang="en-US" sz="2400" i="1" dirty="0" smtClean="0">
                  <a:solidFill>
                    <a:schemeClr val="bg1"/>
                  </a:solidFill>
                  <a:effectLst/>
                </a:rPr>
                <a:t> </a:t>
              </a:r>
              <a:r>
                <a:rPr lang="en-US" sz="2400" i="1" dirty="0" err="1" smtClean="0">
                  <a:solidFill>
                    <a:schemeClr val="bg1"/>
                  </a:solidFill>
                  <a:effectLst/>
                </a:rPr>
                <a:t>fieles</a:t>
              </a:r>
              <a:r>
                <a:rPr lang="en-US" sz="2400" i="1" dirty="0" smtClean="0">
                  <a:solidFill>
                    <a:schemeClr val="bg1"/>
                  </a:solidFill>
                  <a:effectLst/>
                </a:rPr>
                <a:t>.</a:t>
              </a:r>
              <a:endParaRPr lang="en-US" sz="2000" i="1" dirty="0">
                <a:solidFill>
                  <a:schemeClr val="bg1"/>
                </a:solidFill>
                <a:latin typeface="+mj-lt"/>
              </a:endParaRPr>
            </a:p>
          </p:txBody>
        </p:sp>
        <p:sp>
          <p:nvSpPr>
            <p:cNvPr id="2" name="Oval 1">
              <a:extLst>
                <a:ext uri="{FF2B5EF4-FFF2-40B4-BE49-F238E27FC236}">
                  <a16:creationId xmlns:a16="http://schemas.microsoft.com/office/drawing/2014/main" xmlns="" id="{23E0B200-12D1-81B7-93EF-44483F51AC22}"/>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FB0BFA23-A508-BD33-615C-5F1105007741}"/>
                </a:ext>
              </a:extLst>
            </p:cNvPr>
            <p:cNvSpPr txBox="1"/>
            <p:nvPr/>
          </p:nvSpPr>
          <p:spPr>
            <a:xfrm>
              <a:off x="6374219" y="2215693"/>
              <a:ext cx="1945758" cy="369332"/>
            </a:xfrm>
            <a:prstGeom prst="rect">
              <a:avLst/>
            </a:prstGeom>
            <a:noFill/>
          </p:spPr>
          <p:txBody>
            <a:bodyPr wrap="square" rtlCol="0">
              <a:spAutoFit/>
            </a:bodyPr>
            <a:lstStyle/>
            <a:p>
              <a:r>
                <a:rPr lang="en-US" sz="1800" i="1" dirty="0">
                  <a:solidFill>
                    <a:schemeClr val="bg1"/>
                  </a:solidFill>
                  <a:effectLst/>
                  <a:latin typeface="+mj-lt"/>
                </a:rPr>
                <a:t>1 Samuel 25:32-33</a:t>
              </a:r>
              <a:endParaRPr lang="en-US" dirty="0"/>
            </a:p>
          </p:txBody>
        </p:sp>
      </p:grpSp>
      <p:grpSp>
        <p:nvGrpSpPr>
          <p:cNvPr id="6" name="Group 5">
            <a:extLst>
              <a:ext uri="{FF2B5EF4-FFF2-40B4-BE49-F238E27FC236}">
                <a16:creationId xmlns:a16="http://schemas.microsoft.com/office/drawing/2014/main" xmlns="" id="{F1808720-C1D8-5F53-067F-D158FE2A21E3}"/>
              </a:ext>
            </a:extLst>
          </p:cNvPr>
          <p:cNvGrpSpPr/>
          <p:nvPr/>
        </p:nvGrpSpPr>
        <p:grpSpPr>
          <a:xfrm>
            <a:off x="839971" y="2443135"/>
            <a:ext cx="7729870" cy="1081385"/>
            <a:chOff x="839971" y="1618002"/>
            <a:chExt cx="7729870" cy="1081385"/>
          </a:xfrm>
        </p:grpSpPr>
        <p:sp>
          <p:nvSpPr>
            <p:cNvPr id="9" name="TextBox 8">
              <a:extLst>
                <a:ext uri="{FF2B5EF4-FFF2-40B4-BE49-F238E27FC236}">
                  <a16:creationId xmlns:a16="http://schemas.microsoft.com/office/drawing/2014/main" xmlns="" id="{ED292D80-9C81-105D-485E-187DD723FF59}"/>
                </a:ext>
              </a:extLst>
            </p:cNvPr>
            <p:cNvSpPr txBox="1"/>
            <p:nvPr/>
          </p:nvSpPr>
          <p:spPr>
            <a:xfrm>
              <a:off x="1796902" y="1618002"/>
              <a:ext cx="6772939" cy="830997"/>
            </a:xfrm>
            <a:prstGeom prst="rect">
              <a:avLst/>
            </a:prstGeom>
            <a:noFill/>
          </p:spPr>
          <p:txBody>
            <a:bodyPr wrap="square" rtlCol="0">
              <a:spAutoFit/>
            </a:bodyPr>
            <a:lstStyle/>
            <a:p>
              <a:r>
                <a:rPr lang="en-US" sz="2400" i="1" dirty="0" smtClean="0">
                  <a:solidFill>
                    <a:schemeClr val="bg1"/>
                  </a:solidFill>
                  <a:effectLst/>
                </a:rPr>
                <a:t>Nos </a:t>
              </a:r>
              <a:r>
                <a:rPr lang="en-US" sz="2400" i="1" dirty="0" err="1" smtClean="0">
                  <a:solidFill>
                    <a:schemeClr val="bg1"/>
                  </a:solidFill>
                  <a:effectLst/>
                </a:rPr>
                <a:t>inspira</a:t>
              </a:r>
              <a:r>
                <a:rPr lang="en-US" sz="2400" i="1" dirty="0" smtClean="0">
                  <a:solidFill>
                    <a:schemeClr val="bg1"/>
                  </a:solidFill>
                  <a:effectLst/>
                </a:rPr>
                <a:t> a </a:t>
              </a:r>
              <a:r>
                <a:rPr lang="en-US" sz="2400" i="1" dirty="0" err="1" smtClean="0">
                  <a:solidFill>
                    <a:schemeClr val="bg1"/>
                  </a:solidFill>
                  <a:effectLst/>
                </a:rPr>
                <a:t>proveer</a:t>
              </a:r>
              <a:r>
                <a:rPr lang="en-US" sz="2400" i="1" dirty="0" smtClean="0">
                  <a:solidFill>
                    <a:schemeClr val="bg1"/>
                  </a:solidFill>
                  <a:effectLst/>
                </a:rPr>
                <a:t> </a:t>
              </a:r>
              <a:r>
                <a:rPr lang="en-US" sz="2400" i="1" dirty="0" err="1" smtClean="0">
                  <a:solidFill>
                    <a:schemeClr val="bg1"/>
                  </a:solidFill>
                  <a:effectLst/>
                </a:rPr>
                <a:t>compasi</a:t>
              </a:r>
              <a:r>
                <a:rPr lang="en-US" sz="2400" i="1" dirty="0" err="1" smtClean="0">
                  <a:solidFill>
                    <a:schemeClr val="bg1"/>
                  </a:solidFill>
                </a:rPr>
                <a:t>ón</a:t>
              </a:r>
              <a:r>
                <a:rPr lang="en-US" sz="2400" i="1" dirty="0" smtClean="0">
                  <a:solidFill>
                    <a:schemeClr val="bg1"/>
                  </a:solidFill>
                </a:rPr>
                <a:t> y </a:t>
              </a:r>
              <a:r>
                <a:rPr lang="en-US" sz="2400" i="1" dirty="0" err="1" smtClean="0">
                  <a:solidFill>
                    <a:schemeClr val="bg1"/>
                  </a:solidFill>
                </a:rPr>
                <a:t>apoyo</a:t>
              </a:r>
              <a:r>
                <a:rPr lang="en-US" sz="2400" i="1" dirty="0" smtClean="0">
                  <a:solidFill>
                    <a:schemeClr val="bg1"/>
                  </a:solidFill>
                </a:rPr>
                <a:t> a las </a:t>
              </a:r>
              <a:r>
                <a:rPr lang="en-US" sz="2400" i="1" dirty="0" err="1" smtClean="0">
                  <a:solidFill>
                    <a:schemeClr val="bg1"/>
                  </a:solidFill>
                </a:rPr>
                <a:t>mujeres</a:t>
              </a:r>
              <a:r>
                <a:rPr lang="en-US" sz="2400" i="1" dirty="0" smtClean="0">
                  <a:solidFill>
                    <a:schemeClr val="bg1"/>
                  </a:solidFill>
                </a:rPr>
                <a:t> con </a:t>
              </a:r>
              <a:r>
                <a:rPr lang="en-US" sz="2400" i="1" dirty="0" err="1" smtClean="0">
                  <a:solidFill>
                    <a:schemeClr val="bg1"/>
                  </a:solidFill>
                </a:rPr>
                <a:t>esposos</a:t>
              </a:r>
              <a:r>
                <a:rPr lang="en-US" sz="2400" i="1" dirty="0" smtClean="0">
                  <a:solidFill>
                    <a:schemeClr val="bg1"/>
                  </a:solidFill>
                </a:rPr>
                <a:t> “</a:t>
              </a:r>
              <a:r>
                <a:rPr lang="en-US" sz="2400" i="1" dirty="0" err="1" smtClean="0">
                  <a:solidFill>
                    <a:schemeClr val="bg1"/>
                  </a:solidFill>
                </a:rPr>
                <a:t>indignos</a:t>
              </a:r>
              <a:r>
                <a:rPr lang="en-US" sz="2400" i="1" dirty="0" smtClean="0">
                  <a:solidFill>
                    <a:schemeClr val="bg1"/>
                  </a:solidFill>
                </a:rPr>
                <a:t>”.</a:t>
              </a:r>
              <a:endParaRPr lang="en-US" sz="2000" i="1" dirty="0">
                <a:solidFill>
                  <a:schemeClr val="bg1"/>
                </a:solidFill>
                <a:latin typeface="+mj-lt"/>
              </a:endParaRPr>
            </a:p>
          </p:txBody>
        </p:sp>
        <p:sp>
          <p:nvSpPr>
            <p:cNvPr id="10" name="Oval 9">
              <a:extLst>
                <a:ext uri="{FF2B5EF4-FFF2-40B4-BE49-F238E27FC236}">
                  <a16:creationId xmlns:a16="http://schemas.microsoft.com/office/drawing/2014/main" xmlns="" id="{6EA5008E-915B-9F2D-23E3-F13E54AE2276}"/>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7BB8207-9F21-96C1-9051-8D7FD2BD707A}"/>
                </a:ext>
              </a:extLst>
            </p:cNvPr>
            <p:cNvSpPr txBox="1"/>
            <p:nvPr/>
          </p:nvSpPr>
          <p:spPr>
            <a:xfrm>
              <a:off x="6368901" y="2330055"/>
              <a:ext cx="2200940" cy="369332"/>
            </a:xfrm>
            <a:prstGeom prst="rect">
              <a:avLst/>
            </a:prstGeom>
            <a:noFill/>
          </p:spPr>
          <p:txBody>
            <a:bodyPr wrap="square" rtlCol="0">
              <a:spAutoFit/>
            </a:bodyPr>
            <a:lstStyle/>
            <a:p>
              <a:r>
                <a:rPr lang="en-US" sz="1800" i="1" dirty="0">
                  <a:solidFill>
                    <a:schemeClr val="bg1"/>
                  </a:solidFill>
                  <a:effectLst/>
                  <a:latin typeface="+mj-lt"/>
                </a:rPr>
                <a:t>1 Samuel 25:3, 17b</a:t>
              </a:r>
              <a:endParaRPr lang="en-US" dirty="0"/>
            </a:p>
          </p:txBody>
        </p:sp>
      </p:grpSp>
      <p:grpSp>
        <p:nvGrpSpPr>
          <p:cNvPr id="12" name="Group 11">
            <a:extLst>
              <a:ext uri="{FF2B5EF4-FFF2-40B4-BE49-F238E27FC236}">
                <a16:creationId xmlns:a16="http://schemas.microsoft.com/office/drawing/2014/main" xmlns="" id="{DF91BACF-2AC2-C863-9D32-E61FBEC46D30}"/>
              </a:ext>
            </a:extLst>
          </p:cNvPr>
          <p:cNvGrpSpPr/>
          <p:nvPr/>
        </p:nvGrpSpPr>
        <p:grpSpPr>
          <a:xfrm>
            <a:off x="839971" y="4587221"/>
            <a:ext cx="7729870" cy="984959"/>
            <a:chOff x="839971" y="1618002"/>
            <a:chExt cx="7729870" cy="984959"/>
          </a:xfrm>
        </p:grpSpPr>
        <p:sp>
          <p:nvSpPr>
            <p:cNvPr id="13" name="TextBox 12">
              <a:extLst>
                <a:ext uri="{FF2B5EF4-FFF2-40B4-BE49-F238E27FC236}">
                  <a16:creationId xmlns:a16="http://schemas.microsoft.com/office/drawing/2014/main" xmlns="" id="{2BA767DB-E241-9CA2-BC46-763EE1C2AA64}"/>
                </a:ext>
              </a:extLst>
            </p:cNvPr>
            <p:cNvSpPr txBox="1"/>
            <p:nvPr/>
          </p:nvSpPr>
          <p:spPr>
            <a:xfrm>
              <a:off x="1796902" y="1618002"/>
              <a:ext cx="6772939" cy="830997"/>
            </a:xfrm>
            <a:prstGeom prst="rect">
              <a:avLst/>
            </a:prstGeom>
            <a:noFill/>
          </p:spPr>
          <p:txBody>
            <a:bodyPr wrap="square" rtlCol="0">
              <a:spAutoFit/>
            </a:bodyPr>
            <a:lstStyle/>
            <a:p>
              <a:r>
                <a:rPr lang="en-US" sz="2400" i="1" dirty="0" smtClean="0">
                  <a:solidFill>
                    <a:schemeClr val="bg1"/>
                  </a:solidFill>
                  <a:effectLst/>
                </a:rPr>
                <a:t>Nos </a:t>
              </a:r>
              <a:r>
                <a:rPr lang="en-US" sz="2400" i="1" dirty="0" err="1" smtClean="0">
                  <a:solidFill>
                    <a:schemeClr val="bg1"/>
                  </a:solidFill>
                  <a:effectLst/>
                </a:rPr>
                <a:t>inspira</a:t>
              </a:r>
              <a:r>
                <a:rPr lang="en-US" sz="2400" i="1" dirty="0" smtClean="0">
                  <a:solidFill>
                    <a:schemeClr val="bg1"/>
                  </a:solidFill>
                  <a:effectLst/>
                </a:rPr>
                <a:t> a </a:t>
              </a:r>
              <a:r>
                <a:rPr lang="en-US" sz="2400" i="1" dirty="0" err="1" smtClean="0">
                  <a:solidFill>
                    <a:schemeClr val="bg1"/>
                  </a:solidFill>
                  <a:effectLst/>
                </a:rPr>
                <a:t>criar</a:t>
              </a:r>
              <a:r>
                <a:rPr lang="en-US" sz="2400" i="1" dirty="0" smtClean="0">
                  <a:solidFill>
                    <a:schemeClr val="bg1"/>
                  </a:solidFill>
                  <a:effectLst/>
                </a:rPr>
                <a:t> a las </a:t>
              </a:r>
              <a:r>
                <a:rPr lang="en-US" sz="2400" i="1" dirty="0" err="1" smtClean="0">
                  <a:solidFill>
                    <a:schemeClr val="bg1"/>
                  </a:solidFill>
                  <a:effectLst/>
                </a:rPr>
                <a:t>jóvenes</a:t>
              </a:r>
              <a:r>
                <a:rPr lang="en-US" sz="2400" i="1" dirty="0" smtClean="0">
                  <a:solidFill>
                    <a:schemeClr val="bg1"/>
                  </a:solidFill>
                  <a:effectLst/>
                </a:rPr>
                <a:t> para que </a:t>
              </a:r>
              <a:r>
                <a:rPr lang="en-US" sz="2400" i="1" dirty="0" err="1" smtClean="0">
                  <a:solidFill>
                    <a:schemeClr val="bg1"/>
                  </a:solidFill>
                  <a:effectLst/>
                </a:rPr>
                <a:t>sus</a:t>
              </a:r>
              <a:r>
                <a:rPr lang="en-US" sz="2400" i="1" dirty="0" smtClean="0">
                  <a:solidFill>
                    <a:schemeClr val="bg1"/>
                  </a:solidFill>
                  <a:effectLst/>
                </a:rPr>
                <a:t> </a:t>
              </a:r>
              <a:r>
                <a:rPr lang="en-US" sz="2400" i="1" dirty="0" err="1" smtClean="0">
                  <a:solidFill>
                    <a:schemeClr val="bg1"/>
                  </a:solidFill>
                  <a:effectLst/>
                </a:rPr>
                <a:t>vidas</a:t>
              </a:r>
              <a:r>
                <a:rPr lang="en-US" sz="2400" i="1" dirty="0" smtClean="0">
                  <a:solidFill>
                    <a:schemeClr val="bg1"/>
                  </a:solidFill>
                  <a:effectLst/>
                </a:rPr>
                <a:t> </a:t>
              </a:r>
              <a:r>
                <a:rPr lang="en-US" sz="2400" i="1" dirty="0" err="1" smtClean="0">
                  <a:solidFill>
                    <a:schemeClr val="bg1"/>
                  </a:solidFill>
                  <a:effectLst/>
                </a:rPr>
                <a:t>brillen</a:t>
              </a:r>
              <a:r>
                <a:rPr lang="en-US" sz="2400" i="1" dirty="0" smtClean="0">
                  <a:solidFill>
                    <a:schemeClr val="bg1"/>
                  </a:solidFill>
                  <a:effectLst/>
                </a:rPr>
                <a:t> con la </a:t>
              </a:r>
              <a:r>
                <a:rPr lang="en-US" sz="2400" i="1" dirty="0" err="1" smtClean="0">
                  <a:solidFill>
                    <a:schemeClr val="bg1"/>
                  </a:solidFill>
                  <a:effectLst/>
                </a:rPr>
                <a:t>bondad</a:t>
              </a:r>
              <a:r>
                <a:rPr lang="en-US" sz="2400" i="1" dirty="0" smtClean="0">
                  <a:solidFill>
                    <a:schemeClr val="bg1"/>
                  </a:solidFill>
                  <a:effectLst/>
                </a:rPr>
                <a:t> de Dios. </a:t>
              </a:r>
              <a:endParaRPr lang="en-US" sz="2000" i="1" dirty="0">
                <a:solidFill>
                  <a:schemeClr val="bg1"/>
                </a:solidFill>
                <a:latin typeface="+mj-lt"/>
              </a:endParaRPr>
            </a:p>
          </p:txBody>
        </p:sp>
        <p:sp>
          <p:nvSpPr>
            <p:cNvPr id="14" name="Oval 13">
              <a:extLst>
                <a:ext uri="{FF2B5EF4-FFF2-40B4-BE49-F238E27FC236}">
                  <a16:creationId xmlns:a16="http://schemas.microsoft.com/office/drawing/2014/main" xmlns="" id="{D5C0EF75-96BA-D339-DD80-32FEB32BBEC4}"/>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30158C87-DB53-D9D3-6539-F6F03AF410CA}"/>
                </a:ext>
              </a:extLst>
            </p:cNvPr>
            <p:cNvSpPr txBox="1"/>
            <p:nvPr/>
          </p:nvSpPr>
          <p:spPr>
            <a:xfrm>
              <a:off x="6368901" y="2233629"/>
              <a:ext cx="2073349" cy="369332"/>
            </a:xfrm>
            <a:prstGeom prst="rect">
              <a:avLst/>
            </a:prstGeom>
            <a:noFill/>
          </p:spPr>
          <p:txBody>
            <a:bodyPr wrap="square" rtlCol="0">
              <a:spAutoFit/>
            </a:bodyPr>
            <a:lstStyle/>
            <a:p>
              <a:r>
                <a:rPr lang="en-US" sz="1800" i="1" dirty="0">
                  <a:solidFill>
                    <a:schemeClr val="bg1"/>
                  </a:solidFill>
                  <a:effectLst/>
                  <a:latin typeface="+mj-lt"/>
                </a:rPr>
                <a:t>1 Samuel 25:25-27</a:t>
              </a:r>
              <a:endParaRPr lang="en-US" dirty="0"/>
            </a:p>
          </p:txBody>
        </p:sp>
      </p:grpSp>
      <p:grpSp>
        <p:nvGrpSpPr>
          <p:cNvPr id="16" name="Group 15">
            <a:extLst>
              <a:ext uri="{FF2B5EF4-FFF2-40B4-BE49-F238E27FC236}">
                <a16:creationId xmlns:a16="http://schemas.microsoft.com/office/drawing/2014/main" xmlns="" id="{FAE4C13F-0879-5D33-58DB-24CA61CC009B}"/>
              </a:ext>
            </a:extLst>
          </p:cNvPr>
          <p:cNvGrpSpPr/>
          <p:nvPr/>
        </p:nvGrpSpPr>
        <p:grpSpPr>
          <a:xfrm>
            <a:off x="839971" y="3510226"/>
            <a:ext cx="7729870" cy="984959"/>
            <a:chOff x="839971" y="1618002"/>
            <a:chExt cx="7729870" cy="984959"/>
          </a:xfrm>
        </p:grpSpPr>
        <p:sp>
          <p:nvSpPr>
            <p:cNvPr id="17" name="TextBox 16">
              <a:extLst>
                <a:ext uri="{FF2B5EF4-FFF2-40B4-BE49-F238E27FC236}">
                  <a16:creationId xmlns:a16="http://schemas.microsoft.com/office/drawing/2014/main" xmlns="" id="{3DD16F27-F68F-990A-4780-2C76FB573B2C}"/>
                </a:ext>
              </a:extLst>
            </p:cNvPr>
            <p:cNvSpPr txBox="1"/>
            <p:nvPr/>
          </p:nvSpPr>
          <p:spPr>
            <a:xfrm>
              <a:off x="1796902" y="1618002"/>
              <a:ext cx="6772939" cy="830997"/>
            </a:xfrm>
            <a:prstGeom prst="rect">
              <a:avLst/>
            </a:prstGeom>
            <a:noFill/>
          </p:spPr>
          <p:txBody>
            <a:bodyPr wrap="square" rtlCol="0">
              <a:spAutoFit/>
            </a:bodyPr>
            <a:lstStyle/>
            <a:p>
              <a:r>
                <a:rPr lang="en-US" sz="2400" i="1" dirty="0" smtClean="0">
                  <a:solidFill>
                    <a:schemeClr val="bg1"/>
                  </a:solidFill>
                  <a:effectLst/>
                </a:rPr>
                <a:t>Nos </a:t>
              </a:r>
              <a:r>
                <a:rPr lang="en-US" sz="2400" i="1" dirty="0" err="1" smtClean="0">
                  <a:solidFill>
                    <a:schemeClr val="bg1"/>
                  </a:solidFill>
                  <a:effectLst/>
                </a:rPr>
                <a:t>inspira</a:t>
              </a:r>
              <a:r>
                <a:rPr lang="en-US" sz="2400" i="1" dirty="0" smtClean="0">
                  <a:solidFill>
                    <a:schemeClr val="bg1"/>
                  </a:solidFill>
                  <a:effectLst/>
                </a:rPr>
                <a:t> a </a:t>
              </a:r>
              <a:r>
                <a:rPr lang="en-US" sz="2400" i="1" dirty="0" err="1" smtClean="0">
                  <a:solidFill>
                    <a:schemeClr val="bg1"/>
                  </a:solidFill>
                  <a:effectLst/>
                </a:rPr>
                <a:t>ejercer</a:t>
              </a:r>
              <a:r>
                <a:rPr lang="en-US" sz="2400" i="1" dirty="0" smtClean="0">
                  <a:solidFill>
                    <a:schemeClr val="bg1"/>
                  </a:solidFill>
                  <a:effectLst/>
                </a:rPr>
                <a:t> </a:t>
              </a:r>
              <a:r>
                <a:rPr lang="en-US" sz="2400" i="1" dirty="0" err="1" smtClean="0">
                  <a:solidFill>
                    <a:schemeClr val="bg1"/>
                  </a:solidFill>
                  <a:effectLst/>
                </a:rPr>
                <a:t>sabiduría</a:t>
              </a:r>
              <a:r>
                <a:rPr lang="en-US" sz="2400" i="1" dirty="0" smtClean="0">
                  <a:solidFill>
                    <a:schemeClr val="bg1"/>
                  </a:solidFill>
                  <a:effectLst/>
                </a:rPr>
                <a:t> y </a:t>
              </a:r>
              <a:r>
                <a:rPr lang="en-US" sz="2400" i="1" dirty="0" err="1" smtClean="0">
                  <a:solidFill>
                    <a:schemeClr val="bg1"/>
                  </a:solidFill>
                  <a:effectLst/>
                </a:rPr>
                <a:t>discernimiento</a:t>
              </a:r>
              <a:r>
                <a:rPr lang="en-US" sz="2400" i="1" dirty="0" smtClean="0">
                  <a:solidFill>
                    <a:schemeClr val="bg1"/>
                  </a:solidFill>
                  <a:effectLst/>
                </a:rPr>
                <a:t> para </a:t>
              </a:r>
              <a:r>
                <a:rPr lang="en-US" sz="2400" i="1" dirty="0" err="1" smtClean="0">
                  <a:solidFill>
                    <a:schemeClr val="bg1"/>
                  </a:solidFill>
                  <a:effectLst/>
                </a:rPr>
                <a:t>bendecir</a:t>
              </a:r>
              <a:r>
                <a:rPr lang="en-US" sz="2400" i="1" dirty="0" smtClean="0">
                  <a:solidFill>
                    <a:schemeClr val="bg1"/>
                  </a:solidFill>
                  <a:effectLst/>
                </a:rPr>
                <a:t> a </a:t>
              </a:r>
              <a:r>
                <a:rPr lang="en-US" sz="2400" i="1" dirty="0" err="1" smtClean="0">
                  <a:solidFill>
                    <a:schemeClr val="bg1"/>
                  </a:solidFill>
                  <a:effectLst/>
                </a:rPr>
                <a:t>nuestros</a:t>
              </a:r>
              <a:r>
                <a:rPr lang="en-US" sz="2400" i="1" dirty="0" smtClean="0">
                  <a:solidFill>
                    <a:schemeClr val="bg1"/>
                  </a:solidFill>
                  <a:effectLst/>
                </a:rPr>
                <a:t> </a:t>
              </a:r>
              <a:r>
                <a:rPr lang="en-US" sz="2400" i="1" dirty="0" err="1" smtClean="0">
                  <a:solidFill>
                    <a:schemeClr val="bg1"/>
                  </a:solidFill>
                  <a:effectLst/>
                </a:rPr>
                <a:t>familiares</a:t>
              </a:r>
              <a:r>
                <a:rPr lang="en-US" sz="2400" i="1" dirty="0" smtClean="0">
                  <a:solidFill>
                    <a:schemeClr val="bg1"/>
                  </a:solidFill>
                  <a:effectLst/>
                </a:rPr>
                <a:t> y amigos.</a:t>
              </a:r>
              <a:endParaRPr lang="en-US" sz="2000" i="1" dirty="0">
                <a:solidFill>
                  <a:schemeClr val="bg1"/>
                </a:solidFill>
                <a:latin typeface="+mj-lt"/>
              </a:endParaRPr>
            </a:p>
          </p:txBody>
        </p:sp>
        <p:sp>
          <p:nvSpPr>
            <p:cNvPr id="18" name="Oval 17">
              <a:extLst>
                <a:ext uri="{FF2B5EF4-FFF2-40B4-BE49-F238E27FC236}">
                  <a16:creationId xmlns:a16="http://schemas.microsoft.com/office/drawing/2014/main" xmlns="" id="{72E9B7B0-6C77-1516-7D19-EE710CF6A0EB}"/>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A1BF5E81-EFFF-7699-B424-4D2798E03040}"/>
                </a:ext>
              </a:extLst>
            </p:cNvPr>
            <p:cNvSpPr txBox="1"/>
            <p:nvPr/>
          </p:nvSpPr>
          <p:spPr>
            <a:xfrm>
              <a:off x="6368901" y="2233629"/>
              <a:ext cx="2073349" cy="369332"/>
            </a:xfrm>
            <a:prstGeom prst="rect">
              <a:avLst/>
            </a:prstGeom>
            <a:noFill/>
          </p:spPr>
          <p:txBody>
            <a:bodyPr wrap="square" rtlCol="0">
              <a:spAutoFit/>
            </a:bodyPr>
            <a:lstStyle/>
            <a:p>
              <a:r>
                <a:rPr lang="en-US" sz="1800" i="1" dirty="0">
                  <a:solidFill>
                    <a:schemeClr val="bg1"/>
                  </a:solidFill>
                  <a:effectLst/>
                  <a:latin typeface="+mj-lt"/>
                </a:rPr>
                <a:t>1 Samuel 25:29-31</a:t>
              </a:r>
              <a:endParaRPr lang="en-US" dirty="0"/>
            </a:p>
          </p:txBody>
        </p:sp>
      </p:grpSp>
    </p:spTree>
    <p:extLst>
      <p:ext uri="{BB962C8B-B14F-4D97-AF65-F5344CB8AC3E}">
        <p14:creationId xmlns:p14="http://schemas.microsoft.com/office/powerpoint/2010/main" val="379252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6C678B-DF47-1644-BEBF-A2E1BFC7676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xmlns="" id="{0F8CCE85-CAC0-B42A-E898-6B6E40D66435}"/>
              </a:ext>
            </a:extLst>
          </p:cNvPr>
          <p:cNvSpPr txBox="1"/>
          <p:nvPr/>
        </p:nvSpPr>
        <p:spPr>
          <a:xfrm>
            <a:off x="2796648" y="1158954"/>
            <a:ext cx="3550704" cy="461665"/>
          </a:xfrm>
          <a:prstGeom prst="rect">
            <a:avLst/>
          </a:prstGeom>
          <a:noFill/>
        </p:spPr>
        <p:txBody>
          <a:bodyPr wrap="square" rtlCol="0">
            <a:spAutoFit/>
          </a:bodyPr>
          <a:lstStyle/>
          <a:p>
            <a:pPr algn="ctr"/>
            <a:r>
              <a:rPr lang="es-ES" sz="2400" i="1" dirty="0" smtClean="0">
                <a:solidFill>
                  <a:schemeClr val="bg1"/>
                </a:solidFill>
                <a:latin typeface="Calibri Light" panose="020F0302020204030204" pitchFamily="34" charset="0"/>
                <a:cs typeface="Calibri Light" panose="020F0302020204030204" pitchFamily="34" charset="0"/>
              </a:rPr>
              <a:t>Un modelo para las jóvenes</a:t>
            </a:r>
            <a:endParaRPr lang="en-US" sz="2000" i="1" dirty="0">
              <a:solidFill>
                <a:schemeClr val="bg1"/>
              </a:solidFill>
              <a:latin typeface="+mj-lt"/>
            </a:endParaRPr>
          </a:p>
        </p:txBody>
      </p:sp>
      <p:pic>
        <p:nvPicPr>
          <p:cNvPr id="2" name="Picture 1" descr="A white letter on a black background&#10;&#10;Description automatically generated">
            <a:extLst>
              <a:ext uri="{FF2B5EF4-FFF2-40B4-BE49-F238E27FC236}">
                <a16:creationId xmlns:a16="http://schemas.microsoft.com/office/drawing/2014/main" xmlns="" id="{D360D11A-2295-43C9-87E7-0A5B60582C8D}"/>
              </a:ext>
            </a:extLst>
          </p:cNvPr>
          <p:cNvPicPr>
            <a:picLocks noChangeAspect="1"/>
          </p:cNvPicPr>
          <p:nvPr/>
        </p:nvPicPr>
        <p:blipFill>
          <a:blip r:embed="rId3"/>
          <a:stretch>
            <a:fillRect/>
          </a:stretch>
        </p:blipFill>
        <p:spPr>
          <a:xfrm>
            <a:off x="2903251" y="411809"/>
            <a:ext cx="3337498" cy="767354"/>
          </a:xfrm>
          <a:prstGeom prst="rect">
            <a:avLst/>
          </a:prstGeom>
        </p:spPr>
      </p:pic>
      <p:grpSp>
        <p:nvGrpSpPr>
          <p:cNvPr id="8" name="Group 7">
            <a:extLst>
              <a:ext uri="{FF2B5EF4-FFF2-40B4-BE49-F238E27FC236}">
                <a16:creationId xmlns:a16="http://schemas.microsoft.com/office/drawing/2014/main" xmlns="" id="{D40D94C0-D130-7138-BB36-04FBFFFE4995}"/>
              </a:ext>
            </a:extLst>
          </p:cNvPr>
          <p:cNvGrpSpPr/>
          <p:nvPr/>
        </p:nvGrpSpPr>
        <p:grpSpPr>
          <a:xfrm>
            <a:off x="372140" y="1913599"/>
            <a:ext cx="8399720" cy="523220"/>
            <a:chOff x="372140" y="1913599"/>
            <a:chExt cx="8399720" cy="523220"/>
          </a:xfrm>
        </p:grpSpPr>
        <p:sp>
          <p:nvSpPr>
            <p:cNvPr id="5" name="TextBox 4">
              <a:extLst>
                <a:ext uri="{FF2B5EF4-FFF2-40B4-BE49-F238E27FC236}">
                  <a16:creationId xmlns:a16="http://schemas.microsoft.com/office/drawing/2014/main" xmlns="" id="{1B08B262-E8B2-0FAC-FB79-89F648B43EFC}"/>
                </a:ext>
              </a:extLst>
            </p:cNvPr>
            <p:cNvSpPr txBox="1"/>
            <p:nvPr/>
          </p:nvSpPr>
          <p:spPr>
            <a:xfrm>
              <a:off x="372140" y="1913599"/>
              <a:ext cx="8399720" cy="523220"/>
            </a:xfrm>
            <a:prstGeom prst="rect">
              <a:avLst/>
            </a:prstGeom>
            <a:noFill/>
          </p:spPr>
          <p:txBody>
            <a:bodyPr wrap="square" rtlCol="0">
              <a:spAutoFit/>
            </a:bodyPr>
            <a:lstStyle/>
            <a:p>
              <a:pPr algn="ctr"/>
              <a:r>
                <a:rPr lang="en-US" sz="2800" i="1" dirty="0" smtClean="0">
                  <a:solidFill>
                    <a:schemeClr val="bg1"/>
                  </a:solidFill>
                  <a:effectLst/>
                  <a:latin typeface="Calibri" panose="020F0502020204030204" pitchFamily="34" charset="0"/>
                  <a:cs typeface="Calibri" panose="020F0502020204030204" pitchFamily="34" charset="0"/>
                </a:rPr>
                <a:t>Una </a:t>
              </a:r>
              <a:r>
                <a:rPr lang="en-US" sz="2800" i="1" dirty="0" err="1" smtClean="0">
                  <a:solidFill>
                    <a:schemeClr val="bg1"/>
                  </a:solidFill>
                  <a:effectLst/>
                  <a:latin typeface="Calibri" panose="020F0502020204030204" pitchFamily="34" charset="0"/>
                  <a:cs typeface="Calibri" panose="020F0502020204030204" pitchFamily="34" charset="0"/>
                </a:rPr>
                <a:t>alternativa</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maravillosa</a:t>
              </a:r>
              <a:r>
                <a:rPr lang="en-US" sz="2800" i="1" dirty="0" smtClean="0">
                  <a:solidFill>
                    <a:schemeClr val="bg1"/>
                  </a:solidFill>
                  <a:effectLst/>
                  <a:latin typeface="Calibri" panose="020F0502020204030204" pitchFamily="34" charset="0"/>
                  <a:cs typeface="Calibri" panose="020F0502020204030204" pitchFamily="34" charset="0"/>
                </a:rPr>
                <a:t> a </a:t>
              </a:r>
              <a:r>
                <a:rPr lang="en-US" sz="2800" i="1" dirty="0" err="1" smtClean="0">
                  <a:solidFill>
                    <a:schemeClr val="bg1"/>
                  </a:solidFill>
                  <a:effectLst/>
                  <a:latin typeface="Calibri" panose="020F0502020204030204" pitchFamily="34" charset="0"/>
                  <a:cs typeface="Calibri" panose="020F0502020204030204" pitchFamily="34" charset="0"/>
                </a:rPr>
                <a:t>los</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relatos</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egoístas</a:t>
              </a:r>
              <a:r>
                <a:rPr lang="en-US" sz="2800" i="1" dirty="0" smtClean="0">
                  <a:solidFill>
                    <a:schemeClr val="bg1"/>
                  </a:solidFill>
                  <a:effectLst/>
                  <a:latin typeface="Calibri" panose="020F0502020204030204" pitchFamily="34" charset="0"/>
                  <a:cs typeface="Calibri" panose="020F0502020204030204" pitchFamily="34" charset="0"/>
                </a:rPr>
                <a:t>…</a:t>
              </a:r>
              <a:endParaRPr lang="en-US" i="1" dirty="0">
                <a:solidFill>
                  <a:schemeClr val="bg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xmlns="" id="{CA6201DD-6CF4-29F0-76E5-AF41C4627703}"/>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05FE1833-EF5B-4809-396D-859F0CCD4093}"/>
              </a:ext>
            </a:extLst>
          </p:cNvPr>
          <p:cNvGrpSpPr/>
          <p:nvPr/>
        </p:nvGrpSpPr>
        <p:grpSpPr>
          <a:xfrm>
            <a:off x="372140" y="2772068"/>
            <a:ext cx="8399720" cy="523220"/>
            <a:chOff x="372140" y="1913599"/>
            <a:chExt cx="8399720" cy="523220"/>
          </a:xfrm>
        </p:grpSpPr>
        <p:sp>
          <p:nvSpPr>
            <p:cNvPr id="10" name="TextBox 9">
              <a:extLst>
                <a:ext uri="{FF2B5EF4-FFF2-40B4-BE49-F238E27FC236}">
                  <a16:creationId xmlns:a16="http://schemas.microsoft.com/office/drawing/2014/main" xmlns="" id="{D2A8DB56-59E8-0169-97E6-9F35A8AF0FD5}"/>
                </a:ext>
              </a:extLst>
            </p:cNvPr>
            <p:cNvSpPr txBox="1"/>
            <p:nvPr/>
          </p:nvSpPr>
          <p:spPr>
            <a:xfrm>
              <a:off x="372140" y="1913599"/>
              <a:ext cx="8399720" cy="523220"/>
            </a:xfrm>
            <a:prstGeom prst="rect">
              <a:avLst/>
            </a:prstGeom>
            <a:noFill/>
          </p:spPr>
          <p:txBody>
            <a:bodyPr wrap="square" rtlCol="0">
              <a:spAutoFit/>
            </a:bodyPr>
            <a:lstStyle/>
            <a:p>
              <a:pPr algn="ctr"/>
              <a:r>
                <a:rPr lang="en-US" sz="2800" i="1" dirty="0" err="1" smtClean="0">
                  <a:solidFill>
                    <a:schemeClr val="bg1"/>
                  </a:solidFill>
                  <a:effectLst/>
                  <a:latin typeface="Calibri" panose="020F0502020204030204" pitchFamily="34" charset="0"/>
                  <a:cs typeface="Calibri" panose="020F0502020204030204" pitchFamily="34" charset="0"/>
                </a:rPr>
                <a:t>Consciente</a:t>
              </a:r>
              <a:r>
                <a:rPr lang="en-US" sz="2800" i="1" dirty="0" smtClean="0">
                  <a:solidFill>
                    <a:schemeClr val="bg1"/>
                  </a:solidFill>
                  <a:effectLst/>
                  <a:latin typeface="Calibri" panose="020F0502020204030204" pitchFamily="34" charset="0"/>
                  <a:cs typeface="Calibri" panose="020F0502020204030204" pitchFamily="34" charset="0"/>
                </a:rPr>
                <a:t> de </a:t>
              </a:r>
              <a:r>
                <a:rPr lang="en-US" sz="2800" i="1" dirty="0" err="1" smtClean="0">
                  <a:solidFill>
                    <a:schemeClr val="bg1"/>
                  </a:solidFill>
                  <a:effectLst/>
                  <a:latin typeface="Calibri" panose="020F0502020204030204" pitchFamily="34" charset="0"/>
                  <a:cs typeface="Calibri" panose="020F0502020204030204" pitchFamily="34" charset="0"/>
                </a:rPr>
                <a:t>problemas</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serios</a:t>
              </a:r>
              <a:r>
                <a:rPr lang="en-US" sz="2800" i="1" dirty="0" smtClean="0">
                  <a:solidFill>
                    <a:schemeClr val="bg1"/>
                  </a:solidFill>
                  <a:effectLst/>
                  <a:latin typeface="Calibri" panose="020F0502020204030204" pitchFamily="34" charset="0"/>
                  <a:cs typeface="Calibri" panose="020F0502020204030204" pitchFamily="34" charset="0"/>
                </a:rPr>
                <a:t> y </a:t>
              </a:r>
              <a:r>
                <a:rPr lang="en-US" sz="2800" i="1" dirty="0" err="1" smtClean="0">
                  <a:solidFill>
                    <a:schemeClr val="bg1"/>
                  </a:solidFill>
                  <a:effectLst/>
                  <a:latin typeface="Calibri" panose="020F0502020204030204" pitchFamily="34" charset="0"/>
                  <a:cs typeface="Calibri" panose="020F0502020204030204" pitchFamily="34" charset="0"/>
                </a:rPr>
                <a:t>segura</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en</a:t>
              </a:r>
              <a:r>
                <a:rPr lang="en-US" sz="2800" i="1" dirty="0" smtClean="0">
                  <a:solidFill>
                    <a:schemeClr val="bg1"/>
                  </a:solidFill>
                  <a:effectLst/>
                  <a:latin typeface="Calibri" panose="020F0502020204030204" pitchFamily="34" charset="0"/>
                  <a:cs typeface="Calibri" panose="020F0502020204030204" pitchFamily="34" charset="0"/>
                </a:rPr>
                <a:t> Dios…</a:t>
              </a:r>
              <a:endParaRPr lang="en-US" i="1" dirty="0">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xmlns="" id="{D1A800ED-E12F-1F8D-71A8-B524A2F30369}"/>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AAB1EFD0-FD45-CD68-E7F6-134352D4400C}"/>
              </a:ext>
            </a:extLst>
          </p:cNvPr>
          <p:cNvGrpSpPr/>
          <p:nvPr/>
        </p:nvGrpSpPr>
        <p:grpSpPr>
          <a:xfrm>
            <a:off x="372140" y="3630537"/>
            <a:ext cx="8399720" cy="523220"/>
            <a:chOff x="372140" y="1913599"/>
            <a:chExt cx="8399720" cy="523220"/>
          </a:xfrm>
        </p:grpSpPr>
        <p:sp>
          <p:nvSpPr>
            <p:cNvPr id="14" name="TextBox 13">
              <a:extLst>
                <a:ext uri="{FF2B5EF4-FFF2-40B4-BE49-F238E27FC236}">
                  <a16:creationId xmlns:a16="http://schemas.microsoft.com/office/drawing/2014/main" xmlns="" id="{154D9453-47E0-3FED-F621-1C4C8C4E1119}"/>
                </a:ext>
              </a:extLst>
            </p:cNvPr>
            <p:cNvSpPr txBox="1"/>
            <p:nvPr/>
          </p:nvSpPr>
          <p:spPr>
            <a:xfrm>
              <a:off x="372140" y="1913599"/>
              <a:ext cx="8399720" cy="523220"/>
            </a:xfrm>
            <a:prstGeom prst="rect">
              <a:avLst/>
            </a:prstGeom>
            <a:noFill/>
          </p:spPr>
          <p:txBody>
            <a:bodyPr wrap="square" rtlCol="0">
              <a:spAutoFit/>
            </a:bodyPr>
            <a:lstStyle/>
            <a:p>
              <a:pPr algn="ctr"/>
              <a:r>
                <a:rPr lang="en-US" sz="2800" i="1" dirty="0" smtClean="0">
                  <a:solidFill>
                    <a:schemeClr val="bg1"/>
                  </a:solidFill>
                  <a:effectLst/>
                  <a:latin typeface="Calibri" panose="020F0502020204030204" pitchFamily="34" charset="0"/>
                  <a:cs typeface="Calibri" panose="020F0502020204030204" pitchFamily="34" charset="0"/>
                </a:rPr>
                <a:t>Un </a:t>
              </a:r>
              <a:r>
                <a:rPr lang="en-US" sz="2800" i="1" dirty="0" err="1" smtClean="0">
                  <a:solidFill>
                    <a:schemeClr val="bg1"/>
                  </a:solidFill>
                  <a:effectLst/>
                  <a:latin typeface="Calibri" panose="020F0502020204030204" pitchFamily="34" charset="0"/>
                  <a:cs typeface="Calibri" panose="020F0502020204030204" pitchFamily="34" charset="0"/>
                </a:rPr>
                <a:t>ejemplo</a:t>
              </a:r>
              <a:r>
                <a:rPr lang="en-US" sz="2800" i="1" dirty="0" smtClean="0">
                  <a:solidFill>
                    <a:schemeClr val="bg1"/>
                  </a:solidFill>
                  <a:effectLst/>
                  <a:latin typeface="Calibri" panose="020F0502020204030204" pitchFamily="34" charset="0"/>
                  <a:cs typeface="Calibri" panose="020F0502020204030204" pitchFamily="34" charset="0"/>
                </a:rPr>
                <a:t> de </a:t>
              </a:r>
              <a:r>
                <a:rPr lang="en-US" sz="2800" i="1" dirty="0" err="1" smtClean="0">
                  <a:solidFill>
                    <a:schemeClr val="bg1"/>
                  </a:solidFill>
                  <a:effectLst/>
                  <a:latin typeface="Calibri" panose="020F0502020204030204" pitchFamily="34" charset="0"/>
                  <a:cs typeface="Calibri" panose="020F0502020204030204" pitchFamily="34" charset="0"/>
                </a:rPr>
                <a:t>una</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verdadera</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amiga</a:t>
              </a:r>
              <a:r>
                <a:rPr lang="en-US" sz="2800" i="1" dirty="0" smtClean="0">
                  <a:solidFill>
                    <a:schemeClr val="bg1"/>
                  </a:solidFill>
                  <a:effectLst/>
                  <a:latin typeface="Calibri" panose="020F0502020204030204" pitchFamily="34" charset="0"/>
                  <a:cs typeface="Calibri" panose="020F0502020204030204" pitchFamily="34" charset="0"/>
                </a:rPr>
                <a:t>...</a:t>
              </a:r>
              <a:endParaRPr lang="en-US" i="1"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xmlns="" id="{BACF1236-AE4E-6FE3-4BBE-E69764CDECCC}"/>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0E68249B-21D1-E9A1-AD11-C8BD66E6F73C}"/>
              </a:ext>
            </a:extLst>
          </p:cNvPr>
          <p:cNvGrpSpPr/>
          <p:nvPr/>
        </p:nvGrpSpPr>
        <p:grpSpPr>
          <a:xfrm>
            <a:off x="372140" y="4489006"/>
            <a:ext cx="8399720" cy="523220"/>
            <a:chOff x="372140" y="1913599"/>
            <a:chExt cx="8399720" cy="523220"/>
          </a:xfrm>
        </p:grpSpPr>
        <p:sp>
          <p:nvSpPr>
            <p:cNvPr id="18" name="TextBox 17">
              <a:extLst>
                <a:ext uri="{FF2B5EF4-FFF2-40B4-BE49-F238E27FC236}">
                  <a16:creationId xmlns:a16="http://schemas.microsoft.com/office/drawing/2014/main" xmlns="" id="{6C43E67F-5EE1-0724-1C92-C9F924F9C22F}"/>
                </a:ext>
              </a:extLst>
            </p:cNvPr>
            <p:cNvSpPr txBox="1"/>
            <p:nvPr/>
          </p:nvSpPr>
          <p:spPr>
            <a:xfrm>
              <a:off x="372140" y="1913599"/>
              <a:ext cx="8399720" cy="523220"/>
            </a:xfrm>
            <a:prstGeom prst="rect">
              <a:avLst/>
            </a:prstGeom>
            <a:noFill/>
          </p:spPr>
          <p:txBody>
            <a:bodyPr wrap="square" rtlCol="0">
              <a:spAutoFit/>
            </a:bodyPr>
            <a:lstStyle/>
            <a:p>
              <a:pPr algn="ctr"/>
              <a:r>
                <a:rPr lang="en-US" sz="2800" i="1" dirty="0">
                  <a:solidFill>
                    <a:schemeClr val="bg1"/>
                  </a:solidFill>
                  <a:effectLst/>
                  <a:latin typeface="Calibri" panose="020F0502020204030204" pitchFamily="34" charset="0"/>
                  <a:cs typeface="Calibri" panose="020F0502020204030204" pitchFamily="34" charset="0"/>
                </a:rPr>
                <a:t>Abigail </a:t>
              </a:r>
              <a:r>
                <a:rPr lang="en-US" sz="2800" i="1" dirty="0" smtClean="0">
                  <a:solidFill>
                    <a:schemeClr val="bg1"/>
                  </a:solidFill>
                  <a:effectLst/>
                  <a:latin typeface="Calibri" panose="020F0502020204030204" pitchFamily="34" charset="0"/>
                  <a:cs typeface="Calibri" panose="020F0502020204030204" pitchFamily="34" charset="0"/>
                </a:rPr>
                <a:t>se </a:t>
              </a:r>
              <a:r>
                <a:rPr lang="en-US" sz="2800" i="1" dirty="0" err="1" smtClean="0">
                  <a:solidFill>
                    <a:schemeClr val="bg1"/>
                  </a:solidFill>
                  <a:effectLst/>
                  <a:latin typeface="Calibri" panose="020F0502020204030204" pitchFamily="34" charset="0"/>
                  <a:cs typeface="Calibri" panose="020F0502020204030204" pitchFamily="34" charset="0"/>
                </a:rPr>
                <a:t>dio</a:t>
              </a:r>
              <a:r>
                <a:rPr lang="en-US" sz="2800" i="1" dirty="0" smtClean="0">
                  <a:solidFill>
                    <a:schemeClr val="bg1"/>
                  </a:solidFill>
                  <a:effectLst/>
                  <a:latin typeface="Calibri" panose="020F0502020204030204" pitchFamily="34" charset="0"/>
                  <a:cs typeface="Calibri" panose="020F0502020204030204" pitchFamily="34" charset="0"/>
                </a:rPr>
                <a:t> </a:t>
              </a:r>
              <a:r>
                <a:rPr lang="en-US" sz="2800" i="1" dirty="0" err="1" smtClean="0">
                  <a:solidFill>
                    <a:schemeClr val="bg1"/>
                  </a:solidFill>
                  <a:effectLst/>
                  <a:latin typeface="Calibri" panose="020F0502020204030204" pitchFamily="34" charset="0"/>
                  <a:cs typeface="Calibri" panose="020F0502020204030204" pitchFamily="34" charset="0"/>
                </a:rPr>
                <a:t>prisa</a:t>
              </a:r>
              <a:r>
                <a:rPr lang="en-US" sz="2800" i="1" dirty="0" smtClean="0">
                  <a:solidFill>
                    <a:schemeClr val="bg1"/>
                  </a:solidFill>
                  <a:effectLst/>
                  <a:latin typeface="Calibri" panose="020F0502020204030204" pitchFamily="34" charset="0"/>
                  <a:cs typeface="Calibri" panose="020F0502020204030204" pitchFamily="34" charset="0"/>
                </a:rPr>
                <a:t>... (vv. </a:t>
              </a:r>
              <a:r>
                <a:rPr lang="en-US" sz="2800" i="1" dirty="0">
                  <a:solidFill>
                    <a:schemeClr val="bg1"/>
                  </a:solidFill>
                  <a:effectLst/>
                  <a:latin typeface="Calibri" panose="020F0502020204030204" pitchFamily="34" charset="0"/>
                  <a:cs typeface="Calibri" panose="020F0502020204030204" pitchFamily="34" charset="0"/>
                </a:rPr>
                <a:t>18, 23)</a:t>
              </a:r>
              <a:endParaRPr lang="en-US" i="1" dirty="0">
                <a:solidFill>
                  <a:schemeClr val="bg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xmlns="" id="{24DCFCBA-2CD6-E762-42F3-83B64DEA4199}"/>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454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570A0-DDC2-22B0-839D-D353BB851C39}"/>
              </a:ext>
            </a:extLst>
          </p:cNvPr>
          <p:cNvSpPr>
            <a:spLocks noGrp="1"/>
          </p:cNvSpPr>
          <p:nvPr>
            <p:ph type="ctrTitle"/>
          </p:nvPr>
        </p:nvSpPr>
        <p:spPr>
          <a:xfrm>
            <a:off x="1143000" y="1526481"/>
            <a:ext cx="6858000" cy="1989667"/>
          </a:xfrm>
        </p:spPr>
        <p:txBody>
          <a:bodyPr>
            <a:normAutofit/>
          </a:bodyPr>
          <a:lstStyle/>
          <a:p>
            <a:r>
              <a:rPr lang="en-US" sz="9600" b="1" dirty="0" smtClean="0"/>
              <a:t>ABIGAIL</a:t>
            </a:r>
            <a:endParaRPr lang="en-US" sz="9600" b="1" dirty="0"/>
          </a:p>
        </p:txBody>
      </p:sp>
      <p:sp>
        <p:nvSpPr>
          <p:cNvPr id="3" name="Subtitle 2">
            <a:extLst>
              <a:ext uri="{FF2B5EF4-FFF2-40B4-BE49-F238E27FC236}">
                <a16:creationId xmlns:a16="http://schemas.microsoft.com/office/drawing/2014/main" xmlns="" id="{79AFF816-5731-34A6-2F43-5B4CA6C43709}"/>
              </a:ext>
            </a:extLst>
          </p:cNvPr>
          <p:cNvSpPr>
            <a:spLocks noGrp="1"/>
          </p:cNvSpPr>
          <p:nvPr>
            <p:ph type="subTitle" idx="1"/>
          </p:nvPr>
        </p:nvSpPr>
        <p:spPr>
          <a:xfrm>
            <a:off x="1143000" y="3375409"/>
            <a:ext cx="6858000" cy="1379802"/>
          </a:xfrm>
        </p:spPr>
        <p:txBody>
          <a:bodyPr>
            <a:normAutofit/>
          </a:bodyPr>
          <a:lstStyle/>
          <a:p>
            <a:r>
              <a:rPr lang="en-US" sz="3600" i="1" dirty="0" smtClean="0"/>
              <a:t>1 SAMUEL 25</a:t>
            </a:r>
            <a:endParaRPr lang="en-US" sz="3600" i="1" dirty="0"/>
          </a:p>
        </p:txBody>
      </p:sp>
      <p:sp>
        <p:nvSpPr>
          <p:cNvPr id="6" name="Subtitle 2">
            <a:extLst>
              <a:ext uri="{FF2B5EF4-FFF2-40B4-BE49-F238E27FC236}">
                <a16:creationId xmlns:a16="http://schemas.microsoft.com/office/drawing/2014/main" xmlns="" id="{79AFF816-5731-34A6-2F43-5B4CA6C43709}"/>
              </a:ext>
            </a:extLst>
          </p:cNvPr>
          <p:cNvSpPr txBox="1">
            <a:spLocks/>
          </p:cNvSpPr>
          <p:nvPr/>
        </p:nvSpPr>
        <p:spPr>
          <a:xfrm>
            <a:off x="1143000" y="1648534"/>
            <a:ext cx="6858000" cy="137980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3200" i="1" dirty="0" smtClean="0"/>
              <a:t>LA VIDA Y LA FE DE</a:t>
            </a:r>
            <a:endParaRPr lang="en-US" sz="3200" i="1" dirty="0"/>
          </a:p>
        </p:txBody>
      </p:sp>
    </p:spTree>
    <p:extLst>
      <p:ext uri="{BB962C8B-B14F-4D97-AF65-F5344CB8AC3E}">
        <p14:creationId xmlns:p14="http://schemas.microsoft.com/office/powerpoint/2010/main" val="32523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6x1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10" id="{33D023A4-3B6E-F341-9D8D-1BE01DF64B5B}" vid="{409BE6BC-8005-3044-ACCF-335D4E3179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16x10</Template>
  <TotalTime>1405</TotalTime>
  <Words>710</Words>
  <Application>Microsoft Office PowerPoint</Application>
  <PresentationFormat>On-screen Show (16:10)</PresentationFormat>
  <Paragraphs>125</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Calibri</vt:lpstr>
      <vt:lpstr>Calibri Light</vt:lpstr>
      <vt:lpstr>Open Sans</vt:lpstr>
      <vt:lpstr>Times New Roman</vt:lpstr>
      <vt:lpstr>16x10</vt:lpstr>
      <vt:lpstr>ABIGAIL</vt:lpstr>
      <vt:lpstr>PowerPoint Presentation</vt:lpstr>
      <vt:lpstr>PowerPoint Presentation</vt:lpstr>
      <vt:lpstr>PowerPoint Presentation</vt:lpstr>
      <vt:lpstr>PowerPoint Presentation</vt:lpstr>
      <vt:lpstr>PowerPoint Presentation</vt:lpstr>
      <vt:lpstr>ABIGAIL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Advice from Abigail</dc:title>
  <dc:creator>Phillip Shumake</dc:creator>
  <cp:lastModifiedBy>Esther Eubanks</cp:lastModifiedBy>
  <cp:revision>49</cp:revision>
  <cp:lastPrinted>2024-02-03T19:19:38Z</cp:lastPrinted>
  <dcterms:created xsi:type="dcterms:W3CDTF">2024-02-02T17:36:07Z</dcterms:created>
  <dcterms:modified xsi:type="dcterms:W3CDTF">2024-02-03T19:20:51Z</dcterms:modified>
</cp:coreProperties>
</file>