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42" r:id="rId4"/>
    <p:sldId id="336" r:id="rId5"/>
    <p:sldId id="283" r:id="rId6"/>
    <p:sldId id="343" r:id="rId7"/>
    <p:sldId id="345" r:id="rId8"/>
    <p:sldId id="346" r:id="rId9"/>
    <p:sldId id="347"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5840"/>
  </p:normalViewPr>
  <p:slideViewPr>
    <p:cSldViewPr snapToGrid="0">
      <p:cViewPr varScale="1">
        <p:scale>
          <a:sx n="112" d="100"/>
          <a:sy n="112" d="100"/>
        </p:scale>
        <p:origin x="3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3/30/24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3/30/24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3/30/24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3/30/24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3/30/24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10</a:t>
            </a:r>
          </a:p>
          <a:p>
            <a:r>
              <a:rPr lang="en-US" dirty="0"/>
              <a:t>There is more gain in wisdom</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477328"/>
          </a:xfrm>
          <a:prstGeom prst="rect">
            <a:avLst/>
          </a:prstGeom>
          <a:noFill/>
        </p:spPr>
        <p:txBody>
          <a:bodyPr wrap="square" rtlCol="0">
            <a:spAutoFit/>
          </a:bodyPr>
          <a:lstStyle/>
          <a:p>
            <a:pPr algn="ctr"/>
            <a:r>
              <a:rPr lang="en-US" b="1" dirty="0"/>
              <a:t>Thought Question:</a:t>
            </a:r>
          </a:p>
          <a:p>
            <a:pPr algn="ctr"/>
            <a:r>
              <a:rPr lang="en-US" dirty="0"/>
              <a:t>Have you ever been surprised by wisdom that came from an unexpected source?</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000" dirty="0"/>
              <a:t>11:1 - 12:8</a:t>
            </a:r>
            <a:br>
              <a:rPr lang="en-US" sz="4000" dirty="0"/>
            </a:br>
            <a:br>
              <a:rPr lang="en-US" sz="4000" dirty="0"/>
            </a:br>
            <a:r>
              <a:rPr lang="en-US" sz="4000" dirty="0"/>
              <a:t>Carpe Diem</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2745397801"/>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Finding Wisdom (You Cannot Find It Out)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Enjoy Life!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8578122" cy="5589270"/>
          </a:xfrm>
        </p:spPr>
        <p:txBody>
          <a:bodyPr>
            <a:normAutofit/>
          </a:bodyPr>
          <a:lstStyle/>
          <a:p>
            <a:pPr marL="0" indent="0" algn="l">
              <a:buNone/>
            </a:pPr>
            <a:r>
              <a:rPr lang="en-US" sz="2800" b="1" i="0" u="none" strike="noStrike" baseline="30000" dirty="0">
                <a:solidFill>
                  <a:srgbClr val="000000"/>
                </a:solidFill>
                <a:effectLst/>
                <a:latin typeface="system-ui"/>
              </a:rPr>
              <a:t>7 </a:t>
            </a:r>
            <a:r>
              <a:rPr lang="en-US" sz="2800" b="0" i="0" u="none" strike="noStrike" dirty="0">
                <a:solidFill>
                  <a:srgbClr val="000000"/>
                </a:solidFill>
                <a:effectLst/>
                <a:latin typeface="system-ui"/>
              </a:rPr>
              <a:t>Go, eat your bread with joy, and drink your wine with a merry heart, for God has already approved what you do.</a:t>
            </a:r>
          </a:p>
          <a:p>
            <a:pPr marL="0" indent="0" algn="l">
              <a:buNone/>
            </a:pPr>
            <a:r>
              <a:rPr lang="en-US" sz="2800" b="1" i="0" u="none" strike="noStrike" baseline="30000" dirty="0">
                <a:solidFill>
                  <a:srgbClr val="000000"/>
                </a:solidFill>
                <a:effectLst/>
                <a:latin typeface="system-ui"/>
              </a:rPr>
              <a:t>8 </a:t>
            </a:r>
            <a:r>
              <a:rPr lang="en-US" sz="2800" b="0" i="0" u="none" strike="noStrike" dirty="0">
                <a:solidFill>
                  <a:srgbClr val="000000"/>
                </a:solidFill>
                <a:effectLst/>
                <a:latin typeface="system-ui"/>
              </a:rPr>
              <a:t>Let your garments be always white. Let not oil be lacking on your head.</a:t>
            </a:r>
          </a:p>
          <a:p>
            <a:pPr marL="0" indent="0" algn="l">
              <a:buNone/>
            </a:pPr>
            <a:r>
              <a:rPr lang="en-US" sz="2800" b="1" i="0" u="none" strike="noStrike" baseline="30000" dirty="0">
                <a:solidFill>
                  <a:srgbClr val="000000"/>
                </a:solidFill>
                <a:effectLst/>
                <a:latin typeface="system-ui"/>
              </a:rPr>
              <a:t>9 </a:t>
            </a:r>
            <a:r>
              <a:rPr lang="en-US" sz="2800" b="0" i="0" u="none" strike="noStrike" dirty="0">
                <a:solidFill>
                  <a:srgbClr val="000000"/>
                </a:solidFill>
                <a:effectLst/>
                <a:latin typeface="system-ui"/>
              </a:rPr>
              <a:t>Enjoy life with the wife whom you love, all the days of your vain life that he has given you under the sun, because that is your portion in life and in your toil at which you toil under the sun.</a:t>
            </a:r>
          </a:p>
          <a:p>
            <a:pPr marL="0" indent="0" algn="l">
              <a:buNone/>
            </a:pPr>
            <a:r>
              <a:rPr lang="en-US" sz="2800" b="1" i="0" u="none" strike="noStrike" baseline="30000" dirty="0">
                <a:solidFill>
                  <a:srgbClr val="000000"/>
                </a:solidFill>
                <a:effectLst/>
                <a:latin typeface="system-ui"/>
              </a:rPr>
              <a:t>10 </a:t>
            </a:r>
            <a:r>
              <a:rPr lang="en-US" sz="2800" b="0" i="0" u="none" strike="noStrike" dirty="0">
                <a:solidFill>
                  <a:srgbClr val="000000"/>
                </a:solidFill>
                <a:effectLst/>
                <a:latin typeface="system-ui"/>
              </a:rPr>
              <a:t>Whatever your hand finds to do, do it with your might, for there is no work or thought or knowledge or wisdom in </a:t>
            </a:r>
            <a:r>
              <a:rPr lang="en-US" sz="2800" b="0" i="0" u="none" strike="noStrike" dirty="0" err="1">
                <a:solidFill>
                  <a:srgbClr val="000000"/>
                </a:solidFill>
                <a:effectLst/>
                <a:latin typeface="system-ui"/>
              </a:rPr>
              <a:t>Sheol</a:t>
            </a:r>
            <a:r>
              <a:rPr lang="en-US" sz="2800" b="0" i="0" u="none" strike="noStrike" dirty="0">
                <a:solidFill>
                  <a:srgbClr val="000000"/>
                </a:solidFill>
                <a:effectLst/>
                <a:latin typeface="system-ui"/>
              </a:rPr>
              <a:t>, to which you are going.</a:t>
            </a:r>
          </a:p>
        </p:txBody>
      </p:sp>
    </p:spTree>
    <p:extLst>
      <p:ext uri="{BB962C8B-B14F-4D97-AF65-F5344CB8AC3E}">
        <p14:creationId xmlns:p14="http://schemas.microsoft.com/office/powerpoint/2010/main" val="22625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9:11-12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fontScale="92500" lnSpcReduction="10000"/>
          </a:bodyPr>
          <a:lstStyle/>
          <a:p>
            <a:pPr marL="0" indent="0">
              <a:buNone/>
            </a:pPr>
            <a:r>
              <a:rPr lang="en-US" sz="2800" dirty="0">
                <a:effectLst/>
                <a:latin typeface="Times New Roman" panose="02020603050405020304" pitchFamily="18" charset="0"/>
                <a:ea typeface="Calibri" panose="020F0502020204030204" pitchFamily="34" charset="0"/>
              </a:rPr>
              <a:t>11 Again I saw that under the sun the race is not to the swift, nor the battle to the strong, nor bread to the wise, nor riches to the intelligent, nor favor to those with knowledge, but time and chance happen to them all.</a:t>
            </a:r>
          </a:p>
          <a:p>
            <a:pPr marL="0" indent="0">
              <a:buNone/>
            </a:pPr>
            <a:endParaRPr lang="en-US" sz="2800" dirty="0">
              <a:effectLst/>
              <a:latin typeface="Times New Roman" panose="02020603050405020304" pitchFamily="18" charset="0"/>
              <a:ea typeface="Calibri" panose="020F0502020204030204" pitchFamily="34" charset="0"/>
            </a:endParaRPr>
          </a:p>
          <a:p>
            <a:pPr marL="0" indent="0">
              <a:buNone/>
            </a:pPr>
            <a:r>
              <a:rPr lang="en-US" sz="2800" dirty="0">
                <a:effectLst/>
                <a:latin typeface="Times New Roman" panose="02020603050405020304" pitchFamily="18" charset="0"/>
                <a:ea typeface="Calibri" panose="020F0502020204030204" pitchFamily="34" charset="0"/>
              </a:rPr>
              <a:t>12 For man does not know his time. Like fish that are taken in an evil net, and like birds that are caught in a snare, so the children of man are snared at an evil time, when it suddenly falls upon them.</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22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566284" y="2682934"/>
            <a:ext cx="5529715" cy="1492132"/>
          </a:xfrm>
        </p:spPr>
        <p:txBody>
          <a:bodyPr>
            <a:normAutofit fontScale="90000"/>
          </a:bodyPr>
          <a:lstStyle/>
          <a:p>
            <a:pPr algn="ctr"/>
            <a:r>
              <a:rPr lang="en-US" sz="4400" dirty="0"/>
              <a:t>The poor, wise man</a:t>
            </a:r>
            <a:br>
              <a:rPr lang="en-US" sz="4400" dirty="0"/>
            </a:br>
            <a:br>
              <a:rPr lang="en-US" sz="4400" dirty="0"/>
            </a:br>
            <a:r>
              <a:rPr lang="en-US" sz="2700" dirty="0"/>
              <a:t>why did this example of wisdom seem “great” to Solomon? (9:13)</a:t>
            </a:r>
            <a:endParaRPr lang="en-US" sz="4400" dirty="0"/>
          </a:p>
        </p:txBody>
      </p:sp>
      <p:sp>
        <p:nvSpPr>
          <p:cNvPr id="14" name="Rectangle 13">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6"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pic>
        <p:nvPicPr>
          <p:cNvPr id="9" name="Graphic 8" descr="Question mark">
            <a:extLst>
              <a:ext uri="{FF2B5EF4-FFF2-40B4-BE49-F238E27FC236}">
                <a16:creationId xmlns:a16="http://schemas.microsoft.com/office/drawing/2014/main" id="{D803C09E-9EEF-EF26-5AAC-C24F0B42C3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323397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Proverbs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b="1" baseline="30000" dirty="0">
                <a:solidFill>
                  <a:srgbClr val="000000"/>
                </a:solidFill>
                <a:latin typeface="system-ui"/>
              </a:rPr>
              <a:t>1</a:t>
            </a:r>
            <a:r>
              <a:rPr lang="en-US" b="1" i="0" u="none" strike="noStrike" baseline="30000" dirty="0">
                <a:solidFill>
                  <a:srgbClr val="000000"/>
                </a:solidFill>
                <a:effectLst/>
                <a:latin typeface="system-ui"/>
              </a:rPr>
              <a:t> </a:t>
            </a:r>
            <a:r>
              <a:rPr lang="en-US" b="0" i="0" u="none" strike="noStrike" dirty="0">
                <a:solidFill>
                  <a:srgbClr val="000000"/>
                </a:solidFill>
                <a:effectLst/>
                <a:latin typeface="system-ui"/>
              </a:rPr>
              <a:t>Dead flies make the perfumer's ointment give off a stench;</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so a little folly outweighs wisdom and honor.</a:t>
            </a:r>
            <a:br>
              <a:rPr lang="en-US" dirty="0"/>
            </a:br>
            <a:r>
              <a:rPr lang="en-US" b="1" i="0" u="none" strike="noStrike" baseline="30000" dirty="0">
                <a:solidFill>
                  <a:srgbClr val="000000"/>
                </a:solidFill>
                <a:effectLst/>
                <a:latin typeface="system-ui"/>
              </a:rPr>
              <a:t>2 </a:t>
            </a:r>
            <a:r>
              <a:rPr lang="en-US" b="0" i="0" u="none" strike="noStrike" dirty="0">
                <a:solidFill>
                  <a:srgbClr val="000000"/>
                </a:solidFill>
                <a:effectLst/>
                <a:latin typeface="system-ui"/>
              </a:rPr>
              <a:t>A wise man's heart inclines him to the right,</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but a fool's heart to the left.</a:t>
            </a:r>
            <a:br>
              <a:rPr lang="en-US" dirty="0"/>
            </a:br>
            <a:r>
              <a:rPr lang="en-US" b="1" i="0" u="none" strike="noStrike" baseline="30000" dirty="0">
                <a:solidFill>
                  <a:srgbClr val="000000"/>
                </a:solidFill>
                <a:effectLst/>
                <a:latin typeface="system-ui"/>
              </a:rPr>
              <a:t>3 </a:t>
            </a:r>
            <a:r>
              <a:rPr lang="en-US" b="0" i="0" u="none" strike="noStrike" dirty="0">
                <a:solidFill>
                  <a:srgbClr val="000000"/>
                </a:solidFill>
                <a:effectLst/>
                <a:latin typeface="system-ui"/>
              </a:rPr>
              <a:t>Even when the fool walks on the road, he lacks sense,</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and he says to everyone that he is a fool.</a:t>
            </a:r>
            <a:br>
              <a:rPr lang="en-US" dirty="0"/>
            </a:br>
            <a:r>
              <a:rPr lang="en-US" b="1" i="0" u="none" strike="noStrike" baseline="30000" dirty="0">
                <a:solidFill>
                  <a:srgbClr val="000000"/>
                </a:solidFill>
                <a:effectLst/>
                <a:latin typeface="system-ui"/>
              </a:rPr>
              <a:t>4 </a:t>
            </a:r>
            <a:r>
              <a:rPr lang="en-US" b="0" i="0" u="none" strike="noStrike" dirty="0">
                <a:solidFill>
                  <a:srgbClr val="000000"/>
                </a:solidFill>
                <a:effectLst/>
                <a:latin typeface="system-ui"/>
              </a:rPr>
              <a:t>If the anger of the ruler rises against you, do not leave your place,</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for calmness will lay great offenses to rest.</a:t>
            </a:r>
          </a:p>
        </p:txBody>
      </p:sp>
    </p:spTree>
    <p:extLst>
      <p:ext uri="{BB962C8B-B14F-4D97-AF65-F5344CB8AC3E}">
        <p14:creationId xmlns:p14="http://schemas.microsoft.com/office/powerpoint/2010/main" val="356627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10:5-7</a:t>
            </a: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5 There is an evil that I have seen under the sun, as it were an error proceeding from the ruler:</a:t>
            </a:r>
          </a:p>
          <a:p>
            <a:pPr marL="0" indent="0">
              <a:buNone/>
            </a:pPr>
            <a:r>
              <a:rPr lang="en-US" sz="2800" dirty="0">
                <a:effectLst/>
                <a:latin typeface="Times New Roman" panose="02020603050405020304" pitchFamily="18" charset="0"/>
                <a:ea typeface="Calibri" panose="020F0502020204030204" pitchFamily="34" charset="0"/>
              </a:rPr>
              <a:t>6 folly is set in many high places, and the rich sit in a low place.</a:t>
            </a:r>
          </a:p>
          <a:p>
            <a:pPr marL="0" indent="0">
              <a:buNone/>
            </a:pPr>
            <a:r>
              <a:rPr lang="en-US" sz="2800" dirty="0">
                <a:effectLst/>
                <a:latin typeface="Times New Roman" panose="02020603050405020304" pitchFamily="18" charset="0"/>
                <a:ea typeface="Calibri" panose="020F0502020204030204" pitchFamily="34" charset="0"/>
              </a:rPr>
              <a:t>7 I have seen slaves on horses, and princes walking on the ground like slaves.</a:t>
            </a:r>
          </a:p>
        </p:txBody>
      </p:sp>
    </p:spTree>
    <p:extLst>
      <p:ext uri="{BB962C8B-B14F-4D97-AF65-F5344CB8AC3E}">
        <p14:creationId xmlns:p14="http://schemas.microsoft.com/office/powerpoint/2010/main" val="392104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965201" y="1354945"/>
            <a:ext cx="2059048" cy="4148110"/>
          </a:xfrm>
        </p:spPr>
        <p:txBody>
          <a:bodyPr anchor="ctr">
            <a:normAutofit/>
          </a:bodyPr>
          <a:lstStyle/>
          <a:p>
            <a:r>
              <a:rPr lang="en-US" sz="2800">
                <a:solidFill>
                  <a:srgbClr val="2A1A00"/>
                </a:solidFill>
              </a:rPr>
              <a:t>More Proverbs</a:t>
            </a:r>
          </a:p>
        </p:txBody>
      </p:sp>
      <p:sp>
        <p:nvSpPr>
          <p:cNvPr id="12" name="Rectangle 11">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828580" y="396240"/>
            <a:ext cx="7997660" cy="6126480"/>
          </a:xfrm>
        </p:spPr>
        <p:txBody>
          <a:bodyPr anchor="ctr">
            <a:normAutofit lnSpcReduction="10000"/>
          </a:bodyPr>
          <a:lstStyle/>
          <a:p>
            <a:pPr marL="0" indent="0">
              <a:lnSpc>
                <a:spcPct val="100000"/>
              </a:lnSpc>
              <a:buNone/>
            </a:pPr>
            <a:r>
              <a:rPr lang="en-US" sz="2400" b="1" baseline="30000" dirty="0">
                <a:latin typeface="system-ui"/>
              </a:rPr>
              <a:t>8</a:t>
            </a:r>
            <a:r>
              <a:rPr lang="en-US" sz="2400" b="1" i="0" u="none" strike="noStrike" baseline="30000" dirty="0">
                <a:effectLst/>
                <a:latin typeface="system-ui"/>
              </a:rPr>
              <a:t> </a:t>
            </a:r>
            <a:r>
              <a:rPr lang="en-US" sz="2400" b="0" i="0" u="none" strike="noStrike" dirty="0">
                <a:effectLst/>
                <a:latin typeface="system-ui"/>
              </a:rPr>
              <a:t>He who digs a pit will fall into it,</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a serpent will bite him who breaks through a wall.</a:t>
            </a:r>
            <a:br>
              <a:rPr lang="en-US" sz="2400" dirty="0"/>
            </a:br>
            <a:r>
              <a:rPr lang="en-US" sz="2400" b="1" i="0" u="none" strike="noStrike" baseline="30000" dirty="0">
                <a:effectLst/>
                <a:latin typeface="system-ui"/>
              </a:rPr>
              <a:t>9 </a:t>
            </a:r>
            <a:r>
              <a:rPr lang="en-US" sz="2400" b="0" i="0" u="none" strike="noStrike" dirty="0">
                <a:effectLst/>
                <a:latin typeface="system-ui"/>
              </a:rPr>
              <a:t>He who quarries stones is hurt by them,</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he who splits logs is endangered by them.</a:t>
            </a:r>
            <a:br>
              <a:rPr lang="en-US" sz="2400" dirty="0"/>
            </a:br>
            <a:r>
              <a:rPr lang="en-US" sz="2400" b="1" i="0" u="none" strike="noStrike" baseline="30000" dirty="0">
                <a:effectLst/>
                <a:latin typeface="system-ui"/>
              </a:rPr>
              <a:t>10 </a:t>
            </a:r>
            <a:r>
              <a:rPr lang="en-US" sz="2400" b="0" i="0" u="none" strike="noStrike" dirty="0">
                <a:effectLst/>
                <a:latin typeface="system-ui"/>
              </a:rPr>
              <a:t>If the iron is blunt, and one does not sharpen the edge,</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he must use more strength,</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but wisdom helps one to succeed.</a:t>
            </a:r>
            <a:br>
              <a:rPr lang="en-US" sz="2400" dirty="0"/>
            </a:br>
            <a:r>
              <a:rPr lang="en-US" sz="2400" b="1" i="0" u="none" strike="noStrike" baseline="30000" dirty="0">
                <a:effectLst/>
                <a:latin typeface="system-ui"/>
              </a:rPr>
              <a:t>11 </a:t>
            </a:r>
            <a:r>
              <a:rPr lang="en-US" sz="2400" b="0" i="0" u="none" strike="noStrike" dirty="0">
                <a:effectLst/>
                <a:latin typeface="system-ui"/>
              </a:rPr>
              <a:t>If the serpent bites before it is charmed,</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there is no advantage to the charmer.</a:t>
            </a:r>
          </a:p>
          <a:p>
            <a:pPr marL="0" indent="0">
              <a:lnSpc>
                <a:spcPct val="100000"/>
              </a:lnSpc>
              <a:buNone/>
            </a:pPr>
            <a:r>
              <a:rPr lang="en-US" sz="2400" b="1" i="0" u="none" strike="noStrike" baseline="30000" dirty="0">
                <a:effectLst/>
                <a:latin typeface="system-ui"/>
              </a:rPr>
              <a:t>12 </a:t>
            </a:r>
            <a:r>
              <a:rPr lang="en-US" sz="2400" b="0" i="0" u="none" strike="noStrike" dirty="0">
                <a:effectLst/>
                <a:latin typeface="system-ui"/>
              </a:rPr>
              <a:t>The words of a wise man's mouth win him favor,</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but the lips of a fool consume him.</a:t>
            </a:r>
            <a:br>
              <a:rPr lang="en-US" sz="2400" dirty="0"/>
            </a:br>
            <a:r>
              <a:rPr lang="en-US" sz="2400" b="1" i="0" u="none" strike="noStrike" baseline="30000" dirty="0">
                <a:effectLst/>
                <a:latin typeface="system-ui"/>
              </a:rPr>
              <a:t>13 </a:t>
            </a:r>
            <a:r>
              <a:rPr lang="en-US" sz="2400" b="0" i="0" u="none" strike="noStrike" dirty="0">
                <a:effectLst/>
                <a:latin typeface="system-ui"/>
              </a:rPr>
              <a:t>The beginning of the words of his mouth is foolishness,</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the end of his talk is evil madness.</a:t>
            </a:r>
            <a:br>
              <a:rPr lang="en-US" sz="2400" dirty="0"/>
            </a:br>
            <a:r>
              <a:rPr lang="en-US" sz="2400" b="1" i="0" u="none" strike="noStrike" baseline="30000" dirty="0">
                <a:effectLst/>
                <a:latin typeface="system-ui"/>
              </a:rPr>
              <a:t>14 </a:t>
            </a:r>
            <a:r>
              <a:rPr lang="en-US" sz="2400" b="0" i="0" u="none" strike="noStrike" dirty="0">
                <a:effectLst/>
                <a:latin typeface="system-ui"/>
              </a:rPr>
              <a:t>A fool multiplies words,</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though no man knows what is to be,</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who can tell him what will be after him?</a:t>
            </a:r>
            <a:br>
              <a:rPr lang="en-US" sz="2400" dirty="0"/>
            </a:br>
            <a:r>
              <a:rPr lang="en-US" sz="2400" b="1" i="0" u="none" strike="noStrike" baseline="30000" dirty="0">
                <a:effectLst/>
                <a:latin typeface="system-ui"/>
              </a:rPr>
              <a:t>15 </a:t>
            </a:r>
            <a:r>
              <a:rPr lang="en-US" sz="2400" b="0" i="0" u="none" strike="noStrike" dirty="0">
                <a:effectLst/>
                <a:latin typeface="system-ui"/>
              </a:rPr>
              <a:t>The toil of a fool wearies him,</a:t>
            </a:r>
            <a:br>
              <a:rPr lang="en-US" sz="1400" dirty="0"/>
            </a:br>
            <a:r>
              <a:rPr lang="en-US" sz="1400" b="0" i="0" u="none" strike="noStrike" dirty="0">
                <a:effectLst/>
                <a:latin typeface="Courier New" panose="02070309020205020404" pitchFamily="49" charset="0"/>
              </a:rPr>
              <a:t>   </a:t>
            </a:r>
            <a:r>
              <a:rPr lang="en-US" sz="2400" b="0" i="0" u="none" strike="noStrike" dirty="0">
                <a:effectLst/>
                <a:latin typeface="Courier New" panose="02070309020205020404" pitchFamily="49" charset="0"/>
              </a:rPr>
              <a:t> </a:t>
            </a:r>
            <a:r>
              <a:rPr lang="en-US" sz="2400" b="0" i="0" u="none" strike="noStrike" dirty="0">
                <a:effectLst/>
                <a:latin typeface="system-ui"/>
              </a:rPr>
              <a:t>for he does not know the way to the city.</a:t>
            </a:r>
            <a:endParaRPr lang="en-US" sz="1400" dirty="0">
              <a:latin typeface="system-ui"/>
            </a:endParaRPr>
          </a:p>
        </p:txBody>
      </p:sp>
    </p:spTree>
    <p:extLst>
      <p:ext uri="{BB962C8B-B14F-4D97-AF65-F5344CB8AC3E}">
        <p14:creationId xmlns:p14="http://schemas.microsoft.com/office/powerpoint/2010/main" val="37826693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BD3A9-25D1-4691-BE05-149182EC4C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id="{8D49CF1A-01DD-4115-A6BB-CFA8F7045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754144" y="290321"/>
            <a:ext cx="6340519" cy="784099"/>
          </a:xfrm>
        </p:spPr>
        <p:txBody>
          <a:bodyPr>
            <a:normAutofit fontScale="90000"/>
          </a:bodyPr>
          <a:lstStyle/>
          <a:p>
            <a:r>
              <a:rPr lang="en-US" dirty="0"/>
              <a:t>The king</a:t>
            </a:r>
          </a:p>
        </p:txBody>
      </p:sp>
      <p:sp>
        <p:nvSpPr>
          <p:cNvPr id="14" name="Rectangle 13">
            <a:extLst>
              <a:ext uri="{FF2B5EF4-FFF2-40B4-BE49-F238E27FC236}">
                <a16:creationId xmlns:a16="http://schemas.microsoft.com/office/drawing/2014/main" id="{5FDAFA16-9D2D-4BEC-89D0-B4EABEE9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754144" y="1158240"/>
            <a:ext cx="6340519" cy="4940807"/>
          </a:xfrm>
        </p:spPr>
        <p:txBody>
          <a:bodyPr>
            <a:noAutofit/>
          </a:bodyPr>
          <a:lstStyle/>
          <a:p>
            <a:pPr marL="0" indent="0">
              <a:lnSpc>
                <a:spcPct val="100000"/>
              </a:lnSpc>
              <a:spcBef>
                <a:spcPts val="0"/>
              </a:spcBef>
              <a:buNone/>
            </a:pPr>
            <a:r>
              <a:rPr lang="en-US" sz="2400" b="1" baseline="30000" dirty="0">
                <a:solidFill>
                  <a:schemeClr val="tx1"/>
                </a:solidFill>
              </a:rPr>
              <a:t>16 </a:t>
            </a:r>
            <a:r>
              <a:rPr lang="en-US" sz="2400" dirty="0">
                <a:solidFill>
                  <a:schemeClr val="tx1"/>
                </a:solidFill>
              </a:rPr>
              <a:t>Woe to you, O land, when your king is a child,</a:t>
            </a:r>
          </a:p>
          <a:p>
            <a:pPr marL="0" indent="0">
              <a:lnSpc>
                <a:spcPct val="100000"/>
              </a:lnSpc>
              <a:spcBef>
                <a:spcPts val="0"/>
              </a:spcBef>
              <a:buNone/>
            </a:pPr>
            <a:r>
              <a:rPr lang="en-US" sz="2400" dirty="0">
                <a:solidFill>
                  <a:schemeClr val="tx1"/>
                </a:solidFill>
              </a:rPr>
              <a:t>     and your princes feast in the morning!</a:t>
            </a:r>
            <a:br>
              <a:rPr lang="en-US" sz="2400" dirty="0">
                <a:solidFill>
                  <a:schemeClr val="tx1"/>
                </a:solidFill>
              </a:rPr>
            </a:br>
            <a:r>
              <a:rPr lang="en-US" sz="2400" b="1" baseline="30000" dirty="0">
                <a:solidFill>
                  <a:schemeClr val="tx1"/>
                </a:solidFill>
              </a:rPr>
              <a:t>17 </a:t>
            </a:r>
            <a:r>
              <a:rPr lang="en-US" sz="2400" dirty="0">
                <a:solidFill>
                  <a:schemeClr val="tx1"/>
                </a:solidFill>
              </a:rPr>
              <a:t>Happy are you, O land, when your king is the</a:t>
            </a:r>
          </a:p>
          <a:p>
            <a:pPr marL="0" indent="0">
              <a:lnSpc>
                <a:spcPct val="100000"/>
              </a:lnSpc>
              <a:spcBef>
                <a:spcPts val="0"/>
              </a:spcBef>
              <a:buNone/>
            </a:pPr>
            <a:r>
              <a:rPr lang="en-US" sz="2400" dirty="0">
                <a:solidFill>
                  <a:schemeClr val="tx1"/>
                </a:solidFill>
              </a:rPr>
              <a:t>     son of the nobility,</a:t>
            </a:r>
            <a:br>
              <a:rPr lang="en-US" sz="2400" dirty="0">
                <a:solidFill>
                  <a:schemeClr val="tx1"/>
                </a:solidFill>
              </a:rPr>
            </a:br>
            <a:r>
              <a:rPr lang="en-US" sz="2400" dirty="0">
                <a:solidFill>
                  <a:schemeClr val="tx1"/>
                </a:solidFill>
              </a:rPr>
              <a:t>     and your princes feast at the proper time,</a:t>
            </a:r>
            <a:br>
              <a:rPr lang="en-US" sz="2400" dirty="0">
                <a:solidFill>
                  <a:schemeClr val="tx1"/>
                </a:solidFill>
              </a:rPr>
            </a:br>
            <a:r>
              <a:rPr lang="en-US" sz="2400" dirty="0">
                <a:solidFill>
                  <a:schemeClr val="tx1"/>
                </a:solidFill>
              </a:rPr>
              <a:t>     for strength, and not for drunkenness!</a:t>
            </a:r>
            <a:br>
              <a:rPr lang="en-US" sz="2400" dirty="0">
                <a:solidFill>
                  <a:schemeClr val="tx1"/>
                </a:solidFill>
              </a:rPr>
            </a:br>
            <a:r>
              <a:rPr lang="en-US" sz="2400" b="1" baseline="30000" dirty="0">
                <a:solidFill>
                  <a:schemeClr val="tx1"/>
                </a:solidFill>
              </a:rPr>
              <a:t>18 </a:t>
            </a:r>
            <a:r>
              <a:rPr lang="en-US" sz="2400" dirty="0">
                <a:solidFill>
                  <a:schemeClr val="tx1"/>
                </a:solidFill>
              </a:rPr>
              <a:t>Through sloth the roof sinks in,</a:t>
            </a:r>
            <a:br>
              <a:rPr lang="en-US" sz="2400" dirty="0">
                <a:solidFill>
                  <a:schemeClr val="tx1"/>
                </a:solidFill>
              </a:rPr>
            </a:br>
            <a:r>
              <a:rPr lang="en-US" sz="2400" dirty="0">
                <a:solidFill>
                  <a:schemeClr val="tx1"/>
                </a:solidFill>
              </a:rPr>
              <a:t>     and through indolence the house leaks.</a:t>
            </a:r>
            <a:br>
              <a:rPr lang="en-US" sz="2400" dirty="0">
                <a:solidFill>
                  <a:schemeClr val="tx1"/>
                </a:solidFill>
              </a:rPr>
            </a:br>
            <a:r>
              <a:rPr lang="en-US" sz="2400" b="1" baseline="30000" dirty="0">
                <a:solidFill>
                  <a:schemeClr val="tx1"/>
                </a:solidFill>
              </a:rPr>
              <a:t>19 </a:t>
            </a:r>
            <a:r>
              <a:rPr lang="en-US" sz="2400" dirty="0">
                <a:solidFill>
                  <a:schemeClr val="tx1"/>
                </a:solidFill>
              </a:rPr>
              <a:t>Bread is made for laughter,</a:t>
            </a:r>
            <a:br>
              <a:rPr lang="en-US" sz="2400" dirty="0">
                <a:solidFill>
                  <a:schemeClr val="tx1"/>
                </a:solidFill>
              </a:rPr>
            </a:br>
            <a:r>
              <a:rPr lang="en-US" sz="2400" dirty="0">
                <a:solidFill>
                  <a:schemeClr val="tx1"/>
                </a:solidFill>
              </a:rPr>
              <a:t>     and wine gladdens life,</a:t>
            </a:r>
            <a:br>
              <a:rPr lang="en-US" sz="2400" dirty="0">
                <a:solidFill>
                  <a:schemeClr val="tx1"/>
                </a:solidFill>
              </a:rPr>
            </a:br>
            <a:r>
              <a:rPr lang="en-US" sz="2400" dirty="0">
                <a:solidFill>
                  <a:schemeClr val="tx1"/>
                </a:solidFill>
              </a:rPr>
              <a:t>     and money answers everything.</a:t>
            </a:r>
            <a:br>
              <a:rPr lang="en-US" sz="2400" dirty="0">
                <a:solidFill>
                  <a:schemeClr val="tx1"/>
                </a:solidFill>
              </a:rPr>
            </a:br>
            <a:r>
              <a:rPr lang="en-US" sz="2400" b="1" baseline="30000" dirty="0">
                <a:solidFill>
                  <a:schemeClr val="tx1"/>
                </a:solidFill>
              </a:rPr>
              <a:t>20 </a:t>
            </a:r>
            <a:r>
              <a:rPr lang="en-US" sz="2400" dirty="0">
                <a:solidFill>
                  <a:schemeClr val="tx1"/>
                </a:solidFill>
              </a:rPr>
              <a:t>Even in your thoughts, do not curse the king,</a:t>
            </a:r>
            <a:br>
              <a:rPr lang="en-US" sz="2400" dirty="0">
                <a:solidFill>
                  <a:schemeClr val="tx1"/>
                </a:solidFill>
              </a:rPr>
            </a:br>
            <a:r>
              <a:rPr lang="en-US" sz="2400" dirty="0">
                <a:solidFill>
                  <a:schemeClr val="tx1"/>
                </a:solidFill>
              </a:rPr>
              <a:t>     nor in your bedroom curse the rich,</a:t>
            </a:r>
            <a:br>
              <a:rPr lang="en-US" sz="2400" dirty="0">
                <a:solidFill>
                  <a:schemeClr val="tx1"/>
                </a:solidFill>
              </a:rPr>
            </a:br>
            <a:r>
              <a:rPr lang="en-US" sz="2400" dirty="0">
                <a:solidFill>
                  <a:schemeClr val="tx1"/>
                </a:solidFill>
              </a:rPr>
              <a:t>   for a bird of the air will carry your voice,</a:t>
            </a:r>
            <a:br>
              <a:rPr lang="en-US" sz="2400" dirty="0">
                <a:solidFill>
                  <a:schemeClr val="tx1"/>
                </a:solidFill>
              </a:rPr>
            </a:br>
            <a:r>
              <a:rPr lang="en-US" sz="2400" dirty="0">
                <a:solidFill>
                  <a:schemeClr val="tx1"/>
                </a:solidFill>
              </a:rPr>
              <a:t>     or some winged creature tell the matter.</a:t>
            </a:r>
            <a:endParaRPr lang="en-US" sz="2400" dirty="0">
              <a:solidFill>
                <a:schemeClr val="tx1"/>
              </a:solidFill>
              <a:latin typeface="system-ui"/>
            </a:endParaRPr>
          </a:p>
        </p:txBody>
      </p:sp>
      <p:pic>
        <p:nvPicPr>
          <p:cNvPr id="7" name="Graphic 6" descr="Castle scene">
            <a:extLst>
              <a:ext uri="{FF2B5EF4-FFF2-40B4-BE49-F238E27FC236}">
                <a16:creationId xmlns:a16="http://schemas.microsoft.com/office/drawing/2014/main" id="{EC19FF72-E94B-B9C7-926B-E88A924E56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3159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2537</TotalTime>
  <Words>938</Words>
  <Application>Microsoft Macintosh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Courier New</vt:lpstr>
      <vt:lpstr>Gill Sans MT</vt:lpstr>
      <vt:lpstr>Impact</vt:lpstr>
      <vt:lpstr>system-ui</vt:lpstr>
      <vt:lpstr>Times New Roman</vt:lpstr>
      <vt:lpstr>Badge</vt:lpstr>
      <vt:lpstr>Ecclesiastes</vt:lpstr>
      <vt:lpstr>schedule</vt:lpstr>
      <vt:lpstr>Enjoy Life!</vt:lpstr>
      <vt:lpstr>9:11-12</vt:lpstr>
      <vt:lpstr>The poor, wise man  why did this example of wisdom seem “great” to Solomon? (9:13)</vt:lpstr>
      <vt:lpstr>Proverbs</vt:lpstr>
      <vt:lpstr>10:5-7</vt:lpstr>
      <vt:lpstr>More Proverbs</vt:lpstr>
      <vt:lpstr>The king</vt:lpstr>
      <vt:lpstr>11:1 - 12:8  Carpe Diem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37</cp:revision>
  <dcterms:created xsi:type="dcterms:W3CDTF">2024-02-25T02:51:32Z</dcterms:created>
  <dcterms:modified xsi:type="dcterms:W3CDTF">2024-03-30T21:02:26Z</dcterms:modified>
</cp:coreProperties>
</file>