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320" r:id="rId2"/>
    <p:sldId id="321" r:id="rId3"/>
    <p:sldId id="312" r:id="rId4"/>
    <p:sldId id="307" r:id="rId5"/>
    <p:sldId id="311" r:id="rId6"/>
    <p:sldId id="317" r:id="rId7"/>
    <p:sldId id="304" r:id="rId8"/>
    <p:sldId id="314" r:id="rId9"/>
    <p:sldId id="323" r:id="rId10"/>
    <p:sldId id="315" r:id="rId11"/>
    <p:sldId id="319" r:id="rId12"/>
    <p:sldId id="318" r:id="rId13"/>
    <p:sldId id="310" r:id="rId14"/>
    <p:sldId id="316" r:id="rId15"/>
    <p:sldId id="308" r:id="rId16"/>
    <p:sldId id="322" r:id="rId17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9F6C"/>
    <a:srgbClr val="E4BA5B"/>
    <a:srgbClr val="DB8E67"/>
    <a:srgbClr val="1B4D60"/>
    <a:srgbClr val="C55E30"/>
    <a:srgbClr val="C08A5B"/>
    <a:srgbClr val="402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74966"/>
  </p:normalViewPr>
  <p:slideViewPr>
    <p:cSldViewPr snapToGrid="0">
      <p:cViewPr varScale="1">
        <p:scale>
          <a:sx n="106" d="100"/>
          <a:sy n="106" d="100"/>
        </p:scale>
        <p:origin x="154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2068A-DF5B-1A48-AAB8-9B71A95168F9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9524B-4A38-1248-AEA4-B0B78C94B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53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BB00163-8B73-8C3D-5187-BF0C262B4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5AB3CA75-CE9A-AD13-4A0C-635C40A55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6F70AD95-2E2F-C5CF-2DDB-C2E0947E1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F667E3E-5659-182A-3591-F147081178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3B09524B-4A38-1248-AEA4-B0B78C94BF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57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E98D095-92B2-C7E1-6B05-AA417664E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967A7C01-4F3E-8719-1E0E-BD45E825E7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27593474-872A-A6B3-4D01-705850E77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DA5A93B-483B-F155-FC2D-3080F5ECD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3B09524B-4A38-1248-AEA4-B0B78C94BF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40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CCF1284-98F3-9325-38B4-6D0734D55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14B485B4-5392-0871-9C46-7A32940C04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9533CD0B-867A-A5E4-C3CC-5F125A97BC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A168AC6-3D3E-46D4-8FA0-42BB011A38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3B09524B-4A38-1248-AEA4-B0B78C94BF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89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C1798C7-DCD4-3EE2-2C02-511B83AC9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FA52CFC7-4D8C-31A0-216B-725338C94E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FD2BE00C-6AF6-A7BD-540B-B5F5950A78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4807D8F-BEE8-9764-FD6D-91E5300E9C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3B09524B-4A38-1248-AEA4-B0B78C94BF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40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0278574-BEBE-A486-520A-0BC194D64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4B3B31C3-077C-AD77-C364-70FE71B914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099E647F-6906-218F-A627-4FEF8F67FE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D1D647-AB5E-C08A-778C-615E1DF474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3B09524B-4A38-1248-AEA4-B0B78C94BF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6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3B09524B-4A38-1248-AEA4-B0B78C94BF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89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42D8F77-D1DF-DD6C-4C2B-31A4CA1F7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BB370C92-EC60-EFB4-A07D-662BA728D8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580F6C9D-3EE5-3E65-1F0E-B217558780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ADB99C6-2924-CC70-90B2-0CA24C0887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3B09524B-4A38-1248-AEA4-B0B78C94BF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43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AF2F28E-A6FF-5325-F612-97059004B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152EC331-25EF-EF42-C784-B4F3C9E107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B8514900-886C-6650-3598-02C49B5960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2D69064-6015-73A1-FE1F-E1FEF58109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3B09524B-4A38-1248-AEA4-B0B78C94BF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26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1762FF7-6E2A-99A6-B482-E6653438F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834A8F5D-073E-8149-730C-9754F485B1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11317194-9C6F-6C77-B28F-1EBF0D991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8CE612E-936C-5F3E-3753-D3490848CA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3B09524B-4A38-1248-AEA4-B0B78C94BF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93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2F977DC-3558-9B32-680A-964885889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D6C8721B-2F0A-1AA2-6851-A1B0161FA3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72A119FB-63A1-1478-DD0A-7EA005F88D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B4E2384-0636-5D7E-9639-753B5308AC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3B09524B-4A38-1248-AEA4-B0B78C94BF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64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2B41B3-0A87-4ABB-88EC-590437976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93B05DB4-DCF1-250F-FBF4-FE73C2EEEB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099ED42A-12AE-5528-2B8A-13C2BAF208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rgbClr val="231F2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F6AEB64-1E3B-64C6-72B6-F68379EC05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9524B-4A38-1248-AEA4-B0B78C94BF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57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A2E1305-C1D7-5A96-9DED-2BBF3A74A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36434FB1-E5EB-CCBA-89E6-707456D8F2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47E31F4C-CC68-1D37-C079-046F0627E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rgbClr val="231F2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4638789-3599-9FD8-3CC8-01706549F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3B09524B-4A38-1248-AEA4-B0B78C94BF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46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29B68A0-EC32-B0B9-F131-6F0531EFB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A59B1E6E-A2A9-28F9-2466-73893E3CB6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00A155F1-9CA0-6644-89CD-1A60DB6293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rgbClr val="231F2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7163375-C800-4BBC-A07F-0D4D17A7F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3B09524B-4A38-1248-AEA4-B0B78C94BF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51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5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8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4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6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1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4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6F12-65FB-4147-B5C2-25842B05EB63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1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D6F12-65FB-4147-B5C2-25842B05EB63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A4B73-CC2B-E046-AB48-7F683D51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8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ne structure with columns&#10;&#10;Description automatically generated with medium confidence">
            <a:extLst>
              <a:ext uri="{FF2B5EF4-FFF2-40B4-BE49-F238E27FC236}">
                <a16:creationId xmlns:a16="http://schemas.microsoft.com/office/drawing/2014/main" xmlns="" id="{045E1916-9B27-EFCE-A0F3-38A291B08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xmlns="" id="{250F65FC-3911-CBC6-ECD8-1563A95820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65"/>
          <a:stretch/>
        </p:blipFill>
        <p:spPr>
          <a:xfrm>
            <a:off x="0" y="1026695"/>
            <a:ext cx="9143998" cy="46883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400" y="1379764"/>
            <a:ext cx="4710793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</a:rPr>
              <a:t>PUESTOS LOS OJOS EN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9335" y="4308021"/>
            <a:ext cx="3126921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</a:rPr>
              <a:t>HEBREOS 12:1-2</a:t>
            </a:r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15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2C4627-C35D-1E6D-EDD7-020C8146D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  Description automatically generated with medium confidence">
            <a:extLst>
              <a:ext uri="{FF2B5EF4-FFF2-40B4-BE49-F238E27FC236}">
                <a16:creationId xmlns="" xmlns:a16="http://schemas.microsoft.com/office/drawing/2014/main" id="{AD300789-DFB6-487F-9C1A-F25EB0453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4" name="Picture 3" descr="A brown backpack with straps  Description automatically generated">
            <a:extLst>
              <a:ext uri="{FF2B5EF4-FFF2-40B4-BE49-F238E27FC236}">
                <a16:creationId xmlns="" xmlns:a16="http://schemas.microsoft.com/office/drawing/2014/main" id="{83309546-5258-F50F-0F23-4C2D43203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75" b="94989" l="9944" r="89916">
                        <a14:foregroundMark x1="27031" y1="85308" x2="32353" y2="92938"/>
                        <a14:foregroundMark x1="32353" y1="92938" x2="53641" y2="97153"/>
                        <a14:foregroundMark x1="53641" y1="97153" x2="74790" y2="95103"/>
                        <a14:foregroundMark x1="74790" y1="95103" x2="85014" y2="91913"/>
                        <a14:foregroundMark x1="85014" y1="91913" x2="90056" y2="74829"/>
                        <a14:foregroundMark x1="90056" y1="74829" x2="78711" y2="72437"/>
                        <a14:foregroundMark x1="78711" y1="72437" x2="28011" y2="85991"/>
                        <a14:foregroundMark x1="30112" y1="92825" x2="50700" y2="96925"/>
                        <a14:foregroundMark x1="50700" y1="96925" x2="61485" y2="96925"/>
                        <a14:foregroundMark x1="61485" y1="96925" x2="72129" y2="95900"/>
                        <a14:foregroundMark x1="72129" y1="95900" x2="63025" y2="91572"/>
                        <a14:foregroundMark x1="63025" y1="91572" x2="40896" y2="91116"/>
                        <a14:foregroundMark x1="40896" y1="91116" x2="50140" y2="95672"/>
                        <a14:foregroundMark x1="50140" y1="95672" x2="72689" y2="94419"/>
                        <a14:foregroundMark x1="72689" y1="94419" x2="50980" y2="95103"/>
                        <a14:foregroundMark x1="50980" y1="95103" x2="39916" y2="93394"/>
                        <a14:foregroundMark x1="39916" y1="93394" x2="50840" y2="93052"/>
                        <a14:foregroundMark x1="50840" y1="93052" x2="61905" y2="93052"/>
                        <a14:foregroundMark x1="61905" y1="93052" x2="72829" y2="92597"/>
                        <a14:foregroundMark x1="72829" y1="92597" x2="40616" y2="94875"/>
                        <a14:foregroundMark x1="40616" y1="94875" x2="52941" y2="94419"/>
                        <a14:foregroundMark x1="52941" y1="94419" x2="64286" y2="94419"/>
                        <a14:foregroundMark x1="64286" y1="94419" x2="75210" y2="94077"/>
                        <a14:foregroundMark x1="75210" y1="94077" x2="62605" y2="94989"/>
                        <a14:foregroundMark x1="62605" y1="94989" x2="34874" y2="91913"/>
                        <a14:foregroundMark x1="38515" y1="10592" x2="28852" y2="7289"/>
                        <a14:foregroundMark x1="28852" y1="7289" x2="18207" y2="7289"/>
                        <a14:foregroundMark x1="18207" y1="7289" x2="39216" y2="9795"/>
                        <a14:foregroundMark x1="39216" y1="9795" x2="17507" y2="9567"/>
                        <a14:foregroundMark x1="17507" y1="9567" x2="28011" y2="8200"/>
                        <a14:foregroundMark x1="28011" y1="8200" x2="17227" y2="9567"/>
                        <a14:foregroundMark x1="17227" y1="9567" x2="28291" y2="8314"/>
                        <a14:foregroundMark x1="28291" y1="8314" x2="35434" y2="9112"/>
                        <a14:foregroundMark x1="66337" y1="6834" x2="65553" y2="6449"/>
                        <a14:foregroundMark x1="67263" y1="7289" x2="66337" y2="6834"/>
                        <a14:foregroundMark x1="78151" y1="12642" x2="67263" y2="7289"/>
                        <a14:foregroundMark x1="52805" y1="3048" x2="49580" y2="2733"/>
                        <a14:foregroundMark x1="49580" y1="2733" x2="39076" y2="5467"/>
                        <a14:foregroundMark x1="39076" y1="5467" x2="47479" y2="3075"/>
                        <a14:backgroundMark x1="63725" y1="7062" x2="53922" y2="3759"/>
                        <a14:backgroundMark x1="53922" y1="3759" x2="53361" y2="3759"/>
                        <a14:backgroundMark x1="55042" y1="3986" x2="65266" y2="6378"/>
                        <a14:backgroundMark x1="65266" y1="6378" x2="55182" y2="3986"/>
                        <a14:backgroundMark x1="55182" y1="3986" x2="55042" y2="3986"/>
                        <a14:backgroundMark x1="64846" y1="6834" x2="64846" y2="6834"/>
                        <a14:backgroundMark x1="65266" y1="7289" x2="65266" y2="7289"/>
                        <a14:backgroundMark x1="64566" y1="6606" x2="65126" y2="6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771" y="1342663"/>
            <a:ext cx="3164355" cy="389118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FAE0749A-66C4-C6BA-9E99-04FA3E5F59FF}"/>
              </a:ext>
            </a:extLst>
          </p:cNvPr>
          <p:cNvGrpSpPr/>
          <p:nvPr/>
        </p:nvGrpSpPr>
        <p:grpSpPr>
          <a:xfrm>
            <a:off x="3842004" y="1700388"/>
            <a:ext cx="4250630" cy="1101387"/>
            <a:chOff x="3842004" y="2059202"/>
            <a:chExt cx="4250630" cy="1101387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E6FA4F81-F742-028A-605A-6BDB64488B35}"/>
                </a:ext>
              </a:extLst>
            </p:cNvPr>
            <p:cNvSpPr txBox="1"/>
            <p:nvPr/>
          </p:nvSpPr>
          <p:spPr>
            <a:xfrm>
              <a:off x="4046492" y="2432482"/>
              <a:ext cx="38493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3600" i="1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la </a:t>
              </a:r>
              <a:r>
                <a:rPr lang="en-US" sz="3600" i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mochila de Leroy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EDC548C5-FC3F-888A-7E38-5BC7EF9B9ABE}"/>
                </a:ext>
              </a:extLst>
            </p:cNvPr>
            <p:cNvSpPr txBox="1"/>
            <p:nvPr/>
          </p:nvSpPr>
          <p:spPr>
            <a:xfrm>
              <a:off x="4732141" y="2059202"/>
              <a:ext cx="2424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2400" i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LA HISTORIA DE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514A16D2-FE1E-F72E-7580-FEA7E2B0D806}"/>
                </a:ext>
              </a:extLst>
            </p:cNvPr>
            <p:cNvCxnSpPr/>
            <p:nvPr/>
          </p:nvCxnSpPr>
          <p:spPr>
            <a:xfrm>
              <a:off x="3849719" y="3160588"/>
              <a:ext cx="4242915" cy="0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E18BF962-D1BB-869B-1898-2D6DB859D516}"/>
                </a:ext>
              </a:extLst>
            </p:cNvPr>
            <p:cNvCxnSpPr>
              <a:cxnSpLocks/>
            </p:cNvCxnSpPr>
            <p:nvPr/>
          </p:nvCxnSpPr>
          <p:spPr>
            <a:xfrm>
              <a:off x="8092634" y="2300079"/>
              <a:ext cx="0" cy="848935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728BB04F-A6A9-80B9-B977-733B0F6FD00E}"/>
                </a:ext>
              </a:extLst>
            </p:cNvPr>
            <p:cNvCxnSpPr>
              <a:cxnSpLocks/>
            </p:cNvCxnSpPr>
            <p:nvPr/>
          </p:nvCxnSpPr>
          <p:spPr>
            <a:xfrm>
              <a:off x="3842004" y="2311654"/>
              <a:ext cx="0" cy="848935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B19ED4F7-BF26-B4BB-8594-DC62BB3C70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2004" y="2311654"/>
              <a:ext cx="1054087" cy="0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1A58677E-89C5-B233-3CC4-AC0B4F805E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38547" y="2300256"/>
              <a:ext cx="1054087" cy="0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 descr="A pile of bricks on a white background  Description automatically generated">
            <a:extLst>
              <a:ext uri="{FF2B5EF4-FFF2-40B4-BE49-F238E27FC236}">
                <a16:creationId xmlns="" xmlns:a16="http://schemas.microsoft.com/office/drawing/2014/main" id="{5E1C3100-616C-7CEF-9DBA-7D0CAF1EAD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4" b="89901" l="5396" r="92206">
                        <a14:foregroundMark x1="8393" y1="67219" x2="5396" y2="45199"/>
                        <a14:foregroundMark x1="5396" y1="45199" x2="9472" y2="59437"/>
                        <a14:foregroundMark x1="59592" y1="90066" x2="60911" y2="89404"/>
                        <a14:foregroundMark x1="88729" y1="70695" x2="89808" y2="59272"/>
                        <a14:foregroundMark x1="90767" y1="67219" x2="92206" y2="6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3256" y="3036556"/>
            <a:ext cx="2961826" cy="214501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64577D9-E22F-23AE-A9D2-D01DAB0EA33B}"/>
              </a:ext>
            </a:extLst>
          </p:cNvPr>
          <p:cNvGrpSpPr/>
          <p:nvPr/>
        </p:nvGrpSpPr>
        <p:grpSpPr>
          <a:xfrm>
            <a:off x="598046" y="550906"/>
            <a:ext cx="5162673" cy="469367"/>
            <a:chOff x="5068711" y="992544"/>
            <a:chExt cx="3860136" cy="469367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F961EB82-8BFC-5DFD-D7E0-16AD79E3ACF2}"/>
                </a:ext>
              </a:extLst>
            </p:cNvPr>
            <p:cNvGrpSpPr/>
            <p:nvPr/>
          </p:nvGrpSpPr>
          <p:grpSpPr>
            <a:xfrm>
              <a:off x="5068711" y="1004711"/>
              <a:ext cx="457200" cy="457200"/>
              <a:chOff x="5068711" y="1004711"/>
              <a:chExt cx="457200" cy="4572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B54FD485-F75C-E02C-68E8-8B0B8C2963DE}"/>
                  </a:ext>
                </a:extLst>
              </p:cNvPr>
              <p:cNvSpPr/>
              <p:nvPr/>
            </p:nvSpPr>
            <p:spPr>
              <a:xfrm>
                <a:off x="5068711" y="1004711"/>
                <a:ext cx="457200" cy="457200"/>
              </a:xfrm>
              <a:prstGeom prst="rect">
                <a:avLst/>
              </a:prstGeom>
              <a:solidFill>
                <a:srgbClr val="DB8E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21" name="Right Arrow 20">
                <a:extLst>
                  <a:ext uri="{FF2B5EF4-FFF2-40B4-BE49-F238E27FC236}">
                    <a16:creationId xmlns="" xmlns:a16="http://schemas.microsoft.com/office/drawing/2014/main" id="{40C1CEF7-ED16-1604-B841-28EE35D6AB19}"/>
                  </a:ext>
                </a:extLst>
              </p:cNvPr>
              <p:cNvSpPr/>
              <p:nvPr/>
            </p:nvSpPr>
            <p:spPr>
              <a:xfrm>
                <a:off x="5137291" y="1096151"/>
                <a:ext cx="320040" cy="274320"/>
              </a:xfrm>
              <a:prstGeom prst="rightArrow">
                <a:avLst>
                  <a:gd name="adj1" fmla="val 44185"/>
                  <a:gd name="adj2" fmla="val 5674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FA2E4602-26F4-6853-4105-01C7F3248DC0}"/>
                </a:ext>
              </a:extLst>
            </p:cNvPr>
            <p:cNvSpPr txBox="1"/>
            <p:nvPr/>
          </p:nvSpPr>
          <p:spPr>
            <a:xfrm>
              <a:off x="5594491" y="992544"/>
              <a:ext cx="3334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 PECADO QUE </a:t>
              </a:r>
              <a:r>
                <a:rPr 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“ENVUELVE”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6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4D1BB64-FE32-BB51-26E0-AAD06CFCF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  Description automatically generated with medium confidence">
            <a:extLst>
              <a:ext uri="{FF2B5EF4-FFF2-40B4-BE49-F238E27FC236}">
                <a16:creationId xmlns="" xmlns:a16="http://schemas.microsoft.com/office/drawing/2014/main" id="{AC961815-3E88-D067-2147-D3A045511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8B0D386-D7B9-A9DF-C63B-9D469C3B7245}"/>
              </a:ext>
            </a:extLst>
          </p:cNvPr>
          <p:cNvGrpSpPr/>
          <p:nvPr/>
        </p:nvGrpSpPr>
        <p:grpSpPr>
          <a:xfrm>
            <a:off x="2446685" y="1528725"/>
            <a:ext cx="4556632" cy="1101387"/>
            <a:chOff x="3842004" y="2059202"/>
            <a:chExt cx="4556632" cy="1101387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7A26A12E-0A96-0429-CC77-2590BB1FF0FB}"/>
                </a:ext>
              </a:extLst>
            </p:cNvPr>
            <p:cNvSpPr txBox="1"/>
            <p:nvPr/>
          </p:nvSpPr>
          <p:spPr>
            <a:xfrm>
              <a:off x="3992890" y="2430303"/>
              <a:ext cx="44057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3600" i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¿Cuál es mi ladrillo?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6DF5238B-3F34-74BE-E644-AD227FD8CD6E}"/>
                </a:ext>
              </a:extLst>
            </p:cNvPr>
            <p:cNvSpPr txBox="1"/>
            <p:nvPr/>
          </p:nvSpPr>
          <p:spPr>
            <a:xfrm>
              <a:off x="4732141" y="2059202"/>
              <a:ext cx="2424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2400" i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EN MI CARRERA…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EBE05AF2-217A-C605-7FB3-5AA4D011AEA8}"/>
                </a:ext>
              </a:extLst>
            </p:cNvPr>
            <p:cNvCxnSpPr/>
            <p:nvPr/>
          </p:nvCxnSpPr>
          <p:spPr>
            <a:xfrm>
              <a:off x="3849719" y="3160588"/>
              <a:ext cx="4242915" cy="0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7EBD83FB-A5EF-1BC7-BAC5-206351E9231D}"/>
                </a:ext>
              </a:extLst>
            </p:cNvPr>
            <p:cNvCxnSpPr>
              <a:cxnSpLocks/>
            </p:cNvCxnSpPr>
            <p:nvPr/>
          </p:nvCxnSpPr>
          <p:spPr>
            <a:xfrm>
              <a:off x="8092634" y="2300079"/>
              <a:ext cx="0" cy="848935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4BE0331D-25E1-95F8-DB0F-40D03E0B4C5D}"/>
                </a:ext>
              </a:extLst>
            </p:cNvPr>
            <p:cNvCxnSpPr>
              <a:cxnSpLocks/>
            </p:cNvCxnSpPr>
            <p:nvPr/>
          </p:nvCxnSpPr>
          <p:spPr>
            <a:xfrm>
              <a:off x="3842004" y="2311654"/>
              <a:ext cx="0" cy="848935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D2585DA2-0803-D295-92F3-AFC80461F9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2004" y="2311654"/>
              <a:ext cx="1054087" cy="0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F2415079-8FE9-D543-277D-B4E1734DE2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38547" y="2300256"/>
              <a:ext cx="1054087" cy="0"/>
            </a:xfrm>
            <a:prstGeom prst="line">
              <a:avLst/>
            </a:prstGeom>
            <a:ln w="95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 descr="A pile of bricks on a white background  Description automatically generated">
            <a:extLst>
              <a:ext uri="{FF2B5EF4-FFF2-40B4-BE49-F238E27FC236}">
                <a16:creationId xmlns="" xmlns:a16="http://schemas.microsoft.com/office/drawing/2014/main" id="{BE13A863-804F-A8D9-161F-A864B18F1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01" l="5396" r="92206">
                        <a14:foregroundMark x1="8393" y1="67219" x2="5396" y2="45199"/>
                        <a14:foregroundMark x1="5396" y1="45199" x2="9472" y2="59437"/>
                        <a14:foregroundMark x1="59592" y1="90066" x2="60911" y2="89404"/>
                        <a14:foregroundMark x1="88729" y1="70695" x2="89808" y2="59272"/>
                        <a14:foregroundMark x1="90767" y1="67219" x2="92206" y2="6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0562" y="3185879"/>
            <a:ext cx="2961826" cy="214501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3AE93FD-8A4D-FFF0-0422-0A6BCB7E1027}"/>
              </a:ext>
            </a:extLst>
          </p:cNvPr>
          <p:cNvGrpSpPr/>
          <p:nvPr/>
        </p:nvGrpSpPr>
        <p:grpSpPr>
          <a:xfrm>
            <a:off x="598047" y="550906"/>
            <a:ext cx="4397902" cy="469367"/>
            <a:chOff x="5068711" y="992544"/>
            <a:chExt cx="4397902" cy="469367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50540D47-FB12-EB66-ED96-FB0C0EC80105}"/>
                </a:ext>
              </a:extLst>
            </p:cNvPr>
            <p:cNvGrpSpPr/>
            <p:nvPr/>
          </p:nvGrpSpPr>
          <p:grpSpPr>
            <a:xfrm>
              <a:off x="5068711" y="1004711"/>
              <a:ext cx="457200" cy="457200"/>
              <a:chOff x="5068711" y="1004711"/>
              <a:chExt cx="457200" cy="4572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1BBF5352-C01E-4177-DB83-B8635686542E}"/>
                  </a:ext>
                </a:extLst>
              </p:cNvPr>
              <p:cNvSpPr/>
              <p:nvPr/>
            </p:nvSpPr>
            <p:spPr>
              <a:xfrm>
                <a:off x="5068711" y="1004711"/>
                <a:ext cx="457200" cy="457200"/>
              </a:xfrm>
              <a:prstGeom prst="rect">
                <a:avLst/>
              </a:prstGeom>
              <a:solidFill>
                <a:srgbClr val="DB8E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17" name="Right Arrow 16">
                <a:extLst>
                  <a:ext uri="{FF2B5EF4-FFF2-40B4-BE49-F238E27FC236}">
                    <a16:creationId xmlns="" xmlns:a16="http://schemas.microsoft.com/office/drawing/2014/main" id="{B4B0B254-FD06-470E-77E0-E836CCA3D108}"/>
                  </a:ext>
                </a:extLst>
              </p:cNvPr>
              <p:cNvSpPr/>
              <p:nvPr/>
            </p:nvSpPr>
            <p:spPr>
              <a:xfrm>
                <a:off x="5137291" y="1096151"/>
                <a:ext cx="320040" cy="274320"/>
              </a:xfrm>
              <a:prstGeom prst="rightArrow">
                <a:avLst>
                  <a:gd name="adj1" fmla="val 44185"/>
                  <a:gd name="adj2" fmla="val 5674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75BD45EB-5046-E18E-E714-96B7302F8D56}"/>
                </a:ext>
              </a:extLst>
            </p:cNvPr>
            <p:cNvSpPr txBox="1"/>
            <p:nvPr/>
          </p:nvSpPr>
          <p:spPr>
            <a:xfrm>
              <a:off x="5594491" y="992544"/>
              <a:ext cx="3872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 PECADO QUE </a:t>
              </a:r>
              <a:r>
                <a:rPr 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“ENVUELVE”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149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5438933-6D06-8665-2D01-D072EC558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  Description automatically generated with medium confidence">
            <a:extLst>
              <a:ext uri="{FF2B5EF4-FFF2-40B4-BE49-F238E27FC236}">
                <a16:creationId xmlns="" xmlns:a16="http://schemas.microsoft.com/office/drawing/2014/main" id="{7E864725-C15B-560D-31CD-DCDFC2508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C0EBF29-94E0-5F12-FB56-7BBE822C7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1354"/>
            <a:ext cx="7886700" cy="1560513"/>
          </a:xfrm>
        </p:spPr>
        <p:txBody>
          <a:bodyPr>
            <a:normAutofit/>
          </a:bodyPr>
          <a:lstStyle/>
          <a:p>
            <a:pPr marL="0" indent="0" algn="ctr" rtl="0">
              <a:buNone/>
            </a:pPr>
            <a:r>
              <a:rPr lang="en-US" sz="3200" b="0" i="0" dirty="0">
                <a:effectLst/>
                <a:latin typeface="+mj-lt"/>
              </a:rPr>
              <a:t/>
            </a:r>
            <a:br>
              <a:rPr lang="en-US" sz="3200" b="0" i="0" dirty="0">
                <a:effectLst/>
                <a:latin typeface="+mj-lt"/>
              </a:rPr>
            </a:br>
            <a:r>
              <a:rPr lang="en-US" sz="7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¿Cómo?</a:t>
            </a:r>
            <a:endParaRPr lang="en-US" sz="3200"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C4944E0-5696-4576-F85D-7E71186C7E11}"/>
              </a:ext>
            </a:extLst>
          </p:cNvPr>
          <p:cNvGrpSpPr/>
          <p:nvPr/>
        </p:nvGrpSpPr>
        <p:grpSpPr>
          <a:xfrm>
            <a:off x="587521" y="548572"/>
            <a:ext cx="3860136" cy="469367"/>
            <a:chOff x="5068711" y="992544"/>
            <a:chExt cx="3860136" cy="469367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DA0C49E1-B566-C895-E0C1-535E10696390}"/>
                </a:ext>
              </a:extLst>
            </p:cNvPr>
            <p:cNvGrpSpPr/>
            <p:nvPr/>
          </p:nvGrpSpPr>
          <p:grpSpPr>
            <a:xfrm>
              <a:off x="5068711" y="1004711"/>
              <a:ext cx="457200" cy="457200"/>
              <a:chOff x="5068711" y="1004711"/>
              <a:chExt cx="457200" cy="4572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EE1632F9-E8A2-19D1-9E38-D6B1932FCD70}"/>
                  </a:ext>
                </a:extLst>
              </p:cNvPr>
              <p:cNvSpPr/>
              <p:nvPr/>
            </p:nvSpPr>
            <p:spPr>
              <a:xfrm>
                <a:off x="5068711" y="1004711"/>
                <a:ext cx="457200" cy="457200"/>
              </a:xfrm>
              <a:prstGeom prst="rect">
                <a:avLst/>
              </a:prstGeom>
              <a:solidFill>
                <a:srgbClr val="DB8E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8" name="Right Arrow 7">
                <a:extLst>
                  <a:ext uri="{FF2B5EF4-FFF2-40B4-BE49-F238E27FC236}">
                    <a16:creationId xmlns="" xmlns:a16="http://schemas.microsoft.com/office/drawing/2014/main" id="{7827E7E5-EDDE-21EA-9A69-6A0BC940BE9D}"/>
                  </a:ext>
                </a:extLst>
              </p:cNvPr>
              <p:cNvSpPr/>
              <p:nvPr/>
            </p:nvSpPr>
            <p:spPr>
              <a:xfrm>
                <a:off x="5137291" y="1096151"/>
                <a:ext cx="320040" cy="274320"/>
              </a:xfrm>
              <a:prstGeom prst="rightArrow">
                <a:avLst>
                  <a:gd name="adj1" fmla="val 44185"/>
                  <a:gd name="adj2" fmla="val 5674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B5500D3-AFA6-3557-9327-62D584AF4470}"/>
                </a:ext>
              </a:extLst>
            </p:cNvPr>
            <p:cNvSpPr txBox="1"/>
            <p:nvPr/>
          </p:nvSpPr>
          <p:spPr>
            <a:xfrm>
              <a:off x="5594491" y="992544"/>
              <a:ext cx="3334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DESPOJÉMONOS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Content Placeholder 3">
            <a:extLst>
              <a:ext uri="{FF2B5EF4-FFF2-40B4-BE49-F238E27FC236}">
                <a16:creationId xmlns="" xmlns:a16="http://schemas.microsoft.com/office/drawing/2014/main" id="{08E8B5EE-47E8-D6D6-1CE3-36D3763EF3B9}"/>
              </a:ext>
            </a:extLst>
          </p:cNvPr>
          <p:cNvSpPr txBox="1">
            <a:spLocks/>
          </p:cNvSpPr>
          <p:nvPr/>
        </p:nvSpPr>
        <p:spPr>
          <a:xfrm>
            <a:off x="3054401" y="2857500"/>
            <a:ext cx="2786511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rgbClr val="E09F6C"/>
                </a:solidFill>
                <a:latin typeface="Calibri Light" panose="020F0302020204030204"/>
              </a:rPr>
              <a:t>1 Pedro 4:1-4</a:t>
            </a:r>
          </a:p>
        </p:txBody>
      </p:sp>
    </p:spTree>
    <p:extLst>
      <p:ext uri="{BB962C8B-B14F-4D97-AF65-F5344CB8AC3E}">
        <p14:creationId xmlns:p14="http://schemas.microsoft.com/office/powerpoint/2010/main" val="22840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D1545F3-477E-CD47-624E-0677C990E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  Description automatically generated with medium confidence">
            <a:extLst>
              <a:ext uri="{FF2B5EF4-FFF2-40B4-BE49-F238E27FC236}">
                <a16:creationId xmlns="" xmlns:a16="http://schemas.microsoft.com/office/drawing/2014/main" id="{31EA7770-9415-FDAD-AE50-44394AAB5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3F13E9-0B24-D545-ADDC-58B731B1B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23" y="2018071"/>
            <a:ext cx="8246225" cy="3170936"/>
          </a:xfrm>
        </p:spPr>
        <p:txBody>
          <a:bodyPr>
            <a:normAutofit/>
          </a:bodyPr>
          <a:lstStyle/>
          <a:p>
            <a:pPr marL="0" indent="0" algn="ctr" rtl="0">
              <a:buNone/>
            </a:pPr>
            <a:r>
              <a:rPr lang="en-US" dirty="0"/>
              <a:t>Soy cristiano: vivo para la voluntad de Dios</a:t>
            </a:r>
            <a:br>
              <a:rPr lang="en-US" dirty="0"/>
            </a:br>
            <a:r>
              <a:rPr lang="en-US" sz="2400" i="1" dirty="0">
                <a:solidFill>
                  <a:srgbClr val="E09F6C"/>
                </a:solidFill>
                <a:latin typeface="+mj-lt"/>
              </a:rPr>
              <a:t>1 Pedro 4:1-2</a:t>
            </a:r>
            <a:r>
              <a:rPr lang="en-US" dirty="0"/>
              <a:t/>
            </a:r>
            <a:br>
              <a:rPr lang="en-US" dirty="0"/>
            </a:br>
            <a:endParaRPr lang="en-US" sz="1800" dirty="0"/>
          </a:p>
          <a:p>
            <a:pPr marL="0" indent="0" algn="ctr" rtl="0">
              <a:buNone/>
            </a:pPr>
            <a:r>
              <a:rPr lang="en-US" dirty="0"/>
              <a:t>Soy cristiano: ya he perdido suficiente tiempo en esto</a:t>
            </a:r>
            <a:br>
              <a:rPr lang="en-US" dirty="0"/>
            </a:br>
            <a:r>
              <a:rPr lang="en-US" sz="2400" i="1" dirty="0">
                <a:solidFill>
                  <a:srgbClr val="E09F6C"/>
                </a:solidFill>
                <a:latin typeface="+mj-lt"/>
              </a:rPr>
              <a:t>1 Pedro 4:3</a:t>
            </a:r>
          </a:p>
          <a:p>
            <a:pPr marL="0" indent="0" algn="ctr" rtl="0">
              <a:buNone/>
            </a:pPr>
            <a:endParaRPr lang="en-US" sz="1800" dirty="0"/>
          </a:p>
          <a:p>
            <a:pPr marL="0" lvl="0" indent="0" algn="ctr" rtl="0">
              <a:buNone/>
            </a:pPr>
            <a:r>
              <a:rPr lang="en-US" dirty="0"/>
              <a:t>Soy cristiano: estoy corriendo una nueva carrera</a:t>
            </a:r>
            <a:br>
              <a:rPr lang="en-US" dirty="0"/>
            </a:br>
            <a:r>
              <a:rPr lang="en-US" sz="2400" i="1" dirty="0">
                <a:solidFill>
                  <a:srgbClr val="E09F6C"/>
                </a:solidFill>
                <a:latin typeface="Calibri Light" panose="020F0302020204030204"/>
              </a:rPr>
              <a:t>1 Pedro 4:4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BE1C249-E290-001C-4D19-1EE52B10DFB8}"/>
              </a:ext>
            </a:extLst>
          </p:cNvPr>
          <p:cNvGrpSpPr/>
          <p:nvPr/>
        </p:nvGrpSpPr>
        <p:grpSpPr>
          <a:xfrm>
            <a:off x="587521" y="548572"/>
            <a:ext cx="3860136" cy="469367"/>
            <a:chOff x="5068711" y="992544"/>
            <a:chExt cx="3860136" cy="469367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1CAA9336-29DA-9B79-3C83-BB43161C22FF}"/>
                </a:ext>
              </a:extLst>
            </p:cNvPr>
            <p:cNvGrpSpPr/>
            <p:nvPr/>
          </p:nvGrpSpPr>
          <p:grpSpPr>
            <a:xfrm>
              <a:off x="5068711" y="1004711"/>
              <a:ext cx="457200" cy="457200"/>
              <a:chOff x="5068711" y="1004711"/>
              <a:chExt cx="457200" cy="4572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1706108C-F8E6-024E-6051-E8C26531CC63}"/>
                  </a:ext>
                </a:extLst>
              </p:cNvPr>
              <p:cNvSpPr/>
              <p:nvPr/>
            </p:nvSpPr>
            <p:spPr>
              <a:xfrm>
                <a:off x="5068711" y="1004711"/>
                <a:ext cx="457200" cy="457200"/>
              </a:xfrm>
              <a:prstGeom prst="rect">
                <a:avLst/>
              </a:prstGeom>
              <a:solidFill>
                <a:srgbClr val="DB8E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9" name="Right Arrow 8">
                <a:extLst>
                  <a:ext uri="{FF2B5EF4-FFF2-40B4-BE49-F238E27FC236}">
                    <a16:creationId xmlns="" xmlns:a16="http://schemas.microsoft.com/office/drawing/2014/main" id="{CE7EF00F-E538-CEFD-50A0-399122063B5D}"/>
                  </a:ext>
                </a:extLst>
              </p:cNvPr>
              <p:cNvSpPr/>
              <p:nvPr/>
            </p:nvSpPr>
            <p:spPr>
              <a:xfrm>
                <a:off x="5137291" y="1096151"/>
                <a:ext cx="320040" cy="274320"/>
              </a:xfrm>
              <a:prstGeom prst="rightArrow">
                <a:avLst>
                  <a:gd name="adj1" fmla="val 44185"/>
                  <a:gd name="adj2" fmla="val 5674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AC1A034-8F84-9CFA-AAA4-1E05A1E855B9}"/>
                </a:ext>
              </a:extLst>
            </p:cNvPr>
            <p:cNvSpPr txBox="1"/>
            <p:nvPr/>
          </p:nvSpPr>
          <p:spPr>
            <a:xfrm>
              <a:off x="5594491" y="992544"/>
              <a:ext cx="3334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DESPOJÉMONOS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FFBF81CE-48A2-DDB8-05D5-9486BCD4FA90}"/>
              </a:ext>
            </a:extLst>
          </p:cNvPr>
          <p:cNvGrpSpPr/>
          <p:nvPr/>
        </p:nvGrpSpPr>
        <p:grpSpPr>
          <a:xfrm>
            <a:off x="2904822" y="440268"/>
            <a:ext cx="3334356" cy="1180041"/>
            <a:chOff x="2904822" y="349956"/>
            <a:chExt cx="3334356" cy="1180041"/>
          </a:xfrm>
        </p:grpSpPr>
        <p:sp>
          <p:nvSpPr>
            <p:cNvPr id="12" name="Content Placeholder 3">
              <a:extLst>
                <a:ext uri="{FF2B5EF4-FFF2-40B4-BE49-F238E27FC236}">
                  <a16:creationId xmlns="" xmlns:a16="http://schemas.microsoft.com/office/drawing/2014/main" id="{EE12AA8F-D76A-D540-54AA-4177B92CF9F3}"/>
                </a:ext>
              </a:extLst>
            </p:cNvPr>
            <p:cNvSpPr txBox="1">
              <a:spLocks/>
            </p:cNvSpPr>
            <p:nvPr/>
          </p:nvSpPr>
          <p:spPr>
            <a:xfrm>
              <a:off x="2904822" y="349956"/>
              <a:ext cx="3334356" cy="10824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Font typeface="Arial" panose="020B0604020202020204" pitchFamily="34" charset="0"/>
                <a:buNone/>
              </a:pPr>
              <a:r>
                <a:rPr lang="en-US" sz="6000" b="1" dirty="0">
                  <a:latin typeface="Calibri" panose="020F0502020204030204" pitchFamily="34" charset="0"/>
                  <a:cs typeface="Calibri" panose="020F0502020204030204" pitchFamily="34" charset="0"/>
                </a:rPr>
                <a:t>¿Cómo?</a:t>
              </a:r>
              <a:endParaRPr lang="en-US" sz="6000" dirty="0">
                <a:latin typeface="+mj-lt"/>
              </a:endParaRPr>
            </a:p>
          </p:txBody>
        </p:sp>
        <p:sp>
          <p:nvSpPr>
            <p:cNvPr id="13" name="Content Placeholder 3">
              <a:extLst>
                <a:ext uri="{FF2B5EF4-FFF2-40B4-BE49-F238E27FC236}">
                  <a16:creationId xmlns="" xmlns:a16="http://schemas.microsoft.com/office/drawing/2014/main" id="{9EC3A6BA-E0D6-213D-D4A4-B158F526418A}"/>
                </a:ext>
              </a:extLst>
            </p:cNvPr>
            <p:cNvSpPr txBox="1">
              <a:spLocks/>
            </p:cNvSpPr>
            <p:nvPr/>
          </p:nvSpPr>
          <p:spPr>
            <a:xfrm>
              <a:off x="3122981" y="1072797"/>
              <a:ext cx="2786511" cy="4572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Font typeface="Arial" panose="020B0604020202020204" pitchFamily="34" charset="0"/>
                <a:buNone/>
              </a:pPr>
              <a:r>
                <a:rPr lang="en-US" sz="2400" i="1" dirty="0">
                  <a:solidFill>
                    <a:srgbClr val="E09F6C"/>
                  </a:solidFill>
                  <a:latin typeface="Calibri Light" panose="020F0302020204030204"/>
                </a:rPr>
                <a:t>1 Pedro 4:1-4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813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91A81F6-E212-A2DB-C1DE-5F583BA71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  Description automatically generated with medium confidence">
            <a:extLst>
              <a:ext uri="{FF2B5EF4-FFF2-40B4-BE49-F238E27FC236}">
                <a16:creationId xmlns="" xmlns:a16="http://schemas.microsoft.com/office/drawing/2014/main" id="{BE148692-4996-3E80-377F-601F73DF6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C1B4118A-4DF2-6AFA-A200-DB8A4F79D458}"/>
              </a:ext>
            </a:extLst>
          </p:cNvPr>
          <p:cNvGrpSpPr/>
          <p:nvPr/>
        </p:nvGrpSpPr>
        <p:grpSpPr>
          <a:xfrm>
            <a:off x="976140" y="2718184"/>
            <a:ext cx="3570922" cy="1181664"/>
            <a:chOff x="4645315" y="3972335"/>
            <a:chExt cx="3570922" cy="1181664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2E43CD11-F918-3729-0A4C-41C78E8A7347}"/>
                </a:ext>
              </a:extLst>
            </p:cNvPr>
            <p:cNvSpPr txBox="1"/>
            <p:nvPr/>
          </p:nvSpPr>
          <p:spPr>
            <a:xfrm>
              <a:off x="4645315" y="4446113"/>
              <a:ext cx="3570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000" i="1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“</a:t>
              </a:r>
              <a:r>
                <a:rPr lang="en-US" sz="2000" i="1" dirty="0" err="1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crea</a:t>
              </a:r>
              <a:r>
                <a:rPr lang="en-US" sz="2000" i="1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2000" i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en mí un corazón limpio…”</a:t>
              </a:r>
              <a:br>
                <a:rPr lang="en-US" sz="2000" i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en-US" sz="2000" i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Salmo 51:10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814CE948-D9D1-2F74-A208-F01B2FAEC477}"/>
                </a:ext>
              </a:extLst>
            </p:cNvPr>
            <p:cNvSpPr txBox="1"/>
            <p:nvPr/>
          </p:nvSpPr>
          <p:spPr>
            <a:xfrm>
              <a:off x="4645315" y="3972335"/>
              <a:ext cx="333011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 corazón del corredor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9C995F1B-83CC-2A88-C8C5-0622053BCA1E}"/>
                </a:ext>
              </a:extLst>
            </p:cNvPr>
            <p:cNvCxnSpPr>
              <a:cxnSpLocks/>
            </p:cNvCxnSpPr>
            <p:nvPr/>
          </p:nvCxnSpPr>
          <p:spPr>
            <a:xfrm>
              <a:off x="4713896" y="4439535"/>
              <a:ext cx="3106405" cy="0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8DCEA5E7-BFD7-3D12-99AB-BED8037DD07A}"/>
              </a:ext>
            </a:extLst>
          </p:cNvPr>
          <p:cNvGrpSpPr/>
          <p:nvPr/>
        </p:nvGrpSpPr>
        <p:grpSpPr>
          <a:xfrm>
            <a:off x="4734047" y="2718185"/>
            <a:ext cx="3736622" cy="1181663"/>
            <a:chOff x="4838109" y="3972336"/>
            <a:chExt cx="3736622" cy="1181663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CBC5330B-ADEC-A026-CC3D-9E46C326E513}"/>
                </a:ext>
              </a:extLst>
            </p:cNvPr>
            <p:cNvSpPr txBox="1"/>
            <p:nvPr/>
          </p:nvSpPr>
          <p:spPr>
            <a:xfrm>
              <a:off x="4838109" y="4446113"/>
              <a:ext cx="3528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“</a:t>
              </a:r>
              <a:r>
                <a:rPr lang="es-ES" sz="2000" i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exhórtense los unos a los otros cada día</a:t>
              </a:r>
              <a:r>
                <a:rPr lang="en-US" sz="2000" i="1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…” </a:t>
              </a:r>
              <a:r>
                <a:rPr lang="en-US" sz="2000" i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Hebreos 3:13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CA8D62C2-34EC-09CE-E023-61ECC21DCFE9}"/>
                </a:ext>
              </a:extLst>
            </p:cNvPr>
            <p:cNvSpPr txBox="1"/>
            <p:nvPr/>
          </p:nvSpPr>
          <p:spPr>
            <a:xfrm>
              <a:off x="4871957" y="3972336"/>
              <a:ext cx="37027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6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 </a:t>
              </a:r>
              <a:r>
                <a:rPr lang="en-US" sz="2600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ayuda</a:t>
              </a:r>
              <a:r>
                <a:rPr lang="en-US" sz="26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del corredor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F5978467-436B-A294-2009-A8F3A7E8733D}"/>
                </a:ext>
              </a:extLst>
            </p:cNvPr>
            <p:cNvCxnSpPr>
              <a:cxnSpLocks/>
            </p:cNvCxnSpPr>
            <p:nvPr/>
          </p:nvCxnSpPr>
          <p:spPr>
            <a:xfrm>
              <a:off x="4905415" y="4439535"/>
              <a:ext cx="3106405" cy="0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3E0B0776-F594-466D-59CF-B8D608BDFCD5}"/>
              </a:ext>
            </a:extLst>
          </p:cNvPr>
          <p:cNvGrpSpPr/>
          <p:nvPr/>
        </p:nvGrpSpPr>
        <p:grpSpPr>
          <a:xfrm>
            <a:off x="976141" y="4240267"/>
            <a:ext cx="3433812" cy="1200329"/>
            <a:chOff x="4645316" y="3972336"/>
            <a:chExt cx="3433812" cy="1200329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C10054DA-F8B1-02CF-D47B-417242CE82DD}"/>
                </a:ext>
              </a:extLst>
            </p:cNvPr>
            <p:cNvSpPr txBox="1"/>
            <p:nvPr/>
          </p:nvSpPr>
          <p:spPr>
            <a:xfrm>
              <a:off x="4645316" y="4464779"/>
              <a:ext cx="32410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000" i="1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“se </a:t>
              </a:r>
              <a:r>
                <a:rPr lang="en-US" sz="2000" i="1" dirty="0" err="1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torturaron</a:t>
              </a:r>
              <a:r>
                <a:rPr lang="en-US" sz="2000" i="1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con </a:t>
              </a:r>
              <a:r>
                <a:rPr lang="en-US" sz="2000" i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muchos dolores…” 1 Timoteo 6:10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FEE4D5E4-2BFE-98A3-DB7D-5F123A249248}"/>
                </a:ext>
              </a:extLst>
            </p:cNvPr>
            <p:cNvSpPr txBox="1"/>
            <p:nvPr/>
          </p:nvSpPr>
          <p:spPr>
            <a:xfrm>
              <a:off x="4645316" y="3972336"/>
              <a:ext cx="343381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Los dolores del corredor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27195429-853C-AD8C-44AE-FA14DD83C639}"/>
                </a:ext>
              </a:extLst>
            </p:cNvPr>
            <p:cNvCxnSpPr>
              <a:cxnSpLocks/>
            </p:cNvCxnSpPr>
            <p:nvPr/>
          </p:nvCxnSpPr>
          <p:spPr>
            <a:xfrm>
              <a:off x="4713896" y="4439535"/>
              <a:ext cx="3106405" cy="0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EF7E838A-05EB-EAF7-C5A0-2C872C31FBEC}"/>
              </a:ext>
            </a:extLst>
          </p:cNvPr>
          <p:cNvGrpSpPr/>
          <p:nvPr/>
        </p:nvGrpSpPr>
        <p:grpSpPr>
          <a:xfrm>
            <a:off x="4786571" y="4240267"/>
            <a:ext cx="3810429" cy="1181663"/>
            <a:chOff x="4838109" y="3972336"/>
            <a:chExt cx="3810429" cy="1181663"/>
          </a:xfrm>
        </p:grpSpPr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38482706-EF15-690B-9FB5-70AE1989BC31}"/>
                </a:ext>
              </a:extLst>
            </p:cNvPr>
            <p:cNvSpPr txBox="1"/>
            <p:nvPr/>
          </p:nvSpPr>
          <p:spPr>
            <a:xfrm>
              <a:off x="4838109" y="4446113"/>
              <a:ext cx="36840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“</a:t>
              </a:r>
              <a:r>
                <a:rPr lang="es-ES" sz="2000" i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Tenemos como ancla del alma, una esperanza</a:t>
              </a:r>
              <a:r>
                <a:rPr lang="en-US" sz="2000" i="1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…” </a:t>
              </a:r>
              <a:r>
                <a:rPr lang="en-US" sz="2000" i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Hebreos 6:19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BDD35D49-E7B5-D347-CF13-B9EE30D5DD75}"/>
                </a:ext>
              </a:extLst>
            </p:cNvPr>
            <p:cNvSpPr txBox="1"/>
            <p:nvPr/>
          </p:nvSpPr>
          <p:spPr>
            <a:xfrm>
              <a:off x="4851825" y="3972336"/>
              <a:ext cx="379671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 esperanza del corredor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24A99C68-AF7D-42E6-0003-8B6D36411B65}"/>
                </a:ext>
              </a:extLst>
            </p:cNvPr>
            <p:cNvCxnSpPr>
              <a:cxnSpLocks/>
            </p:cNvCxnSpPr>
            <p:nvPr/>
          </p:nvCxnSpPr>
          <p:spPr>
            <a:xfrm>
              <a:off x="4905415" y="4439535"/>
              <a:ext cx="3106405" cy="0"/>
            </a:xfrm>
            <a:prstGeom prst="line">
              <a:avLst/>
            </a:prstGeom>
            <a:ln w="222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613DDB3-2E19-84AB-5107-0A9623E45CAC}"/>
              </a:ext>
            </a:extLst>
          </p:cNvPr>
          <p:cNvSpPr txBox="1"/>
          <p:nvPr/>
        </p:nvSpPr>
        <p:spPr>
          <a:xfrm>
            <a:off x="0" y="1057936"/>
            <a:ext cx="9143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Soy cristiano.</a:t>
            </a:r>
            <a:b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Dios me ayudará a romper con los malos hábitos.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5F8A3E2-D1D7-C191-2A9C-FADE053B0DB9}"/>
              </a:ext>
            </a:extLst>
          </p:cNvPr>
          <p:cNvGrpSpPr/>
          <p:nvPr/>
        </p:nvGrpSpPr>
        <p:grpSpPr>
          <a:xfrm>
            <a:off x="587521" y="548572"/>
            <a:ext cx="3860136" cy="469367"/>
            <a:chOff x="5068711" y="992544"/>
            <a:chExt cx="3860136" cy="469367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640D70C7-3BC6-4986-2966-5794F647455E}"/>
                </a:ext>
              </a:extLst>
            </p:cNvPr>
            <p:cNvGrpSpPr/>
            <p:nvPr/>
          </p:nvGrpSpPr>
          <p:grpSpPr>
            <a:xfrm>
              <a:off x="5068711" y="1004711"/>
              <a:ext cx="457200" cy="457200"/>
              <a:chOff x="5068711" y="1004711"/>
              <a:chExt cx="457200" cy="45720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35F02523-0077-0BE9-55DE-944F93E0463E}"/>
                  </a:ext>
                </a:extLst>
              </p:cNvPr>
              <p:cNvSpPr/>
              <p:nvPr/>
            </p:nvSpPr>
            <p:spPr>
              <a:xfrm>
                <a:off x="5068711" y="1004711"/>
                <a:ext cx="457200" cy="457200"/>
              </a:xfrm>
              <a:prstGeom prst="rect">
                <a:avLst/>
              </a:prstGeom>
              <a:solidFill>
                <a:srgbClr val="DB8E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12" name="Right Arrow 11">
                <a:extLst>
                  <a:ext uri="{FF2B5EF4-FFF2-40B4-BE49-F238E27FC236}">
                    <a16:creationId xmlns="" xmlns:a16="http://schemas.microsoft.com/office/drawing/2014/main" id="{72180E5D-28EF-5C42-D28F-9511126FB0A4}"/>
                  </a:ext>
                </a:extLst>
              </p:cNvPr>
              <p:cNvSpPr/>
              <p:nvPr/>
            </p:nvSpPr>
            <p:spPr>
              <a:xfrm>
                <a:off x="5137291" y="1096151"/>
                <a:ext cx="320040" cy="274320"/>
              </a:xfrm>
              <a:prstGeom prst="rightArrow">
                <a:avLst>
                  <a:gd name="adj1" fmla="val 44185"/>
                  <a:gd name="adj2" fmla="val 5674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2920DB4-E051-4F2C-4B81-FB8ADFE3367B}"/>
                </a:ext>
              </a:extLst>
            </p:cNvPr>
            <p:cNvSpPr txBox="1"/>
            <p:nvPr/>
          </p:nvSpPr>
          <p:spPr>
            <a:xfrm>
              <a:off x="5594491" y="992544"/>
              <a:ext cx="3334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DESPOJÉMONOS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16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F7F186A-B424-7041-A379-540B32264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  Description automatically generated with medium confidence">
            <a:extLst>
              <a:ext uri="{FF2B5EF4-FFF2-40B4-BE49-F238E27FC236}">
                <a16:creationId xmlns="" xmlns:a16="http://schemas.microsoft.com/office/drawing/2014/main" id="{25AA01B6-1F05-C753-EFA8-45924DECB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A577D86-6916-8B52-4CEC-5F18DD151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rtl="0">
              <a:buNone/>
            </a:pPr>
            <a:r>
              <a:rPr lang="en-US" sz="3200" dirty="0">
                <a:latin typeface="+mj-lt"/>
              </a:rPr>
              <a:t>NUNCA RENUNCIES A LO QUE TÚ</a:t>
            </a:r>
            <a:r>
              <a:rPr lang="en-US" sz="3200" b="0" i="0" dirty="0">
                <a:effectLst/>
                <a:latin typeface="+mj-lt"/>
              </a:rPr>
              <a:t/>
            </a:r>
            <a:br>
              <a:rPr lang="en-US" sz="3200" b="0" i="0" dirty="0">
                <a:effectLst/>
                <a:latin typeface="+mj-lt"/>
              </a:rPr>
            </a:br>
            <a:r>
              <a:rPr lang="en-US" sz="7200" b="1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MÁS QUIERES</a:t>
            </a:r>
            <a:r>
              <a:rPr lang="en-US" sz="3200" b="0" i="0" dirty="0">
                <a:effectLst/>
                <a:latin typeface="+mj-lt"/>
              </a:rPr>
              <a:t/>
            </a:r>
            <a:br>
              <a:rPr lang="en-US" sz="3200" b="0" i="0" dirty="0">
                <a:effectLst/>
                <a:latin typeface="+mj-lt"/>
              </a:rPr>
            </a:br>
            <a:r>
              <a:rPr lang="en-US" sz="3200" b="0" i="0" dirty="0" smtClean="0">
                <a:effectLst/>
                <a:latin typeface="+mj-lt"/>
              </a:rPr>
              <a:t>POR </a:t>
            </a:r>
            <a:r>
              <a:rPr lang="en-US" sz="3200" b="0" i="0" dirty="0">
                <a:effectLst/>
                <a:latin typeface="+mj-lt"/>
              </a:rPr>
              <a:t>LO QUE QUIERES EN EL MOMENTO.</a:t>
            </a:r>
            <a:endParaRPr lang="en-US" sz="3200"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D433111-102D-821F-646C-9BDB7E242964}"/>
              </a:ext>
            </a:extLst>
          </p:cNvPr>
          <p:cNvGrpSpPr/>
          <p:nvPr/>
        </p:nvGrpSpPr>
        <p:grpSpPr>
          <a:xfrm>
            <a:off x="587521" y="548572"/>
            <a:ext cx="3860136" cy="469367"/>
            <a:chOff x="5068711" y="992544"/>
            <a:chExt cx="3860136" cy="469367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8671CC84-9EF8-1E53-BB45-9E5DB39029E8}"/>
                </a:ext>
              </a:extLst>
            </p:cNvPr>
            <p:cNvGrpSpPr/>
            <p:nvPr/>
          </p:nvGrpSpPr>
          <p:grpSpPr>
            <a:xfrm>
              <a:off x="5068711" y="1004711"/>
              <a:ext cx="457200" cy="457200"/>
              <a:chOff x="5068711" y="1004711"/>
              <a:chExt cx="457200" cy="4572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5BEE3552-5478-CFF4-2165-666083CE0CD5}"/>
                  </a:ext>
                </a:extLst>
              </p:cNvPr>
              <p:cNvSpPr/>
              <p:nvPr/>
            </p:nvSpPr>
            <p:spPr>
              <a:xfrm>
                <a:off x="5068711" y="1004711"/>
                <a:ext cx="457200" cy="457200"/>
              </a:xfrm>
              <a:prstGeom prst="rect">
                <a:avLst/>
              </a:prstGeom>
              <a:solidFill>
                <a:srgbClr val="DB8E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9" name="Right Arrow 8">
                <a:extLst>
                  <a:ext uri="{FF2B5EF4-FFF2-40B4-BE49-F238E27FC236}">
                    <a16:creationId xmlns="" xmlns:a16="http://schemas.microsoft.com/office/drawing/2014/main" id="{22B18EFA-0334-8B87-72FA-CDDDB0CE4E1D}"/>
                  </a:ext>
                </a:extLst>
              </p:cNvPr>
              <p:cNvSpPr/>
              <p:nvPr/>
            </p:nvSpPr>
            <p:spPr>
              <a:xfrm>
                <a:off x="5137291" y="1096151"/>
                <a:ext cx="320040" cy="274320"/>
              </a:xfrm>
              <a:prstGeom prst="rightArrow">
                <a:avLst>
                  <a:gd name="adj1" fmla="val 44185"/>
                  <a:gd name="adj2" fmla="val 5674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6E203891-AC61-3BEC-C406-49F4B53DBAFF}"/>
                </a:ext>
              </a:extLst>
            </p:cNvPr>
            <p:cNvSpPr txBox="1"/>
            <p:nvPr/>
          </p:nvSpPr>
          <p:spPr>
            <a:xfrm>
              <a:off x="5594491" y="992544"/>
              <a:ext cx="3334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DESPOJÉMONOS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Content Placeholder 3">
            <a:extLst>
              <a:ext uri="{FF2B5EF4-FFF2-40B4-BE49-F238E27FC236}">
                <a16:creationId xmlns="" xmlns:a16="http://schemas.microsoft.com/office/drawing/2014/main" id="{51837213-BF27-B56D-C451-30B29F4D05BF}"/>
              </a:ext>
            </a:extLst>
          </p:cNvPr>
          <p:cNvSpPr txBox="1">
            <a:spLocks/>
          </p:cNvSpPr>
          <p:nvPr/>
        </p:nvSpPr>
        <p:spPr>
          <a:xfrm>
            <a:off x="429491" y="3851246"/>
            <a:ext cx="8285017" cy="1505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 smtClean="0">
                <a:latin typeface="+mj-lt"/>
              </a:rPr>
              <a:t>“</a:t>
            </a:r>
            <a:r>
              <a:rPr lang="es-ES" sz="2200" dirty="0">
                <a:latin typeface="+mj-lt"/>
              </a:rPr>
              <a:t>Jesús se detuvo y dijo: «Llámenlo». Y </a:t>
            </a:r>
            <a:r>
              <a:rPr lang="es-ES" sz="2200" dirty="0" smtClean="0">
                <a:latin typeface="+mj-lt"/>
              </a:rPr>
              <a:t>llamaron </a:t>
            </a:r>
            <a:r>
              <a:rPr lang="es-ES" sz="2200" dirty="0">
                <a:latin typeface="+mj-lt"/>
              </a:rPr>
              <a:t>al ciego, </a:t>
            </a:r>
            <a:r>
              <a:rPr lang="es-ES" sz="2200" dirty="0" smtClean="0">
                <a:latin typeface="+mj-lt"/>
              </a:rPr>
              <a:t/>
            </a:r>
            <a:br>
              <a:rPr lang="es-ES" sz="2200" dirty="0" smtClean="0">
                <a:latin typeface="+mj-lt"/>
              </a:rPr>
            </a:br>
            <a:r>
              <a:rPr lang="es-ES" sz="2200" dirty="0" smtClean="0">
                <a:latin typeface="+mj-lt"/>
              </a:rPr>
              <a:t>diciéndole</a:t>
            </a:r>
            <a:r>
              <a:rPr lang="es-ES" sz="2200" dirty="0">
                <a:latin typeface="+mj-lt"/>
              </a:rPr>
              <a:t>: «¡Anímate! Levántate, que te llama». </a:t>
            </a:r>
            <a:r>
              <a:rPr lang="es-ES" sz="2200" dirty="0" smtClean="0">
                <a:latin typeface="+mj-lt"/>
              </a:rPr>
              <a:t/>
            </a:r>
            <a:br>
              <a:rPr lang="es-ES" sz="2200" dirty="0" smtClean="0">
                <a:latin typeface="+mj-lt"/>
              </a:rPr>
            </a:br>
            <a:r>
              <a:rPr lang="es-ES" sz="2200" b="1" i="1" dirty="0" smtClean="0">
                <a:solidFill>
                  <a:srgbClr val="E09F6C"/>
                </a:solidFill>
                <a:latin typeface="+mj-lt"/>
              </a:rPr>
              <a:t>Arrojando </a:t>
            </a:r>
            <a:r>
              <a:rPr lang="es-ES" sz="2200" b="1" i="1" dirty="0">
                <a:solidFill>
                  <a:srgbClr val="E09F6C"/>
                </a:solidFill>
                <a:latin typeface="+mj-lt"/>
              </a:rPr>
              <a:t>su manto, se levantó de un salto y fue a </a:t>
            </a:r>
            <a:r>
              <a:rPr lang="es-ES" sz="2200" b="1" i="1" dirty="0" smtClean="0">
                <a:solidFill>
                  <a:srgbClr val="E09F6C"/>
                </a:solidFill>
                <a:latin typeface="+mj-lt"/>
              </a:rPr>
              <a:t>Jesús</a:t>
            </a:r>
            <a:r>
              <a:rPr lang="en-US" sz="2200" dirty="0" smtClean="0">
                <a:latin typeface="+mj-lt"/>
              </a:rPr>
              <a:t>”.</a:t>
            </a:r>
            <a:r>
              <a:rPr lang="en-US" sz="2200" dirty="0">
                <a:latin typeface="+mj-lt"/>
              </a:rPr>
              <a:t/>
            </a:r>
            <a:br>
              <a:rPr lang="en-US" sz="2200" dirty="0">
                <a:latin typeface="+mj-lt"/>
              </a:rPr>
            </a:br>
            <a:r>
              <a:rPr lang="en-US" sz="2200" dirty="0">
                <a:latin typeface="+mj-lt"/>
              </a:rPr>
              <a:t>Marcos 10:49-50</a:t>
            </a:r>
          </a:p>
        </p:txBody>
      </p:sp>
    </p:spTree>
    <p:extLst>
      <p:ext uri="{BB962C8B-B14F-4D97-AF65-F5344CB8AC3E}">
        <p14:creationId xmlns:p14="http://schemas.microsoft.com/office/powerpoint/2010/main" val="306431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ne structure with columns&#10;&#10;Description automatically generated with medium confidence">
            <a:extLst>
              <a:ext uri="{FF2B5EF4-FFF2-40B4-BE49-F238E27FC236}">
                <a16:creationId xmlns:a16="http://schemas.microsoft.com/office/drawing/2014/main" xmlns="" id="{045E1916-9B27-EFCE-A0F3-38A291B08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xmlns="" id="{250F65FC-3911-CBC6-ECD8-1563A95820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65"/>
          <a:stretch/>
        </p:blipFill>
        <p:spPr>
          <a:xfrm>
            <a:off x="0" y="1026695"/>
            <a:ext cx="9143998" cy="46883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400" y="1379764"/>
            <a:ext cx="4710793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</a:rPr>
              <a:t>PUESTOS LOS OJOS EN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9335" y="4308021"/>
            <a:ext cx="3126921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</a:rPr>
              <a:t>HEBREOS 12:1-2</a:t>
            </a:r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3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&#10;&#10;Description automatically generated with medium confidence">
            <a:extLst>
              <a:ext uri="{FF2B5EF4-FFF2-40B4-BE49-F238E27FC236}">
                <a16:creationId xmlns="" xmlns:a16="http://schemas.microsoft.com/office/drawing/2014/main" id="{9CD660E6-694A-596D-70F0-354956207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="" xmlns:a16="http://schemas.microsoft.com/office/drawing/2014/main" id="{B5C24667-4E49-F767-8F8E-45B79588C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800" y="1520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altLang="en-US">
                <a:solidFill>
                  <a:srgbClr val="000000"/>
                </a:solidFill>
                <a:latin typeface="-webkit-standard"/>
              </a:rPr>
              <a:t> </a:t>
            </a:r>
            <a:endParaRPr lang="en-US" altLang="en-US">
              <a:solidFill>
                <a:prstClr val="black"/>
              </a:solidFill>
            </a:endParaRPr>
          </a:p>
          <a:p>
            <a:pPr defTabSz="914400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="" xmlns:a16="http://schemas.microsoft.com/office/drawing/2014/main" id="{F39E7ECD-C849-9384-A916-97515311092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0" y="0"/>
          <a:ext cx="9144000" cy="591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6500">
                  <a:extLst>
                    <a:ext uri="{9D8B030D-6E8A-4147-A177-3AD203B41FA5}">
                      <a16:colId xmlns="" xmlns:a16="http://schemas.microsoft.com/office/drawing/2014/main" val="2459451642"/>
                    </a:ext>
                  </a:extLst>
                </a:gridCol>
                <a:gridCol w="2857500">
                  <a:extLst>
                    <a:ext uri="{9D8B030D-6E8A-4147-A177-3AD203B41FA5}">
                      <a16:colId xmlns="" xmlns:a16="http://schemas.microsoft.com/office/drawing/2014/main" val="207056881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</a:t>
                      </a:r>
                      <a:r>
                        <a:rPr lang="es-ES" sz="1600" dirty="0" err="1" smtClean="0"/>
                        <a:t>ítulo</a:t>
                      </a:r>
                      <a:r>
                        <a:rPr lang="es-ES" sz="1600" dirty="0" smtClean="0"/>
                        <a:t> de las</a:t>
                      </a:r>
                      <a:r>
                        <a:rPr lang="es-ES" sz="1600" baseline="0" dirty="0" smtClean="0"/>
                        <a:t> lecciones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Domingos</a:t>
                      </a:r>
                      <a:r>
                        <a:rPr lang="en-US" sz="16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a las 6pm</a:t>
                      </a:r>
                      <a:endParaRPr lang="en-US" sz="16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3021015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sng" dirty="0">
                          <a:solidFill>
                            <a:schemeClr val="bg1"/>
                          </a:solidFill>
                        </a:rPr>
                        <a:t>Intro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: </a:t>
                      </a:r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Puestos los ojos en Jesús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17 de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septiembre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07295688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u="sng" baseline="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Poniendo</a:t>
                      </a:r>
                      <a:r>
                        <a:rPr lang="en-US" sz="1600" b="1" u="sng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en-US" sz="1600" b="1" u="sng" baseline="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nuestros</a:t>
                      </a:r>
                      <a:r>
                        <a:rPr lang="en-US" sz="1600" b="1" u="sng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en-US" sz="1600" b="1" u="sng" baseline="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ojos</a:t>
                      </a:r>
                      <a:r>
                        <a:rPr lang="en-US" sz="1600" b="1" u="sng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en-US" sz="1600" b="1" u="sng" baseline="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en</a:t>
                      </a:r>
                      <a:r>
                        <a:rPr lang="en-US" sz="1600" b="1" u="sng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en-US" sz="1600" b="1" u="sng" baseline="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Jesús</a:t>
                      </a:r>
                      <a:r>
                        <a:rPr lang="en-US" sz="1600" b="1" u="sng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:</a:t>
                      </a:r>
                      <a:endParaRPr lang="en-US" sz="1600" b="1" u="sng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6500967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algn="l"/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El autor y consumador de la fe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15 de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octubre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9743845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algn="l"/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El gozo puesto delante de Él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19 de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noviembre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4586929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algn="l"/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Soportando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la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cruz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despreciando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la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vergüenza</a:t>
                      </a:r>
                      <a:endParaRPr lang="en-US" sz="16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17 de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diciembre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2975973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algn="l"/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Sentándose a diestra del trono de Dios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21 de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enero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6289079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algn="l"/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El mismo ayer y hoy y por los siglos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18 de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febrero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88654677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u="sng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Viviendo</a:t>
                      </a:r>
                      <a:r>
                        <a:rPr lang="en-US" sz="1600" b="1" u="sng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en-US" sz="1600" b="1" u="sng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como</a:t>
                      </a:r>
                      <a:r>
                        <a:rPr lang="en-US" sz="1600" b="1" u="sng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en-US" sz="1600" b="1" u="sng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Jesús</a:t>
                      </a:r>
                      <a:r>
                        <a:rPr lang="en-US" sz="1600" b="1" u="sng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:</a:t>
                      </a:r>
                      <a:endParaRPr lang="en-US" sz="1600" b="1" u="sng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1375372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algn="l"/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Despojándonos de todo peso y pecado</a:t>
                      </a:r>
                      <a:endParaRPr lang="es-E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17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de </a:t>
                      </a:r>
                      <a:r>
                        <a:rPr lang="en-US" sz="1600" baseline="0" dirty="0" err="1" smtClean="0">
                          <a:solidFill>
                            <a:schemeClr val="bg1"/>
                          </a:solidFill>
                        </a:rPr>
                        <a:t>marzo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662133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algn="l"/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Participando de Su santidad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21 de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abril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7826931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Buscando la ciudad que está por venir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19 de mayo,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301733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Amor sacrificial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16 de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junio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429412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algn="l"/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Rechazando doctrinas extrañas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21 de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julio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1775063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sng" dirty="0" err="1" smtClean="0">
                          <a:solidFill>
                            <a:schemeClr val="bg1"/>
                          </a:solidFill>
                        </a:rPr>
                        <a:t>Conclusión</a:t>
                      </a:r>
                      <a:r>
                        <a:rPr lang="en-US" sz="1600" b="1" u="sng" dirty="0" smtClean="0">
                          <a:solidFill>
                            <a:schemeClr val="bg1"/>
                          </a:solidFill>
                        </a:rPr>
                        <a:t>: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Jesús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obrando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en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nosotros</a:t>
                      </a:r>
                      <a:endParaRPr lang="es-ES" sz="16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457200" algn="l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18 de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/>
                          </a:solidFill>
                        </a:rPr>
                        <a:t>agosto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4403136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B45A063-A199-7060-5E00-5355ED41D9DE}"/>
              </a:ext>
            </a:extLst>
          </p:cNvPr>
          <p:cNvSpPr/>
          <p:nvPr/>
        </p:nvSpPr>
        <p:spPr>
          <a:xfrm>
            <a:off x="277793" y="3421877"/>
            <a:ext cx="8588414" cy="356616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25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0D48442-11E3-706A-4116-0449671B9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  Description automatically generated with medium confidence">
            <a:extLst>
              <a:ext uri="{FF2B5EF4-FFF2-40B4-BE49-F238E27FC236}">
                <a16:creationId xmlns="" xmlns:a16="http://schemas.microsoft.com/office/drawing/2014/main" id="{FDAA352E-5252-D030-6FCB-6B80AFB40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E20E32C1-472C-9773-9AC1-733746C598B4}"/>
              </a:ext>
            </a:extLst>
          </p:cNvPr>
          <p:cNvGrpSpPr/>
          <p:nvPr/>
        </p:nvGrpSpPr>
        <p:grpSpPr>
          <a:xfrm>
            <a:off x="1221467" y="2539581"/>
            <a:ext cx="6562164" cy="2242969"/>
            <a:chOff x="1290918" y="3176192"/>
            <a:chExt cx="6562164" cy="2242969"/>
          </a:xfrm>
        </p:grpSpPr>
        <p:sp>
          <p:nvSpPr>
            <p:cNvPr id="8" name="Arc 7">
              <a:extLst>
                <a:ext uri="{FF2B5EF4-FFF2-40B4-BE49-F238E27FC236}">
                  <a16:creationId xmlns="" xmlns:a16="http://schemas.microsoft.com/office/drawing/2014/main" id="{3E0146D7-2836-3465-3605-26CEDD7CEB60}"/>
                </a:ext>
              </a:extLst>
            </p:cNvPr>
            <p:cNvSpPr/>
            <p:nvPr/>
          </p:nvSpPr>
          <p:spPr>
            <a:xfrm>
              <a:off x="1290918" y="3267632"/>
              <a:ext cx="6562164" cy="2151529"/>
            </a:xfrm>
            <a:prstGeom prst="arc">
              <a:avLst>
                <a:gd name="adj1" fmla="val 11441263"/>
                <a:gd name="adj2" fmla="val 20923678"/>
              </a:avLst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9" name="Triangle 8">
              <a:extLst>
                <a:ext uri="{FF2B5EF4-FFF2-40B4-BE49-F238E27FC236}">
                  <a16:creationId xmlns="" xmlns:a16="http://schemas.microsoft.com/office/drawing/2014/main" id="{931FB785-4377-EA6F-5354-F65D48CF56C0}"/>
                </a:ext>
              </a:extLst>
            </p:cNvPr>
            <p:cNvSpPr/>
            <p:nvPr/>
          </p:nvSpPr>
          <p:spPr>
            <a:xfrm>
              <a:off x="7274858" y="3671048"/>
              <a:ext cx="242047" cy="22187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D2A0D6A4-8DCA-A406-D4F5-B2796BF757B5}"/>
                </a:ext>
              </a:extLst>
            </p:cNvPr>
            <p:cNvSpPr/>
            <p:nvPr/>
          </p:nvSpPr>
          <p:spPr>
            <a:xfrm>
              <a:off x="1599663" y="3710044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FC883E39-BAF7-27D4-D08C-B156926C43D5}"/>
                </a:ext>
              </a:extLst>
            </p:cNvPr>
            <p:cNvSpPr/>
            <p:nvPr/>
          </p:nvSpPr>
          <p:spPr>
            <a:xfrm>
              <a:off x="4480560" y="3176192"/>
              <a:ext cx="182880" cy="1828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E0EFA5F3-10BA-CAA4-E0FE-8FA425E778E9}"/>
              </a:ext>
            </a:extLst>
          </p:cNvPr>
          <p:cNvGrpSpPr/>
          <p:nvPr/>
        </p:nvGrpSpPr>
        <p:grpSpPr>
          <a:xfrm>
            <a:off x="626827" y="1276828"/>
            <a:ext cx="3583740" cy="1575399"/>
            <a:chOff x="696278" y="1913439"/>
            <a:chExt cx="3583740" cy="157539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3FF8A29C-B399-F7B7-4B10-CDCD982D49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0886" y="2643781"/>
              <a:ext cx="486179" cy="845057"/>
            </a:xfrm>
            <a:prstGeom prst="line">
              <a:avLst/>
            </a:prstGeom>
            <a:ln w="22225">
              <a:solidFill>
                <a:schemeClr val="bg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9CC034AF-24F0-4887-DEA3-829AB2401261}"/>
                </a:ext>
              </a:extLst>
            </p:cNvPr>
            <p:cNvSpPr txBox="1"/>
            <p:nvPr/>
          </p:nvSpPr>
          <p:spPr>
            <a:xfrm>
              <a:off x="696278" y="1913439"/>
              <a:ext cx="19896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CONSIDEREN</a:t>
              </a:r>
              <a:endPara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76A5B3B9-42F9-6988-FF92-C3C433B7084D}"/>
                </a:ext>
              </a:extLst>
            </p:cNvPr>
            <p:cNvSpPr txBox="1"/>
            <p:nvPr/>
          </p:nvSpPr>
          <p:spPr>
            <a:xfrm>
              <a:off x="1155368" y="2257368"/>
              <a:ext cx="3124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i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La nube de testigos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F364415-7936-4C9F-E14D-F908F8411D28}"/>
              </a:ext>
            </a:extLst>
          </p:cNvPr>
          <p:cNvGrpSpPr/>
          <p:nvPr/>
        </p:nvGrpSpPr>
        <p:grpSpPr>
          <a:xfrm>
            <a:off x="3726877" y="683926"/>
            <a:ext cx="3290092" cy="1612188"/>
            <a:chOff x="3796328" y="1320537"/>
            <a:chExt cx="3290092" cy="1612188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065F8C5C-A6E7-CA12-8C85-A5FE8F2226C2}"/>
                </a:ext>
              </a:extLst>
            </p:cNvPr>
            <p:cNvSpPr txBox="1"/>
            <p:nvPr/>
          </p:nvSpPr>
          <p:spPr>
            <a:xfrm>
              <a:off x="3796328" y="1320537"/>
              <a:ext cx="19896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CONSIDEREN</a:t>
              </a:r>
              <a:endPara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DBC2AC72-AE64-EB91-4B52-8E0D5AFCCED5}"/>
                </a:ext>
              </a:extLst>
            </p:cNvPr>
            <p:cNvSpPr txBox="1"/>
            <p:nvPr/>
          </p:nvSpPr>
          <p:spPr>
            <a:xfrm>
              <a:off x="4172734" y="1626450"/>
              <a:ext cx="2913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i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La carrera que corremos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CF2DA6BA-64B2-C222-C7E3-A9E43E7A59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95044" y="2087668"/>
              <a:ext cx="486179" cy="845057"/>
            </a:xfrm>
            <a:prstGeom prst="line">
              <a:avLst/>
            </a:prstGeom>
            <a:ln w="22225">
              <a:solidFill>
                <a:schemeClr val="bg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F48AA2EF-0F05-4592-D74D-3CE28B50D234}"/>
              </a:ext>
            </a:extLst>
          </p:cNvPr>
          <p:cNvGrpSpPr/>
          <p:nvPr/>
        </p:nvGrpSpPr>
        <p:grpSpPr>
          <a:xfrm>
            <a:off x="6312494" y="1167727"/>
            <a:ext cx="3433960" cy="1684500"/>
            <a:chOff x="6590290" y="1804338"/>
            <a:chExt cx="3433960" cy="16845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1D7EB75D-D7CF-EBDC-CB32-5AF7711955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18359" y="2643781"/>
              <a:ext cx="486179" cy="845057"/>
            </a:xfrm>
            <a:prstGeom prst="line">
              <a:avLst/>
            </a:prstGeom>
            <a:ln w="22225">
              <a:solidFill>
                <a:schemeClr val="bg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46B38411-BE8D-B62C-E087-F7133D595D19}"/>
                </a:ext>
              </a:extLst>
            </p:cNvPr>
            <p:cNvSpPr txBox="1"/>
            <p:nvPr/>
          </p:nvSpPr>
          <p:spPr>
            <a:xfrm>
              <a:off x="6590290" y="1804338"/>
              <a:ext cx="19896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CONSIDEREN</a:t>
              </a:r>
              <a:endPara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8D3C00E4-3A23-9AA0-7951-6345E3002A97}"/>
                </a:ext>
              </a:extLst>
            </p:cNvPr>
            <p:cNvSpPr txBox="1"/>
            <p:nvPr/>
          </p:nvSpPr>
          <p:spPr>
            <a:xfrm>
              <a:off x="7135628" y="2075625"/>
              <a:ext cx="28886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i="1" dirty="0" err="1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Jesús</a:t>
              </a:r>
              <a:r>
                <a:rPr lang="en-US" sz="2400" i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 nuestro precursor</a:t>
              </a:r>
            </a:p>
          </p:txBody>
        </p:sp>
      </p:grpSp>
      <p:sp>
        <p:nvSpPr>
          <p:cNvPr id="31" name="Content Placeholder 3">
            <a:extLst>
              <a:ext uri="{FF2B5EF4-FFF2-40B4-BE49-F238E27FC236}">
                <a16:creationId xmlns="" xmlns:a16="http://schemas.microsoft.com/office/drawing/2014/main" id="{2C3C0541-59A0-1382-C578-F46113F78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91" y="3851246"/>
            <a:ext cx="8285017" cy="15055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200" b="0" i="0" dirty="0" smtClean="0">
                <a:effectLst/>
                <a:latin typeface="+mj-lt"/>
              </a:rPr>
              <a:t>“</a:t>
            </a:r>
            <a:r>
              <a:rPr lang="es-ES" sz="2200" dirty="0">
                <a:latin typeface="+mj-lt"/>
              </a:rPr>
              <a:t>Por tanto, puesto que tenemos en derredor nuestro tan gran nube de testigos, </a:t>
            </a:r>
            <a:r>
              <a:rPr lang="es-ES" sz="2200" b="1" i="1" dirty="0">
                <a:solidFill>
                  <a:srgbClr val="E09F6C"/>
                </a:solidFill>
                <a:latin typeface="+mj-lt"/>
              </a:rPr>
              <a:t>despojémonos también de todo peso y del pecado que tan fácilmente nos envuelve, y corramos</a:t>
            </a:r>
            <a:r>
              <a:rPr lang="es-ES" sz="2200" dirty="0">
                <a:latin typeface="+mj-lt"/>
              </a:rPr>
              <a:t> con paciencia la carrera que tenemos por delante, </a:t>
            </a:r>
            <a:r>
              <a:rPr lang="es-ES" sz="2200" dirty="0" smtClean="0">
                <a:latin typeface="+mj-lt"/>
              </a:rPr>
              <a:t>puestos </a:t>
            </a:r>
            <a:r>
              <a:rPr lang="es-ES" sz="2200" dirty="0">
                <a:latin typeface="+mj-lt"/>
              </a:rPr>
              <a:t>los ojos en </a:t>
            </a:r>
            <a:r>
              <a:rPr lang="es-ES" sz="2200" dirty="0" smtClean="0">
                <a:latin typeface="+mj-lt"/>
              </a:rPr>
              <a:t>Jesús</a:t>
            </a:r>
            <a:r>
              <a:rPr lang="en-US" sz="2200" b="0" i="0" dirty="0" smtClean="0">
                <a:effectLst/>
                <a:latin typeface="+mj-lt"/>
              </a:rPr>
              <a:t>” </a:t>
            </a:r>
            <a:r>
              <a:rPr lang="en-US" sz="2200" b="0" i="0" dirty="0">
                <a:effectLst/>
                <a:latin typeface="+mj-lt"/>
              </a:rPr>
              <a:t>Hebreos 12:1-2a</a:t>
            </a:r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749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ky with tall buildings  Description automatically generated with medium confidence">
            <a:extLst>
              <a:ext uri="{FF2B5EF4-FFF2-40B4-BE49-F238E27FC236}">
                <a16:creationId xmlns="" xmlns:a16="http://schemas.microsoft.com/office/drawing/2014/main" id="{D3CF56E2-A2A4-6141-65C7-D47975089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6" name="Picture 5" descr="A silhouette of a person running by a body of water  Description automatically generated">
            <a:extLst>
              <a:ext uri="{FF2B5EF4-FFF2-40B4-BE49-F238E27FC236}">
                <a16:creationId xmlns="" xmlns:a16="http://schemas.microsoft.com/office/drawing/2014/main" id="{3CB7F199-EAA2-B7CA-E631-47EA016D1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72673" cy="5715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68089695-81BF-FD24-04D0-A0B44D0D781D}"/>
              </a:ext>
            </a:extLst>
          </p:cNvPr>
          <p:cNvGrpSpPr/>
          <p:nvPr/>
        </p:nvGrpSpPr>
        <p:grpSpPr>
          <a:xfrm>
            <a:off x="5001476" y="3745977"/>
            <a:ext cx="3860136" cy="830997"/>
            <a:chOff x="5068711" y="992544"/>
            <a:chExt cx="3860136" cy="830997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6709C625-FB4F-A4CD-3940-54D161AFDD0A}"/>
                </a:ext>
              </a:extLst>
            </p:cNvPr>
            <p:cNvGrpSpPr/>
            <p:nvPr/>
          </p:nvGrpSpPr>
          <p:grpSpPr>
            <a:xfrm>
              <a:off x="5068711" y="1004711"/>
              <a:ext cx="457200" cy="457200"/>
              <a:chOff x="5068711" y="1004711"/>
              <a:chExt cx="457200" cy="4572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1396B2CA-C68A-902C-2A6C-B009B4ADFD27}"/>
                  </a:ext>
                </a:extLst>
              </p:cNvPr>
              <p:cNvSpPr/>
              <p:nvPr/>
            </p:nvSpPr>
            <p:spPr>
              <a:xfrm>
                <a:off x="5068711" y="1004711"/>
                <a:ext cx="457200" cy="457200"/>
              </a:xfrm>
              <a:prstGeom prst="rect">
                <a:avLst/>
              </a:prstGeom>
              <a:solidFill>
                <a:srgbClr val="DB8E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19" name="Right Arrow 18">
                <a:extLst>
                  <a:ext uri="{FF2B5EF4-FFF2-40B4-BE49-F238E27FC236}">
                    <a16:creationId xmlns="" xmlns:a16="http://schemas.microsoft.com/office/drawing/2014/main" id="{1B5E7E75-3D50-114F-E3DA-BD6BD6121150}"/>
                  </a:ext>
                </a:extLst>
              </p:cNvPr>
              <p:cNvSpPr/>
              <p:nvPr/>
            </p:nvSpPr>
            <p:spPr>
              <a:xfrm>
                <a:off x="5137291" y="1096151"/>
                <a:ext cx="320040" cy="274320"/>
              </a:xfrm>
              <a:prstGeom prst="rightArrow">
                <a:avLst>
                  <a:gd name="adj1" fmla="val 44185"/>
                  <a:gd name="adj2" fmla="val 5674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236BE4B4-9750-3D42-1EC0-36EBBD6330CF}"/>
                </a:ext>
              </a:extLst>
            </p:cNvPr>
            <p:cNvSpPr txBox="1"/>
            <p:nvPr/>
          </p:nvSpPr>
          <p:spPr>
            <a:xfrm>
              <a:off x="5594491" y="992544"/>
              <a:ext cx="33343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u="sng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DESPOJÉMONOS</a:t>
              </a:r>
              <a:r>
                <a:rPr 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POR QUÉ Y CÓMO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6DAF865D-BE47-A456-37AB-AD3E0E0FB647}"/>
              </a:ext>
            </a:extLst>
          </p:cNvPr>
          <p:cNvGrpSpPr/>
          <p:nvPr/>
        </p:nvGrpSpPr>
        <p:grpSpPr>
          <a:xfrm>
            <a:off x="5001476" y="1331207"/>
            <a:ext cx="3860136" cy="469367"/>
            <a:chOff x="5068711" y="992544"/>
            <a:chExt cx="3860136" cy="469367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FB381868-3C5A-5485-977A-4804BC7E5A69}"/>
                </a:ext>
              </a:extLst>
            </p:cNvPr>
            <p:cNvGrpSpPr/>
            <p:nvPr/>
          </p:nvGrpSpPr>
          <p:grpSpPr>
            <a:xfrm>
              <a:off x="5068711" y="1004711"/>
              <a:ext cx="457200" cy="457200"/>
              <a:chOff x="5068711" y="1004711"/>
              <a:chExt cx="457200" cy="4572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E28AC1C1-6989-55E9-49F4-0CAE0CBE787C}"/>
                  </a:ext>
                </a:extLst>
              </p:cNvPr>
              <p:cNvSpPr/>
              <p:nvPr/>
            </p:nvSpPr>
            <p:spPr>
              <a:xfrm>
                <a:off x="5068711" y="1004711"/>
                <a:ext cx="457200" cy="457200"/>
              </a:xfrm>
              <a:prstGeom prst="rect">
                <a:avLst/>
              </a:prstGeom>
              <a:solidFill>
                <a:srgbClr val="DB8E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24" name="Right Arrow 23">
                <a:extLst>
                  <a:ext uri="{FF2B5EF4-FFF2-40B4-BE49-F238E27FC236}">
                    <a16:creationId xmlns="" xmlns:a16="http://schemas.microsoft.com/office/drawing/2014/main" id="{6CF4DC63-CF7C-7C62-E9AC-10D4DAC5576F}"/>
                  </a:ext>
                </a:extLst>
              </p:cNvPr>
              <p:cNvSpPr/>
              <p:nvPr/>
            </p:nvSpPr>
            <p:spPr>
              <a:xfrm>
                <a:off x="5137291" y="1096151"/>
                <a:ext cx="320040" cy="274320"/>
              </a:xfrm>
              <a:prstGeom prst="rightArrow">
                <a:avLst>
                  <a:gd name="adj1" fmla="val 44185"/>
                  <a:gd name="adj2" fmla="val 5674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3FC47114-CC9F-360D-C235-826987A6960D}"/>
                </a:ext>
              </a:extLst>
            </p:cNvPr>
            <p:cNvSpPr txBox="1"/>
            <p:nvPr/>
          </p:nvSpPr>
          <p:spPr>
            <a:xfrm>
              <a:off x="5594491" y="992544"/>
              <a:ext cx="3334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“TODO"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0600525D-4D30-B092-FA67-34019F862C60}"/>
              </a:ext>
            </a:extLst>
          </p:cNvPr>
          <p:cNvGrpSpPr/>
          <p:nvPr/>
        </p:nvGrpSpPr>
        <p:grpSpPr>
          <a:xfrm>
            <a:off x="5001476" y="2146379"/>
            <a:ext cx="3860136" cy="469367"/>
            <a:chOff x="5068711" y="992544"/>
            <a:chExt cx="3860136" cy="469367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0B1F35AE-D974-A042-AA75-ABCBA02FC615}"/>
                </a:ext>
              </a:extLst>
            </p:cNvPr>
            <p:cNvGrpSpPr/>
            <p:nvPr/>
          </p:nvGrpSpPr>
          <p:grpSpPr>
            <a:xfrm>
              <a:off x="5068711" y="1004711"/>
              <a:ext cx="457200" cy="457200"/>
              <a:chOff x="5068711" y="1004711"/>
              <a:chExt cx="457200" cy="4572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9865AB59-E7C7-5CDF-97FF-9DCEAB4B7A03}"/>
                  </a:ext>
                </a:extLst>
              </p:cNvPr>
              <p:cNvSpPr/>
              <p:nvPr/>
            </p:nvSpPr>
            <p:spPr>
              <a:xfrm>
                <a:off x="5068711" y="1004711"/>
                <a:ext cx="457200" cy="457200"/>
              </a:xfrm>
              <a:prstGeom prst="rect">
                <a:avLst/>
              </a:prstGeom>
              <a:solidFill>
                <a:srgbClr val="DB8E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29" name="Right Arrow 28">
                <a:extLst>
                  <a:ext uri="{FF2B5EF4-FFF2-40B4-BE49-F238E27FC236}">
                    <a16:creationId xmlns="" xmlns:a16="http://schemas.microsoft.com/office/drawing/2014/main" id="{CC08F88C-4A1E-9317-8631-72A540983225}"/>
                  </a:ext>
                </a:extLst>
              </p:cNvPr>
              <p:cNvSpPr/>
              <p:nvPr/>
            </p:nvSpPr>
            <p:spPr>
              <a:xfrm>
                <a:off x="5137291" y="1096151"/>
                <a:ext cx="320040" cy="274320"/>
              </a:xfrm>
              <a:prstGeom prst="rightArrow">
                <a:avLst>
                  <a:gd name="adj1" fmla="val 44185"/>
                  <a:gd name="adj2" fmla="val 5674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E2F67360-FD67-A9B9-2E59-F28650C5E81B}"/>
                </a:ext>
              </a:extLst>
            </p:cNvPr>
            <p:cNvSpPr txBox="1"/>
            <p:nvPr/>
          </p:nvSpPr>
          <p:spPr>
            <a:xfrm>
              <a:off x="5594491" y="992544"/>
              <a:ext cx="3334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PESO/IMPEDIMENTO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6957889-288F-3267-3C0C-CACCF7CBADD2}"/>
              </a:ext>
            </a:extLst>
          </p:cNvPr>
          <p:cNvGrpSpPr/>
          <p:nvPr/>
        </p:nvGrpSpPr>
        <p:grpSpPr>
          <a:xfrm>
            <a:off x="5001476" y="2946178"/>
            <a:ext cx="4067708" cy="830997"/>
            <a:chOff x="5068711" y="992544"/>
            <a:chExt cx="4067708" cy="830997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0149403B-2CD9-78A9-69F7-019FD39907E8}"/>
                </a:ext>
              </a:extLst>
            </p:cNvPr>
            <p:cNvGrpSpPr/>
            <p:nvPr/>
          </p:nvGrpSpPr>
          <p:grpSpPr>
            <a:xfrm>
              <a:off x="5068711" y="1004711"/>
              <a:ext cx="457200" cy="457200"/>
              <a:chOff x="5068711" y="1004711"/>
              <a:chExt cx="457200" cy="45720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="" xmlns:a16="http://schemas.microsoft.com/office/drawing/2014/main" id="{1251A1E8-4E41-975E-F998-1991A4430FA7}"/>
                  </a:ext>
                </a:extLst>
              </p:cNvPr>
              <p:cNvSpPr/>
              <p:nvPr/>
            </p:nvSpPr>
            <p:spPr>
              <a:xfrm>
                <a:off x="5068711" y="1004711"/>
                <a:ext cx="457200" cy="457200"/>
              </a:xfrm>
              <a:prstGeom prst="rect">
                <a:avLst/>
              </a:prstGeom>
              <a:solidFill>
                <a:srgbClr val="DB8E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34" name="Right Arrow 33">
                <a:extLst>
                  <a:ext uri="{FF2B5EF4-FFF2-40B4-BE49-F238E27FC236}">
                    <a16:creationId xmlns="" xmlns:a16="http://schemas.microsoft.com/office/drawing/2014/main" id="{D7386F56-D5FF-4265-F45E-5C51666D65DE}"/>
                  </a:ext>
                </a:extLst>
              </p:cNvPr>
              <p:cNvSpPr/>
              <p:nvPr/>
            </p:nvSpPr>
            <p:spPr>
              <a:xfrm>
                <a:off x="5137291" y="1096151"/>
                <a:ext cx="320040" cy="274320"/>
              </a:xfrm>
              <a:prstGeom prst="rightArrow">
                <a:avLst>
                  <a:gd name="adj1" fmla="val 44185"/>
                  <a:gd name="adj2" fmla="val 5674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FB4E5B1E-9066-3C3C-0A94-A90CC35551FB}"/>
                </a:ext>
              </a:extLst>
            </p:cNvPr>
            <p:cNvSpPr txBox="1"/>
            <p:nvPr/>
          </p:nvSpPr>
          <p:spPr>
            <a:xfrm>
              <a:off x="5594490" y="992544"/>
              <a:ext cx="35419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 PECADO QUE </a:t>
              </a:r>
              <a:r>
                <a:rPr 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“ENVUELVE”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06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1FA2A10-76DD-5B61-144D-E609D1744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  Description automatically generated with medium confidence">
            <a:extLst>
              <a:ext uri="{FF2B5EF4-FFF2-40B4-BE49-F238E27FC236}">
                <a16:creationId xmlns="" xmlns:a16="http://schemas.microsoft.com/office/drawing/2014/main" id="{454583B5-1B96-1A5E-C595-B5C11F789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7" name="Picture 6" descr="A person in a robe playing a musical instrument  Description automatically generated">
            <a:extLst>
              <a:ext uri="{FF2B5EF4-FFF2-40B4-BE49-F238E27FC236}">
                <a16:creationId xmlns="" xmlns:a16="http://schemas.microsoft.com/office/drawing/2014/main" id="{FA6A2C5B-25FD-E805-21A8-4A816CD2C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0"/>
            <a:ext cx="3810000" cy="5715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84513484-3F96-7C07-B07E-23F1A281818C}"/>
              </a:ext>
            </a:extLst>
          </p:cNvPr>
          <p:cNvGrpSpPr/>
          <p:nvPr/>
        </p:nvGrpSpPr>
        <p:grpSpPr>
          <a:xfrm>
            <a:off x="508333" y="605636"/>
            <a:ext cx="3860136" cy="469367"/>
            <a:chOff x="5068711" y="992544"/>
            <a:chExt cx="3860136" cy="469367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8A7D339B-0BCD-2A36-809A-1C8C5DD67419}"/>
                </a:ext>
              </a:extLst>
            </p:cNvPr>
            <p:cNvGrpSpPr/>
            <p:nvPr/>
          </p:nvGrpSpPr>
          <p:grpSpPr>
            <a:xfrm>
              <a:off x="5068711" y="1004711"/>
              <a:ext cx="457200" cy="457200"/>
              <a:chOff x="5068711" y="1004711"/>
              <a:chExt cx="457200" cy="4572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63C678DA-C584-A97D-DEAC-8D89E4366FFF}"/>
                  </a:ext>
                </a:extLst>
              </p:cNvPr>
              <p:cNvSpPr/>
              <p:nvPr/>
            </p:nvSpPr>
            <p:spPr>
              <a:xfrm>
                <a:off x="5068711" y="1004711"/>
                <a:ext cx="457200" cy="457200"/>
              </a:xfrm>
              <a:prstGeom prst="rect">
                <a:avLst/>
              </a:prstGeom>
              <a:solidFill>
                <a:srgbClr val="DB8E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13" name="Right Arrow 12">
                <a:extLst>
                  <a:ext uri="{FF2B5EF4-FFF2-40B4-BE49-F238E27FC236}">
                    <a16:creationId xmlns="" xmlns:a16="http://schemas.microsoft.com/office/drawing/2014/main" id="{5E596C65-67BA-CC2D-3110-3FA059C2FFB3}"/>
                  </a:ext>
                </a:extLst>
              </p:cNvPr>
              <p:cNvSpPr/>
              <p:nvPr/>
            </p:nvSpPr>
            <p:spPr>
              <a:xfrm>
                <a:off x="5137291" y="1096151"/>
                <a:ext cx="320040" cy="274320"/>
              </a:xfrm>
              <a:prstGeom prst="rightArrow">
                <a:avLst>
                  <a:gd name="adj1" fmla="val 44185"/>
                  <a:gd name="adj2" fmla="val 5674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663E8628-E367-DED7-F001-94B9B6725DBC}"/>
                </a:ext>
              </a:extLst>
            </p:cNvPr>
            <p:cNvSpPr txBox="1"/>
            <p:nvPr/>
          </p:nvSpPr>
          <p:spPr>
            <a:xfrm>
              <a:off x="5594491" y="992544"/>
              <a:ext cx="3334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“TODO"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230612A-EC5D-0F1E-206E-85F8135B7ACB}"/>
              </a:ext>
            </a:extLst>
          </p:cNvPr>
          <p:cNvSpPr txBox="1"/>
          <p:nvPr/>
        </p:nvSpPr>
        <p:spPr>
          <a:xfrm>
            <a:off x="508333" y="1312438"/>
            <a:ext cx="43173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baseline="30000" dirty="0" smtClean="0">
                <a:solidFill>
                  <a:schemeClr val="bg1"/>
                </a:solidFill>
                <a:effectLst/>
                <a:latin typeface="system-ui"/>
              </a:rPr>
              <a:t>20 </a:t>
            </a:r>
            <a:r>
              <a:rPr lang="en-US" b="0" i="0" dirty="0" smtClean="0">
                <a:solidFill>
                  <a:schemeClr val="bg1"/>
                </a:solidFill>
                <a:effectLst/>
                <a:latin typeface="system-ui"/>
              </a:rPr>
              <a:t>Si</a:t>
            </a:r>
            <a:r>
              <a:rPr lang="es-ES" dirty="0" smtClean="0">
                <a:solidFill>
                  <a:schemeClr val="bg1"/>
                </a:solidFill>
                <a:latin typeface="system-ui"/>
              </a:rPr>
              <a:t> </a:t>
            </a:r>
            <a:r>
              <a:rPr lang="es-ES" dirty="0">
                <a:solidFill>
                  <a:schemeClr val="bg1"/>
                </a:solidFill>
                <a:latin typeface="system-ui"/>
              </a:rPr>
              <a:t>ustedes han muerto con Cristo a los principios elementales del mundo, ¿por qué, como si aún vivieran en el mundo, se someten a preceptos tales como: </a:t>
            </a:r>
            <a:r>
              <a:rPr lang="es-ES" dirty="0" smtClean="0">
                <a:solidFill>
                  <a:schemeClr val="bg1"/>
                </a:solidFill>
                <a:latin typeface="system-ui"/>
              </a:rPr>
              <a:t>21</a:t>
            </a:r>
            <a:r>
              <a:rPr lang="es-ES" dirty="0">
                <a:solidFill>
                  <a:schemeClr val="bg1"/>
                </a:solidFill>
                <a:latin typeface="system-ui"/>
              </a:rPr>
              <a:t>  «no manipules, no gustes, no toques</a:t>
            </a:r>
            <a:r>
              <a:rPr lang="es-ES" dirty="0" smtClean="0">
                <a:solidFill>
                  <a:schemeClr val="bg1"/>
                </a:solidFill>
                <a:latin typeface="system-ui"/>
              </a:rPr>
              <a:t>», 22</a:t>
            </a:r>
            <a:r>
              <a:rPr lang="es-ES" dirty="0">
                <a:solidFill>
                  <a:schemeClr val="bg1"/>
                </a:solidFill>
                <a:latin typeface="system-ui"/>
              </a:rPr>
              <a:t>  (todos los cuales se refieren a cosas destinadas a perecer con el uso), según los preceptos y enseñanzas de los hombres? </a:t>
            </a:r>
            <a:r>
              <a:rPr lang="es-ES" dirty="0" smtClean="0">
                <a:solidFill>
                  <a:schemeClr val="bg1"/>
                </a:solidFill>
                <a:latin typeface="system-ui"/>
              </a:rPr>
              <a:t>23</a:t>
            </a:r>
            <a:r>
              <a:rPr lang="es-ES" dirty="0">
                <a:solidFill>
                  <a:schemeClr val="bg1"/>
                </a:solidFill>
                <a:latin typeface="system-ui"/>
              </a:rPr>
              <a:t>  Tales cosas tienen a la verdad, la apariencia de sabiduría en una religión humana, en la humillación de sí mismo y en el trato severo del cuerpo, pero carecen de valor alguno contra los apetitos de la carne. 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10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8EFB55A-732E-B4A5-1D44-4B6C399BD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  Description automatically generated with medium confidence">
            <a:extLst>
              <a:ext uri="{FF2B5EF4-FFF2-40B4-BE49-F238E27FC236}">
                <a16:creationId xmlns="" xmlns:a16="http://schemas.microsoft.com/office/drawing/2014/main" id="{9CB5CB7E-E93D-56E8-4800-9A2B808D7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DD5CA787-D0D3-FFA0-BCBF-65D55C1025B1}"/>
              </a:ext>
            </a:extLst>
          </p:cNvPr>
          <p:cNvGrpSpPr/>
          <p:nvPr/>
        </p:nvGrpSpPr>
        <p:grpSpPr>
          <a:xfrm>
            <a:off x="600932" y="605636"/>
            <a:ext cx="3860136" cy="469367"/>
            <a:chOff x="5068711" y="992544"/>
            <a:chExt cx="3860136" cy="469367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E389EBBA-EFC1-B6AB-62F5-5C2BF5F19765}"/>
                </a:ext>
              </a:extLst>
            </p:cNvPr>
            <p:cNvGrpSpPr/>
            <p:nvPr/>
          </p:nvGrpSpPr>
          <p:grpSpPr>
            <a:xfrm>
              <a:off x="5068711" y="1004711"/>
              <a:ext cx="457200" cy="457200"/>
              <a:chOff x="5068711" y="1004711"/>
              <a:chExt cx="457200" cy="4572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2532596D-E2C7-92DF-99DB-942649F27443}"/>
                  </a:ext>
                </a:extLst>
              </p:cNvPr>
              <p:cNvSpPr/>
              <p:nvPr/>
            </p:nvSpPr>
            <p:spPr>
              <a:xfrm>
                <a:off x="5068711" y="1004711"/>
                <a:ext cx="457200" cy="457200"/>
              </a:xfrm>
              <a:prstGeom prst="rect">
                <a:avLst/>
              </a:prstGeom>
              <a:solidFill>
                <a:srgbClr val="DB8E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13" name="Right Arrow 12">
                <a:extLst>
                  <a:ext uri="{FF2B5EF4-FFF2-40B4-BE49-F238E27FC236}">
                    <a16:creationId xmlns="" xmlns:a16="http://schemas.microsoft.com/office/drawing/2014/main" id="{988EBDC3-8322-F72C-3328-F0E9B387C1B4}"/>
                  </a:ext>
                </a:extLst>
              </p:cNvPr>
              <p:cNvSpPr/>
              <p:nvPr/>
            </p:nvSpPr>
            <p:spPr>
              <a:xfrm>
                <a:off x="5137291" y="1096151"/>
                <a:ext cx="320040" cy="274320"/>
              </a:xfrm>
              <a:prstGeom prst="rightArrow">
                <a:avLst>
                  <a:gd name="adj1" fmla="val 44185"/>
                  <a:gd name="adj2" fmla="val 5674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F65ECB9E-0A41-CA7B-88BE-11C65B4F7CE1}"/>
                </a:ext>
              </a:extLst>
            </p:cNvPr>
            <p:cNvSpPr txBox="1"/>
            <p:nvPr/>
          </p:nvSpPr>
          <p:spPr>
            <a:xfrm>
              <a:off x="5594491" y="992544"/>
              <a:ext cx="3334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“TODO"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2832F4F-5AE9-8CD7-2EA7-685F947705CD}"/>
              </a:ext>
            </a:extLst>
          </p:cNvPr>
          <p:cNvSpPr txBox="1"/>
          <p:nvPr/>
        </p:nvSpPr>
        <p:spPr>
          <a:xfrm>
            <a:off x="508334" y="1312438"/>
            <a:ext cx="39479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rtl="0">
              <a:buNone/>
            </a:pPr>
            <a:r>
              <a:rPr lang="en-US" sz="2000" b="0" i="0" dirty="0">
                <a:solidFill>
                  <a:schemeClr val="bg1"/>
                </a:solidFill>
                <a:effectLst/>
                <a:latin typeface="+mj-lt"/>
              </a:rPr>
              <a:t>“con viejos conocidos judíos,</a:t>
            </a:r>
            <a:br>
              <a:rPr lang="en-US" sz="2000" b="0" i="0" dirty="0">
                <a:solidFill>
                  <a:schemeClr val="bg1"/>
                </a:solidFill>
                <a:effectLst/>
                <a:latin typeface="+mj-lt"/>
              </a:rPr>
            </a:br>
            <a:r>
              <a:rPr lang="en-US" sz="2000" b="0" i="0" dirty="0" smtClean="0">
                <a:solidFill>
                  <a:schemeClr val="bg1"/>
                </a:solidFill>
                <a:effectLst/>
                <a:latin typeface="+mj-lt"/>
              </a:rPr>
              <a:t>las 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+mj-lt"/>
              </a:rPr>
              <a:t>relaciones formadas por el comercio y las mercancías podrían ser obstáculos de este tipo para los lectores, y en tal caso era correcto, y sigue siendo correcto, romper por completo con tales relaciones y deshacerse de las trabas que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+mj-lt"/>
              </a:rPr>
              <a:t>imponen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000" b="0" i="0" dirty="0" smtClean="0">
                <a:solidFill>
                  <a:schemeClr val="bg1"/>
                </a:solidFill>
                <a:effectLst/>
                <a:latin typeface="+mj-lt"/>
              </a:rPr>
              <a:t>tan 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+mj-lt"/>
              </a:rPr>
              <a:t>pronto como amenazan con convertirse en una trampa,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+mj-lt"/>
              </a:rPr>
              <a:t>aunque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000" b="0" i="0" dirty="0" err="1" smtClean="0">
                <a:solidFill>
                  <a:schemeClr val="bg1"/>
                </a:solidFill>
                <a:effectLst/>
                <a:latin typeface="+mj-lt"/>
              </a:rPr>
              <a:t>en</a:t>
            </a:r>
            <a:r>
              <a:rPr lang="en-US" sz="2000" b="0" i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000" b="0" i="0" dirty="0" err="1" smtClean="0">
                <a:solidFill>
                  <a:schemeClr val="bg1"/>
                </a:solidFill>
                <a:effectLst/>
                <a:latin typeface="+mj-lt"/>
              </a:rPr>
              <a:t>sí</a:t>
            </a:r>
            <a:r>
              <a:rPr lang="en-US" sz="2000" b="0" i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000" b="0" i="0" dirty="0" err="1" smtClean="0">
                <a:solidFill>
                  <a:schemeClr val="bg1"/>
                </a:solidFill>
                <a:effectLst/>
                <a:latin typeface="+mj-lt"/>
              </a:rPr>
              <a:t>sean</a:t>
            </a:r>
            <a:r>
              <a:rPr lang="en-US" sz="2000" b="0" i="0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+mj-lt"/>
              </a:rPr>
              <a:t>inocentes”.</a:t>
            </a:r>
            <a:br>
              <a:rPr lang="en-US" sz="2000" b="0" i="0" dirty="0">
                <a:solidFill>
                  <a:schemeClr val="bg1"/>
                </a:solidFill>
                <a:effectLst/>
                <a:latin typeface="+mj-lt"/>
              </a:rPr>
            </a:br>
            <a:r>
              <a:rPr lang="en-US" sz="2000" b="0" i="0" dirty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sz="2000" b="0" i="0" dirty="0">
                <a:solidFill>
                  <a:schemeClr val="bg1"/>
                </a:solidFill>
                <a:effectLst/>
                <a:latin typeface="+mj-lt"/>
              </a:rPr>
            </a:br>
            <a:r>
              <a:rPr lang="en-US" sz="2000" b="0" i="0" dirty="0" smtClean="0">
                <a:solidFill>
                  <a:schemeClr val="bg1"/>
                </a:solidFill>
                <a:effectLst/>
                <a:latin typeface="+mj-lt"/>
              </a:rPr>
              <a:t>(Pulpit Commentary, </a:t>
            </a:r>
            <a:r>
              <a:rPr lang="en-US" sz="2000" b="0" i="0" dirty="0" err="1" smtClean="0">
                <a:solidFill>
                  <a:schemeClr val="bg1"/>
                </a:solidFill>
                <a:effectLst/>
                <a:latin typeface="+mj-lt"/>
              </a:rPr>
              <a:t>pág</a:t>
            </a:r>
            <a:r>
              <a:rPr lang="en-US" sz="2000" b="0" i="0" dirty="0" smtClean="0">
                <a:solidFill>
                  <a:schemeClr val="bg1"/>
                </a:solidFill>
                <a:effectLst/>
                <a:latin typeface="+mj-lt"/>
              </a:rPr>
              <a:t>. 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+mj-lt"/>
              </a:rPr>
              <a:t>372)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22B14B0-4238-B148-C54B-AE790AC152AD}"/>
              </a:ext>
            </a:extLst>
          </p:cNvPr>
          <p:cNvSpPr txBox="1"/>
          <p:nvPr/>
        </p:nvSpPr>
        <p:spPr>
          <a:xfrm>
            <a:off x="4696184" y="1679786"/>
            <a:ext cx="4207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¿Qué necesito eliminar?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DDD4C25-78AB-90C0-D12C-E74141F9419C}"/>
              </a:ext>
            </a:extLst>
          </p:cNvPr>
          <p:cNvSpPr txBox="1"/>
          <p:nvPr/>
        </p:nvSpPr>
        <p:spPr>
          <a:xfrm>
            <a:off x="4696184" y="2395835"/>
            <a:ext cx="4207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¿Qué necesito reducir?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783C92E-E16B-E5EC-3A29-6AE67926ADE7}"/>
              </a:ext>
            </a:extLst>
          </p:cNvPr>
          <p:cNvSpPr txBox="1"/>
          <p:nvPr/>
        </p:nvSpPr>
        <p:spPr>
          <a:xfrm>
            <a:off x="4696184" y="3108535"/>
            <a:ext cx="4207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¿Qué necesito reemplazar?</a:t>
            </a:r>
          </a:p>
        </p:txBody>
      </p:sp>
    </p:spTree>
    <p:extLst>
      <p:ext uri="{BB962C8B-B14F-4D97-AF65-F5344CB8AC3E}">
        <p14:creationId xmlns:p14="http://schemas.microsoft.com/office/powerpoint/2010/main" val="96068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7D5600F-7D7B-1F14-1FAE-4DFF6A4C4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  Description automatically generated with medium confidence">
            <a:extLst>
              <a:ext uri="{FF2B5EF4-FFF2-40B4-BE49-F238E27FC236}">
                <a16:creationId xmlns="" xmlns:a16="http://schemas.microsoft.com/office/drawing/2014/main" id="{95EE02A4-7858-61B2-EE3C-67ECB4D47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8CECC1D-CE57-76A7-5E28-60C125C02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65" y="1491953"/>
            <a:ext cx="4552950" cy="3858980"/>
          </a:xfrm>
        </p:spPr>
        <p:txBody>
          <a:bodyPr>
            <a:normAutofit fontScale="92500" lnSpcReduction="10000"/>
          </a:bodyPr>
          <a:lstStyle/>
          <a:p>
            <a:pPr marL="0" indent="0" algn="ctr" rtl="0">
              <a:buNone/>
            </a:pPr>
            <a:r>
              <a:rPr lang="en-US" dirty="0"/>
              <a:t>Algunas cosas nos frenan...</a:t>
            </a:r>
            <a:br>
              <a:rPr lang="en-US" dirty="0"/>
            </a:br>
            <a:r>
              <a:rPr lang="en-US" sz="2400" i="1" dirty="0" smtClean="0">
                <a:solidFill>
                  <a:srgbClr val="E09F6C"/>
                </a:solidFill>
                <a:latin typeface="+mj-lt"/>
              </a:rPr>
              <a:t>“Se </a:t>
            </a:r>
            <a:r>
              <a:rPr lang="en-US" sz="2400" i="1" dirty="0" err="1" smtClean="0">
                <a:solidFill>
                  <a:srgbClr val="E09F6C"/>
                </a:solidFill>
                <a:latin typeface="+mj-lt"/>
              </a:rPr>
              <a:t>enreda</a:t>
            </a:r>
            <a:r>
              <a:rPr lang="en-US" sz="2400" i="1" dirty="0" smtClean="0">
                <a:solidFill>
                  <a:srgbClr val="E09F6C"/>
                </a:solidFill>
                <a:latin typeface="+mj-lt"/>
              </a:rPr>
              <a:t>” </a:t>
            </a:r>
            <a:r>
              <a:rPr lang="en-US" sz="2400" i="1" dirty="0">
                <a:solidFill>
                  <a:srgbClr val="E09F6C"/>
                </a:solidFill>
                <a:latin typeface="+mj-lt"/>
              </a:rPr>
              <a:t>2 Timoteo 2:3-4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 algn="ctr" rtl="0">
              <a:buNone/>
            </a:pPr>
            <a:r>
              <a:rPr lang="en-US" dirty="0"/>
              <a:t>Algunas cosas nos hacen tropezar...</a:t>
            </a:r>
            <a:br>
              <a:rPr lang="en-US" dirty="0"/>
            </a:br>
            <a:r>
              <a:rPr lang="en-US" sz="2400" i="1" dirty="0" smtClean="0">
                <a:solidFill>
                  <a:srgbClr val="E09F6C"/>
                </a:solidFill>
                <a:latin typeface="+mj-lt"/>
              </a:rPr>
              <a:t>“Que </a:t>
            </a:r>
            <a:r>
              <a:rPr lang="en-US" sz="2400" i="1" dirty="0" err="1" smtClean="0">
                <a:solidFill>
                  <a:srgbClr val="E09F6C"/>
                </a:solidFill>
                <a:latin typeface="+mj-lt"/>
              </a:rPr>
              <a:t>ganen</a:t>
            </a:r>
            <a:r>
              <a:rPr lang="en-US" sz="2400" i="1" dirty="0" smtClean="0">
                <a:solidFill>
                  <a:srgbClr val="E09F6C"/>
                </a:solidFill>
                <a:latin typeface="+mj-lt"/>
              </a:rPr>
              <a:t>” </a:t>
            </a:r>
            <a:r>
              <a:rPr lang="en-US" sz="2400" i="1" dirty="0">
                <a:solidFill>
                  <a:srgbClr val="E09F6C"/>
                </a:solidFill>
                <a:latin typeface="+mj-lt"/>
              </a:rPr>
              <a:t>1 Corintios 9:24</a:t>
            </a:r>
          </a:p>
          <a:p>
            <a:pPr marL="0" indent="0" algn="ctr" rtl="0">
              <a:buNone/>
            </a:pPr>
            <a:endParaRPr lang="en-US" dirty="0"/>
          </a:p>
          <a:p>
            <a:pPr marL="0" lvl="0" indent="0" algn="ctr" rtl="0">
              <a:buNone/>
            </a:pPr>
            <a:r>
              <a:rPr lang="en-US" dirty="0"/>
              <a:t>Algunas cosas nos cuestan</a:t>
            </a:r>
            <a:br>
              <a:rPr lang="en-US" dirty="0"/>
            </a:br>
            <a:r>
              <a:rPr lang="en-US" dirty="0" err="1" smtClean="0"/>
              <a:t>demasiado</a:t>
            </a:r>
            <a:r>
              <a:rPr lang="en-US" dirty="0"/>
              <a:t>…</a:t>
            </a:r>
            <a:br>
              <a:rPr lang="en-US" dirty="0"/>
            </a:br>
            <a:r>
              <a:rPr lang="en-US" sz="2400" i="1" dirty="0">
                <a:solidFill>
                  <a:srgbClr val="E09F6C"/>
                </a:solidFill>
                <a:latin typeface="Calibri Light" panose="020F0302020204030204"/>
              </a:rPr>
              <a:t>“</a:t>
            </a:r>
            <a:r>
              <a:rPr lang="en-US" sz="2400" i="1" dirty="0" err="1" smtClean="0">
                <a:solidFill>
                  <a:srgbClr val="E09F6C"/>
                </a:solidFill>
                <a:latin typeface="Calibri Light" panose="020F0302020204030204"/>
              </a:rPr>
              <a:t>Descalificado</a:t>
            </a:r>
            <a:r>
              <a:rPr lang="en-US" sz="2400" i="1" dirty="0" smtClean="0">
                <a:solidFill>
                  <a:srgbClr val="E09F6C"/>
                </a:solidFill>
                <a:latin typeface="Calibri Light" panose="020F0302020204030204"/>
              </a:rPr>
              <a:t>” </a:t>
            </a:r>
            <a:r>
              <a:rPr lang="en-US" sz="2400" i="1" dirty="0">
                <a:solidFill>
                  <a:srgbClr val="E09F6C"/>
                </a:solidFill>
                <a:latin typeface="Calibri Light" panose="020F0302020204030204"/>
              </a:rPr>
              <a:t>1 Corintios 9:27</a:t>
            </a:r>
            <a:br>
              <a:rPr lang="en-US" sz="2400" i="1" dirty="0">
                <a:solidFill>
                  <a:srgbClr val="E09F6C"/>
                </a:solidFill>
                <a:latin typeface="Calibri Light" panose="020F0302020204030204"/>
              </a:rPr>
            </a:br>
            <a:r>
              <a:rPr lang="en-US" sz="2400" i="1" dirty="0">
                <a:solidFill>
                  <a:srgbClr val="E09F6C"/>
                </a:solidFill>
                <a:latin typeface="Calibri Light" panose="020F0302020204030204"/>
              </a:rPr>
              <a:t>Gálatas 5:7</a:t>
            </a:r>
          </a:p>
        </p:txBody>
      </p:sp>
      <p:pic>
        <p:nvPicPr>
          <p:cNvPr id="15" name="Picture 14" descr="A person running under a roof  Description automatically generated">
            <a:extLst>
              <a:ext uri="{FF2B5EF4-FFF2-40B4-BE49-F238E27FC236}">
                <a16:creationId xmlns="" xmlns:a16="http://schemas.microsoft.com/office/drawing/2014/main" id="{9C423A67-CC70-8608-9419-5DFEB5DAA0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0" t="15683"/>
          <a:stretch/>
        </p:blipFill>
        <p:spPr>
          <a:xfrm>
            <a:off x="5542844" y="0"/>
            <a:ext cx="3601156" cy="5715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7516DF80-C59F-8F63-8476-F2B9DDA6743E}"/>
              </a:ext>
            </a:extLst>
          </p:cNvPr>
          <p:cNvGrpSpPr/>
          <p:nvPr/>
        </p:nvGrpSpPr>
        <p:grpSpPr>
          <a:xfrm>
            <a:off x="501744" y="511293"/>
            <a:ext cx="3860136" cy="469367"/>
            <a:chOff x="5068711" y="992544"/>
            <a:chExt cx="3860136" cy="469367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6BE18322-7A03-77E5-F1EF-98070490A93D}"/>
                </a:ext>
              </a:extLst>
            </p:cNvPr>
            <p:cNvGrpSpPr/>
            <p:nvPr/>
          </p:nvGrpSpPr>
          <p:grpSpPr>
            <a:xfrm>
              <a:off x="5068711" y="1004711"/>
              <a:ext cx="457200" cy="457200"/>
              <a:chOff x="5068711" y="1004711"/>
              <a:chExt cx="457200" cy="45720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E89715B9-DD7C-5A0A-845A-FC74620A1670}"/>
                  </a:ext>
                </a:extLst>
              </p:cNvPr>
              <p:cNvSpPr/>
              <p:nvPr/>
            </p:nvSpPr>
            <p:spPr>
              <a:xfrm>
                <a:off x="5068711" y="1004711"/>
                <a:ext cx="457200" cy="457200"/>
              </a:xfrm>
              <a:prstGeom prst="rect">
                <a:avLst/>
              </a:prstGeom>
              <a:solidFill>
                <a:srgbClr val="DB8E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20" name="Right Arrow 19">
                <a:extLst>
                  <a:ext uri="{FF2B5EF4-FFF2-40B4-BE49-F238E27FC236}">
                    <a16:creationId xmlns="" xmlns:a16="http://schemas.microsoft.com/office/drawing/2014/main" id="{CA4D76B4-2D0C-D218-6861-7875EB78DA3F}"/>
                  </a:ext>
                </a:extLst>
              </p:cNvPr>
              <p:cNvSpPr/>
              <p:nvPr/>
            </p:nvSpPr>
            <p:spPr>
              <a:xfrm>
                <a:off x="5137291" y="1096151"/>
                <a:ext cx="320040" cy="274320"/>
              </a:xfrm>
              <a:prstGeom prst="rightArrow">
                <a:avLst>
                  <a:gd name="adj1" fmla="val 44185"/>
                  <a:gd name="adj2" fmla="val 5674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A2DDDB8F-4B90-B6F7-E149-3F41A2316A65}"/>
                </a:ext>
              </a:extLst>
            </p:cNvPr>
            <p:cNvSpPr txBox="1"/>
            <p:nvPr/>
          </p:nvSpPr>
          <p:spPr>
            <a:xfrm>
              <a:off x="5594491" y="992544"/>
              <a:ext cx="3334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PESO/IMPEDIMENTO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30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80BD07C-9DCA-E820-EEDC-C217D126E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  Description automatically generated with medium confidence">
            <a:extLst>
              <a:ext uri="{FF2B5EF4-FFF2-40B4-BE49-F238E27FC236}">
                <a16:creationId xmlns="" xmlns:a16="http://schemas.microsoft.com/office/drawing/2014/main" id="{163C1F6B-2E24-CB19-6A65-53CA192B2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06B0741-4252-D6E7-97DA-C807C0C66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1354"/>
            <a:ext cx="7886700" cy="38893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200" b="0" i="0" dirty="0" smtClean="0">
                <a:effectLst/>
                <a:latin typeface="+mj-lt"/>
              </a:rPr>
              <a:t>“</a:t>
            </a:r>
            <a:r>
              <a:rPr lang="es-ES" sz="3200" dirty="0">
                <a:latin typeface="+mj-lt"/>
              </a:rPr>
              <a:t>Andando Jesús junto al mar de Galilea, vio a dos hermanos, Simón, llamado </a:t>
            </a:r>
            <a:r>
              <a:rPr lang="es-ES" sz="3200" b="1" i="1" dirty="0">
                <a:solidFill>
                  <a:srgbClr val="E09F6C"/>
                </a:solidFill>
                <a:latin typeface="+mj-lt"/>
              </a:rPr>
              <a:t>Pedro, y Andrés</a:t>
            </a:r>
            <a:r>
              <a:rPr lang="es-ES" sz="3200" dirty="0">
                <a:latin typeface="+mj-lt"/>
              </a:rPr>
              <a:t> su hermano, echando una red al mar, porque eran pescadores. </a:t>
            </a:r>
            <a:r>
              <a:rPr lang="es-ES" sz="3200" dirty="0" smtClean="0">
                <a:latin typeface="+mj-lt"/>
              </a:rPr>
              <a:t>Y </a:t>
            </a:r>
            <a:r>
              <a:rPr lang="es-ES" sz="3200" dirty="0">
                <a:latin typeface="+mj-lt"/>
              </a:rPr>
              <a:t>les </a:t>
            </a:r>
            <a:r>
              <a:rPr lang="es-ES" sz="3200" dirty="0" smtClean="0">
                <a:latin typeface="+mj-lt"/>
              </a:rPr>
              <a:t>dijo: </a:t>
            </a:r>
            <a:r>
              <a:rPr lang="es-ES" sz="3200" dirty="0">
                <a:latin typeface="+mj-lt"/>
              </a:rPr>
              <a:t>«Vengan en pos de Mí, y Yo los haré pescadores de hombres</a:t>
            </a:r>
            <a:r>
              <a:rPr lang="es-ES" sz="3200" dirty="0" smtClean="0">
                <a:latin typeface="+mj-lt"/>
              </a:rPr>
              <a:t>».</a:t>
            </a:r>
            <a:r>
              <a:rPr lang="es-ES" sz="3200" dirty="0">
                <a:latin typeface="+mj-lt"/>
              </a:rPr>
              <a:t>  </a:t>
            </a:r>
            <a:r>
              <a:rPr lang="es-ES" sz="3200" b="1" i="1" dirty="0">
                <a:solidFill>
                  <a:srgbClr val="E09F6C"/>
                </a:solidFill>
                <a:latin typeface="+mj-lt"/>
              </a:rPr>
              <a:t>Entonces ellos, dejando al instante las redes, lo siguieron. </a:t>
            </a:r>
          </a:p>
          <a:p>
            <a:pPr marL="0" indent="0">
              <a:buNone/>
            </a:pPr>
            <a:r>
              <a:rPr lang="es-ES" sz="3200" dirty="0" smtClean="0">
                <a:latin typeface="+mj-lt"/>
              </a:rPr>
              <a:t>Y </a:t>
            </a:r>
            <a:r>
              <a:rPr lang="es-ES" sz="3200" dirty="0">
                <a:latin typeface="+mj-lt"/>
              </a:rPr>
              <a:t>pasando de allí, Jesús vio a otros dos hermanos, </a:t>
            </a:r>
            <a:r>
              <a:rPr lang="es-ES" sz="3200" b="1" i="1" dirty="0">
                <a:solidFill>
                  <a:srgbClr val="E09F6C"/>
                </a:solidFill>
                <a:latin typeface="+mj-lt"/>
              </a:rPr>
              <a:t>Jacobo</a:t>
            </a:r>
            <a:r>
              <a:rPr lang="es-ES" sz="3200" dirty="0">
                <a:latin typeface="+mj-lt"/>
              </a:rPr>
              <a:t>, hijo de Zebedeo, y </a:t>
            </a:r>
            <a:r>
              <a:rPr lang="es-ES" sz="3200" b="1" i="1" dirty="0">
                <a:solidFill>
                  <a:srgbClr val="E09F6C"/>
                </a:solidFill>
                <a:latin typeface="+mj-lt"/>
              </a:rPr>
              <a:t>Juan</a:t>
            </a:r>
            <a:r>
              <a:rPr lang="es-ES" sz="3200" dirty="0">
                <a:latin typeface="+mj-lt"/>
              </a:rPr>
              <a:t> su hermano, en la barca con su padre Zebedeo, remendando sus redes, y los llamó. </a:t>
            </a:r>
            <a:r>
              <a:rPr lang="es-ES" sz="3200" b="1" i="1" dirty="0" smtClean="0">
                <a:solidFill>
                  <a:srgbClr val="E09F6C"/>
                </a:solidFill>
                <a:latin typeface="+mj-lt"/>
              </a:rPr>
              <a:t>Y </a:t>
            </a:r>
            <a:r>
              <a:rPr lang="es-ES" sz="3200" b="1" i="1" dirty="0">
                <a:solidFill>
                  <a:srgbClr val="E09F6C"/>
                </a:solidFill>
                <a:latin typeface="+mj-lt"/>
              </a:rPr>
              <a:t>ellos, dejando al instante la barca y a su padre, lo siguieron</a:t>
            </a:r>
            <a:r>
              <a:rPr lang="es-ES" sz="3200" dirty="0">
                <a:latin typeface="+mj-lt"/>
              </a:rPr>
              <a:t>.</a:t>
            </a:r>
            <a:r>
              <a:rPr lang="en-US" sz="3200" b="0" i="0" dirty="0">
                <a:effectLst/>
                <a:latin typeface="+mj-lt"/>
              </a:rPr>
              <a:t/>
            </a:r>
            <a:br>
              <a:rPr lang="en-US" sz="3200" b="0" i="0" dirty="0">
                <a:effectLst/>
                <a:latin typeface="+mj-lt"/>
              </a:rPr>
            </a:br>
            <a:r>
              <a:rPr lang="en-US" sz="3200" b="0" i="0" dirty="0">
                <a:effectLst/>
                <a:latin typeface="+mj-lt"/>
              </a:rPr>
              <a:t/>
            </a:r>
            <a:br>
              <a:rPr lang="en-US" sz="3200" b="0" i="0" dirty="0">
                <a:effectLst/>
                <a:latin typeface="+mj-lt"/>
              </a:rPr>
            </a:br>
            <a:r>
              <a:rPr lang="en-US" sz="2400" b="0" i="0" dirty="0">
                <a:effectLst/>
                <a:latin typeface="+mj-lt"/>
              </a:rPr>
              <a:t>Mateo 4:18-22</a:t>
            </a:r>
            <a:endParaRPr lang="en-US" sz="3200" dirty="0">
              <a:latin typeface="+mj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18D4D26-64EF-7E8C-5848-63872D2718A2}"/>
              </a:ext>
            </a:extLst>
          </p:cNvPr>
          <p:cNvGrpSpPr/>
          <p:nvPr/>
        </p:nvGrpSpPr>
        <p:grpSpPr>
          <a:xfrm>
            <a:off x="711864" y="632529"/>
            <a:ext cx="3860136" cy="469367"/>
            <a:chOff x="5068711" y="992544"/>
            <a:chExt cx="3860136" cy="469367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D9DA6349-DAEF-3CB6-F6CC-C52A71B8B358}"/>
                </a:ext>
              </a:extLst>
            </p:cNvPr>
            <p:cNvGrpSpPr/>
            <p:nvPr/>
          </p:nvGrpSpPr>
          <p:grpSpPr>
            <a:xfrm>
              <a:off x="5068711" y="1004711"/>
              <a:ext cx="457200" cy="457200"/>
              <a:chOff x="5068711" y="1004711"/>
              <a:chExt cx="457200" cy="4572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02222ED6-2357-F8E4-9BC6-348146182F17}"/>
                  </a:ext>
                </a:extLst>
              </p:cNvPr>
              <p:cNvSpPr/>
              <p:nvPr/>
            </p:nvSpPr>
            <p:spPr>
              <a:xfrm>
                <a:off x="5068711" y="1004711"/>
                <a:ext cx="457200" cy="457200"/>
              </a:xfrm>
              <a:prstGeom prst="rect">
                <a:avLst/>
              </a:prstGeom>
              <a:solidFill>
                <a:srgbClr val="DB8E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9" name="Right Arrow 8">
                <a:extLst>
                  <a:ext uri="{FF2B5EF4-FFF2-40B4-BE49-F238E27FC236}">
                    <a16:creationId xmlns="" xmlns:a16="http://schemas.microsoft.com/office/drawing/2014/main" id="{10B9D906-28DF-57FA-07D1-2947A491DA87}"/>
                  </a:ext>
                </a:extLst>
              </p:cNvPr>
              <p:cNvSpPr/>
              <p:nvPr/>
            </p:nvSpPr>
            <p:spPr>
              <a:xfrm>
                <a:off x="5137291" y="1096151"/>
                <a:ext cx="320040" cy="274320"/>
              </a:xfrm>
              <a:prstGeom prst="rightArrow">
                <a:avLst>
                  <a:gd name="adj1" fmla="val 44185"/>
                  <a:gd name="adj2" fmla="val 5674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A6BC8A8E-D734-6D32-AD3F-26A900E9E4E9}"/>
                </a:ext>
              </a:extLst>
            </p:cNvPr>
            <p:cNvSpPr txBox="1"/>
            <p:nvPr/>
          </p:nvSpPr>
          <p:spPr>
            <a:xfrm>
              <a:off x="5594491" y="992544"/>
              <a:ext cx="3334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PESO/IMPEDIMENTO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812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19030BA-3FF4-DD3F-3149-6AE0FD1CB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all buildings&#10;&#10;Description automatically generated with medium confidence">
            <a:extLst>
              <a:ext uri="{FF2B5EF4-FFF2-40B4-BE49-F238E27FC236}">
                <a16:creationId xmlns:a16="http://schemas.microsoft.com/office/drawing/2014/main" xmlns="" id="{B5139268-6BF5-085D-6344-6A76677F8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C4CBEB7-F03E-FE1D-F018-8662D50842F7}"/>
              </a:ext>
            </a:extLst>
          </p:cNvPr>
          <p:cNvGrpSpPr/>
          <p:nvPr/>
        </p:nvGrpSpPr>
        <p:grpSpPr>
          <a:xfrm>
            <a:off x="598047" y="550906"/>
            <a:ext cx="4467248" cy="469367"/>
            <a:chOff x="5068711" y="992544"/>
            <a:chExt cx="4467248" cy="46936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1A4AE86-63D4-192E-DB35-E8A54C930195}"/>
                </a:ext>
              </a:extLst>
            </p:cNvPr>
            <p:cNvGrpSpPr/>
            <p:nvPr/>
          </p:nvGrpSpPr>
          <p:grpSpPr>
            <a:xfrm>
              <a:off x="5068711" y="1004711"/>
              <a:ext cx="457200" cy="457200"/>
              <a:chOff x="5068711" y="1004711"/>
              <a:chExt cx="457200" cy="4572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9443800D-5D6D-F4C7-4D45-EDF582045142}"/>
                  </a:ext>
                </a:extLst>
              </p:cNvPr>
              <p:cNvSpPr/>
              <p:nvPr/>
            </p:nvSpPr>
            <p:spPr>
              <a:xfrm>
                <a:off x="5068711" y="1004711"/>
                <a:ext cx="457200" cy="457200"/>
              </a:xfrm>
              <a:prstGeom prst="rect">
                <a:avLst/>
              </a:prstGeom>
              <a:solidFill>
                <a:srgbClr val="DB8E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Arrow 20">
                <a:extLst>
                  <a:ext uri="{FF2B5EF4-FFF2-40B4-BE49-F238E27FC236}">
                    <a16:creationId xmlns:a16="http://schemas.microsoft.com/office/drawing/2014/main" xmlns="" id="{74F2A50C-A087-4396-BF56-17EB4902081A}"/>
                  </a:ext>
                </a:extLst>
              </p:cNvPr>
              <p:cNvSpPr/>
              <p:nvPr/>
            </p:nvSpPr>
            <p:spPr>
              <a:xfrm>
                <a:off x="5137291" y="1096151"/>
                <a:ext cx="320040" cy="274320"/>
              </a:xfrm>
              <a:prstGeom prst="rightArrow">
                <a:avLst>
                  <a:gd name="adj1" fmla="val 44185"/>
                  <a:gd name="adj2" fmla="val 5674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BB4B352-B035-4961-F295-B2D8C5BC488F}"/>
                </a:ext>
              </a:extLst>
            </p:cNvPr>
            <p:cNvSpPr txBox="1"/>
            <p:nvPr/>
          </p:nvSpPr>
          <p:spPr>
            <a:xfrm>
              <a:off x="5594491" y="992544"/>
              <a:ext cx="3941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 PECADO QUE “ENVUELVE”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9D1D5BC-3A24-2997-80CA-32BB70AAEF36}"/>
              </a:ext>
            </a:extLst>
          </p:cNvPr>
          <p:cNvSpPr txBox="1"/>
          <p:nvPr/>
        </p:nvSpPr>
        <p:spPr>
          <a:xfrm>
            <a:off x="174459" y="1312438"/>
            <a:ext cx="61620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+mj-lt"/>
              </a:rPr>
              <a:t>"Esta palabra, que no se encuentra en ninguna otra parte ni en el griego bíblico ni en el clásico, debe interpretarse a partir de su: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+mj-lt"/>
              </a:rPr>
              <a:t>derivación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+mj-lt"/>
              </a:rPr>
              <a:t>la analogía de palabras similares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+mj-lt"/>
              </a:rPr>
              <a:t>y </a:t>
            </a:r>
            <a:r>
              <a:rPr lang="es-ES" sz="2000" dirty="0" smtClean="0">
                <a:solidFill>
                  <a:schemeClr val="bg1"/>
                </a:solidFill>
                <a:latin typeface="+mj-lt"/>
              </a:rPr>
              <a:t>el </a:t>
            </a:r>
            <a:r>
              <a:rPr lang="es-ES" sz="2000" dirty="0">
                <a:solidFill>
                  <a:schemeClr val="bg1"/>
                </a:solidFill>
                <a:latin typeface="+mj-lt"/>
              </a:rPr>
              <a:t>contexto</a:t>
            </a:r>
            <a:r>
              <a:rPr lang="es-ES" sz="2000" dirty="0" smtClean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bg1"/>
              </a:solidFill>
              <a:latin typeface="+mj-lt"/>
            </a:endParaRPr>
          </a:p>
          <a:p>
            <a:r>
              <a:rPr lang="es-ES" sz="2000" dirty="0">
                <a:solidFill>
                  <a:schemeClr val="bg1"/>
                </a:solidFill>
                <a:latin typeface="+mj-lt"/>
              </a:rPr>
              <a:t>El punto de vista habitual y más probable es "lo que fácilmente nos rodea". Podemos entender que la figura de una carrera todavía se mantiene a la vista, con respecto al corredor no sólo </a:t>
            </a:r>
            <a:r>
              <a:rPr lang="es-ES" sz="2000" dirty="0" smtClean="0">
                <a:solidFill>
                  <a:schemeClr val="bg1"/>
                </a:solidFill>
                <a:latin typeface="+mj-lt"/>
              </a:rPr>
              <a:t>despojándose de los impedimentos, </a:t>
            </a:r>
            <a:r>
              <a:rPr lang="es-ES" sz="2000" dirty="0">
                <a:solidFill>
                  <a:schemeClr val="bg1"/>
                </a:solidFill>
                <a:latin typeface="+mj-lt"/>
              </a:rPr>
              <a:t>sino también </a:t>
            </a:r>
            <a:r>
              <a:rPr lang="es-ES" sz="2000" dirty="0" smtClean="0">
                <a:solidFill>
                  <a:schemeClr val="bg1"/>
                </a:solidFill>
                <a:latin typeface="+mj-lt"/>
              </a:rPr>
              <a:t>quitándose la ropa, </a:t>
            </a:r>
            <a:r>
              <a:rPr lang="es-ES" sz="2000" dirty="0">
                <a:solidFill>
                  <a:schemeClr val="bg1"/>
                </a:solidFill>
                <a:latin typeface="+mj-lt"/>
              </a:rPr>
              <a:t>que </a:t>
            </a:r>
            <a:r>
              <a:rPr lang="es-ES" sz="2000" dirty="0" smtClean="0">
                <a:solidFill>
                  <a:schemeClr val="bg1"/>
                </a:solidFill>
                <a:latin typeface="+mj-lt"/>
              </a:rPr>
              <a:t>le envolvería e impediría </a:t>
            </a:r>
            <a:r>
              <a:rPr lang="es-ES" sz="2000" dirty="0">
                <a:solidFill>
                  <a:schemeClr val="bg1"/>
                </a:solidFill>
                <a:latin typeface="+mj-lt"/>
              </a:rPr>
              <a:t>su </a:t>
            </a:r>
            <a:r>
              <a:rPr lang="es-ES" sz="2000" dirty="0" smtClean="0">
                <a:solidFill>
                  <a:schemeClr val="bg1"/>
                </a:solidFill>
                <a:latin typeface="+mj-lt"/>
              </a:rPr>
              <a:t>curso".  (</a:t>
            </a:r>
            <a:r>
              <a:rPr lang="es-ES" sz="2000" dirty="0" err="1" smtClean="0">
                <a:solidFill>
                  <a:schemeClr val="bg1"/>
                </a:solidFill>
                <a:latin typeface="+mj-lt"/>
              </a:rPr>
              <a:t>Pulpit</a:t>
            </a:r>
            <a:r>
              <a:rPr lang="es-E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  <a:latin typeface="+mj-lt"/>
              </a:rPr>
              <a:t>Commentary</a:t>
            </a:r>
            <a:r>
              <a:rPr lang="es-ES" sz="2000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es-ES" sz="2000" dirty="0">
                <a:solidFill>
                  <a:schemeClr val="bg1"/>
                </a:solidFill>
                <a:latin typeface="+mj-lt"/>
              </a:rPr>
              <a:t>p. 355</a:t>
            </a:r>
            <a:r>
              <a:rPr lang="es-ES" sz="2000" dirty="0" smtClean="0">
                <a:solidFill>
                  <a:schemeClr val="bg1"/>
                </a:solidFill>
                <a:latin typeface="+mj-lt"/>
              </a:rPr>
              <a:t>)</a:t>
            </a:r>
            <a:endParaRPr lang="es-E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 descr="A statue of a person in a robe&#10;&#10;Description automatically generated">
            <a:extLst>
              <a:ext uri="{FF2B5EF4-FFF2-40B4-BE49-F238E27FC236}">
                <a16:creationId xmlns:a16="http://schemas.microsoft.com/office/drawing/2014/main" xmlns="" id="{A2C44240-936A-395E-0334-19B41AC7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500" y="1029146"/>
            <a:ext cx="2643322" cy="384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2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2687</TotalTime>
  <Words>590</Words>
  <Application>Microsoft Office PowerPoint</Application>
  <PresentationFormat>On-screen Show (16:10)</PresentationFormat>
  <Paragraphs>108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Segoe UI</vt:lpstr>
      <vt:lpstr>system-ui</vt:lpstr>
      <vt:lpstr>-webkit-standard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Phillip Shumake</dc:creator>
  <cp:lastModifiedBy>Esther Eubanks</cp:lastModifiedBy>
  <cp:revision>229</cp:revision>
  <cp:lastPrinted>2023-11-19T19:56:30Z</cp:lastPrinted>
  <dcterms:created xsi:type="dcterms:W3CDTF">2023-08-14T14:45:23Z</dcterms:created>
  <dcterms:modified xsi:type="dcterms:W3CDTF">2024-03-10T01:47:35Z</dcterms:modified>
</cp:coreProperties>
</file>