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8" r:id="rId2"/>
    <p:sldId id="257" r:id="rId3"/>
    <p:sldId id="256" r:id="rId4"/>
    <p:sldId id="260" r:id="rId5"/>
    <p:sldId id="261" r:id="rId6"/>
    <p:sldId id="263" r:id="rId7"/>
    <p:sldId id="264" r:id="rId8"/>
    <p:sldId id="267" r:id="rId9"/>
    <p:sldId id="265" r:id="rId10"/>
    <p:sldId id="268" r:id="rId11"/>
    <p:sldId id="269" r:id="rId12"/>
    <p:sldId id="271" r:id="rId13"/>
    <p:sldId id="272" r:id="rId14"/>
    <p:sldId id="273" r:id="rId15"/>
    <p:sldId id="262" r:id="rId16"/>
    <p:sldId id="275" r:id="rId1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EEC7"/>
    <a:srgbClr val="E7EA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p:restoredTop sz="81769"/>
  </p:normalViewPr>
  <p:slideViewPr>
    <p:cSldViewPr snapToGrid="0">
      <p:cViewPr varScale="1">
        <p:scale>
          <a:sx n="124" d="100"/>
          <a:sy n="124" d="100"/>
        </p:scale>
        <p:origin x="5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Sanchez" userId="be5fc328e6f0cb13" providerId="LiveId" clId="{7DFBFD4E-D895-3F43-8BE2-D89FBCA4B585}"/>
    <pc:docChg chg="undo custSel modSld">
      <pc:chgData name="Bill Sanchez" userId="be5fc328e6f0cb13" providerId="LiveId" clId="{7DFBFD4E-D895-3F43-8BE2-D89FBCA4B585}" dt="2024-03-10T05:07:19.701" v="77" actId="22"/>
      <pc:docMkLst>
        <pc:docMk/>
      </pc:docMkLst>
      <pc:sldChg chg="modSp">
        <pc:chgData name="Bill Sanchez" userId="be5fc328e6f0cb13" providerId="LiveId" clId="{7DFBFD4E-D895-3F43-8BE2-D89FBCA4B585}" dt="2024-03-10T05:04:17.654" v="43" actId="20577"/>
        <pc:sldMkLst>
          <pc:docMk/>
          <pc:sldMk cId="3084051628" sldId="260"/>
        </pc:sldMkLst>
        <pc:spChg chg="mod">
          <ac:chgData name="Bill Sanchez" userId="be5fc328e6f0cb13" providerId="LiveId" clId="{7DFBFD4E-D895-3F43-8BE2-D89FBCA4B585}" dt="2024-03-10T05:04:17.654" v="43" actId="20577"/>
          <ac:spMkLst>
            <pc:docMk/>
            <pc:sldMk cId="3084051628" sldId="260"/>
            <ac:spMk id="5" creationId="{64B19C01-0171-DBA7-7FE1-EB266AF68AE5}"/>
          </ac:spMkLst>
        </pc:spChg>
      </pc:sldChg>
      <pc:sldChg chg="addSp delSp modSp">
        <pc:chgData name="Bill Sanchez" userId="be5fc328e6f0cb13" providerId="LiveId" clId="{7DFBFD4E-D895-3F43-8BE2-D89FBCA4B585}" dt="2024-03-10T05:06:19.961" v="69" actId="22"/>
        <pc:sldMkLst>
          <pc:docMk/>
          <pc:sldMk cId="3397172759" sldId="269"/>
        </pc:sldMkLst>
        <pc:spChg chg="add del mod">
          <ac:chgData name="Bill Sanchez" userId="be5fc328e6f0cb13" providerId="LiveId" clId="{7DFBFD4E-D895-3F43-8BE2-D89FBCA4B585}" dt="2024-03-10T05:06:19.961" v="69" actId="22"/>
          <ac:spMkLst>
            <pc:docMk/>
            <pc:sldMk cId="3397172759" sldId="269"/>
            <ac:spMk id="3" creationId="{C439E253-7189-FDF1-C550-2000C5562CDD}"/>
          </ac:spMkLst>
        </pc:spChg>
        <pc:spChg chg="del mod">
          <ac:chgData name="Bill Sanchez" userId="be5fc328e6f0cb13" providerId="LiveId" clId="{7DFBFD4E-D895-3F43-8BE2-D89FBCA4B585}" dt="2024-03-10T05:06:17.506" v="68" actId="478"/>
          <ac:spMkLst>
            <pc:docMk/>
            <pc:sldMk cId="3397172759" sldId="269"/>
            <ac:spMk id="5" creationId="{77D7896E-8AAD-5828-0698-AA477E0A1439}"/>
          </ac:spMkLst>
        </pc:spChg>
        <pc:spChg chg="add mod">
          <ac:chgData name="Bill Sanchez" userId="be5fc328e6f0cb13" providerId="LiveId" clId="{7DFBFD4E-D895-3F43-8BE2-D89FBCA4B585}" dt="2024-03-10T05:06:19.961" v="69" actId="22"/>
          <ac:spMkLst>
            <pc:docMk/>
            <pc:sldMk cId="3397172759" sldId="269"/>
            <ac:spMk id="8" creationId="{797D9D85-6148-EC55-B348-85301001F35B}"/>
          </ac:spMkLst>
        </pc:spChg>
      </pc:sldChg>
      <pc:sldChg chg="addSp delSp modSp">
        <pc:chgData name="Bill Sanchez" userId="be5fc328e6f0cb13" providerId="LiveId" clId="{7DFBFD4E-D895-3F43-8BE2-D89FBCA4B585}" dt="2024-03-10T05:06:45.817" v="71" actId="22"/>
        <pc:sldMkLst>
          <pc:docMk/>
          <pc:sldMk cId="1189337845" sldId="271"/>
        </pc:sldMkLst>
        <pc:spChg chg="add del mod">
          <ac:chgData name="Bill Sanchez" userId="be5fc328e6f0cb13" providerId="LiveId" clId="{7DFBFD4E-D895-3F43-8BE2-D89FBCA4B585}" dt="2024-03-10T05:06:45.817" v="71" actId="22"/>
          <ac:spMkLst>
            <pc:docMk/>
            <pc:sldMk cId="1189337845" sldId="271"/>
            <ac:spMk id="3" creationId="{6258A428-4FA6-BD1C-481E-0734633B173D}"/>
          </ac:spMkLst>
        </pc:spChg>
        <pc:spChg chg="del">
          <ac:chgData name="Bill Sanchez" userId="be5fc328e6f0cb13" providerId="LiveId" clId="{7DFBFD4E-D895-3F43-8BE2-D89FBCA4B585}" dt="2024-03-10T05:06:41.302" v="70" actId="478"/>
          <ac:spMkLst>
            <pc:docMk/>
            <pc:sldMk cId="1189337845" sldId="271"/>
            <ac:spMk id="5" creationId="{77D7896E-8AAD-5828-0698-AA477E0A1439}"/>
          </ac:spMkLst>
        </pc:spChg>
        <pc:spChg chg="add mod">
          <ac:chgData name="Bill Sanchez" userId="be5fc328e6f0cb13" providerId="LiveId" clId="{7DFBFD4E-D895-3F43-8BE2-D89FBCA4B585}" dt="2024-03-10T05:06:45.817" v="71" actId="22"/>
          <ac:spMkLst>
            <pc:docMk/>
            <pc:sldMk cId="1189337845" sldId="271"/>
            <ac:spMk id="9" creationId="{52630438-BC29-1F14-82CC-1F68B3C59882}"/>
          </ac:spMkLst>
        </pc:spChg>
      </pc:sldChg>
      <pc:sldChg chg="addSp delSp modSp">
        <pc:chgData name="Bill Sanchez" userId="be5fc328e6f0cb13" providerId="LiveId" clId="{7DFBFD4E-D895-3F43-8BE2-D89FBCA4B585}" dt="2024-03-10T05:07:08.825" v="75" actId="1076"/>
        <pc:sldMkLst>
          <pc:docMk/>
          <pc:sldMk cId="3759047079" sldId="272"/>
        </pc:sldMkLst>
        <pc:spChg chg="add del mod">
          <ac:chgData name="Bill Sanchez" userId="be5fc328e6f0cb13" providerId="LiveId" clId="{7DFBFD4E-D895-3F43-8BE2-D89FBCA4B585}" dt="2024-03-10T05:07:03.980" v="73" actId="22"/>
          <ac:spMkLst>
            <pc:docMk/>
            <pc:sldMk cId="3759047079" sldId="272"/>
            <ac:spMk id="3" creationId="{532DE4C3-2CC4-ADA9-6C54-4E7470E23005}"/>
          </ac:spMkLst>
        </pc:spChg>
        <pc:spChg chg="del">
          <ac:chgData name="Bill Sanchez" userId="be5fc328e6f0cb13" providerId="LiveId" clId="{7DFBFD4E-D895-3F43-8BE2-D89FBCA4B585}" dt="2024-03-10T05:07:01.804" v="72" actId="478"/>
          <ac:spMkLst>
            <pc:docMk/>
            <pc:sldMk cId="3759047079" sldId="272"/>
            <ac:spMk id="5" creationId="{77D7896E-8AAD-5828-0698-AA477E0A1439}"/>
          </ac:spMkLst>
        </pc:spChg>
        <pc:spChg chg="mod">
          <ac:chgData name="Bill Sanchez" userId="be5fc328e6f0cb13" providerId="LiveId" clId="{7DFBFD4E-D895-3F43-8BE2-D89FBCA4B585}" dt="2024-03-10T05:07:08.825" v="75" actId="1076"/>
          <ac:spMkLst>
            <pc:docMk/>
            <pc:sldMk cId="3759047079" sldId="272"/>
            <ac:spMk id="7" creationId="{CCDF35C5-CBA4-9984-8A90-F625B6597390}"/>
          </ac:spMkLst>
        </pc:spChg>
        <pc:spChg chg="add mod">
          <ac:chgData name="Bill Sanchez" userId="be5fc328e6f0cb13" providerId="LiveId" clId="{7DFBFD4E-D895-3F43-8BE2-D89FBCA4B585}" dt="2024-03-10T05:07:03.980" v="73" actId="22"/>
          <ac:spMkLst>
            <pc:docMk/>
            <pc:sldMk cId="3759047079" sldId="272"/>
            <ac:spMk id="10" creationId="{2666CBF6-63DD-B994-5D94-BF4F2B3D1185}"/>
          </ac:spMkLst>
        </pc:spChg>
      </pc:sldChg>
      <pc:sldChg chg="addSp delSp modSp">
        <pc:chgData name="Bill Sanchez" userId="be5fc328e6f0cb13" providerId="LiveId" clId="{7DFBFD4E-D895-3F43-8BE2-D89FBCA4B585}" dt="2024-03-10T05:07:19.701" v="77" actId="22"/>
        <pc:sldMkLst>
          <pc:docMk/>
          <pc:sldMk cId="1921718995" sldId="273"/>
        </pc:sldMkLst>
        <pc:spChg chg="add del mod">
          <ac:chgData name="Bill Sanchez" userId="be5fc328e6f0cb13" providerId="LiveId" clId="{7DFBFD4E-D895-3F43-8BE2-D89FBCA4B585}" dt="2024-03-10T05:07:19.701" v="77" actId="22"/>
          <ac:spMkLst>
            <pc:docMk/>
            <pc:sldMk cId="1921718995" sldId="273"/>
            <ac:spMk id="3" creationId="{A16A08AA-663E-49DA-3B94-99AB4196EBF2}"/>
          </ac:spMkLst>
        </pc:spChg>
        <pc:spChg chg="del">
          <ac:chgData name="Bill Sanchez" userId="be5fc328e6f0cb13" providerId="LiveId" clId="{7DFBFD4E-D895-3F43-8BE2-D89FBCA4B585}" dt="2024-03-10T05:07:17.257" v="76" actId="478"/>
          <ac:spMkLst>
            <pc:docMk/>
            <pc:sldMk cId="1921718995" sldId="273"/>
            <ac:spMk id="5" creationId="{77D7896E-8AAD-5828-0698-AA477E0A1439}"/>
          </ac:spMkLst>
        </pc:spChg>
        <pc:spChg chg="add mod">
          <ac:chgData name="Bill Sanchez" userId="be5fc328e6f0cb13" providerId="LiveId" clId="{7DFBFD4E-D895-3F43-8BE2-D89FBCA4B585}" dt="2024-03-10T05:07:19.701" v="77" actId="22"/>
          <ac:spMkLst>
            <pc:docMk/>
            <pc:sldMk cId="1921718995" sldId="273"/>
            <ac:spMk id="11" creationId="{14535037-0690-BA5F-728F-82B6D41E080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BD4C9F-DA30-0046-9D88-F80BC4D829BC}" type="datetimeFigureOut">
              <a:rPr lang="en-US" smtClean="0"/>
              <a:t>3/10/24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E47E42-FB99-3E42-8EAF-0EB78B8D1144}" type="slidenum">
              <a:rPr lang="en-US" smtClean="0"/>
              <a:t>‹#›</a:t>
            </a:fld>
            <a:endParaRPr lang="en-US"/>
          </a:p>
        </p:txBody>
      </p:sp>
    </p:spTree>
    <p:extLst>
      <p:ext uri="{BB962C8B-B14F-4D97-AF65-F5344CB8AC3E}">
        <p14:creationId xmlns:p14="http://schemas.microsoft.com/office/powerpoint/2010/main" val="2955228260"/>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3 – here are my mother, brother, sister. Relationships are built on a relationship with God. Even when Peter thinks about what he’s given up to serve Jesus, Jesus’ responses is how much more he’s gained. The gain is in the form of relationships. </a:t>
            </a:r>
          </a:p>
        </p:txBody>
      </p:sp>
      <p:sp>
        <p:nvSpPr>
          <p:cNvPr id="4" name="Slide Number Placeholder 3"/>
          <p:cNvSpPr>
            <a:spLocks noGrp="1"/>
          </p:cNvSpPr>
          <p:nvPr>
            <p:ph type="sldNum" sz="quarter" idx="5"/>
          </p:nvPr>
        </p:nvSpPr>
        <p:spPr/>
        <p:txBody>
          <a:bodyPr/>
          <a:lstStyle/>
          <a:p>
            <a:fld id="{7EE47E42-FB99-3E42-8EAF-0EB78B8D1144}" type="slidenum">
              <a:rPr lang="en-US" smtClean="0"/>
              <a:t>8</a:t>
            </a:fld>
            <a:endParaRPr lang="en-US"/>
          </a:p>
        </p:txBody>
      </p:sp>
    </p:spTree>
    <p:extLst>
      <p:ext uri="{BB962C8B-B14F-4D97-AF65-F5344CB8AC3E}">
        <p14:creationId xmlns:p14="http://schemas.microsoft.com/office/powerpoint/2010/main" val="3623293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E47E42-FB99-3E42-8EAF-0EB78B8D1144}" type="slidenum">
              <a:rPr lang="en-US" smtClean="0"/>
              <a:t>11</a:t>
            </a:fld>
            <a:endParaRPr lang="en-US"/>
          </a:p>
        </p:txBody>
      </p:sp>
    </p:spTree>
    <p:extLst>
      <p:ext uri="{BB962C8B-B14F-4D97-AF65-F5344CB8AC3E}">
        <p14:creationId xmlns:p14="http://schemas.microsoft.com/office/powerpoint/2010/main" val="2529389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E47E42-FB99-3E42-8EAF-0EB78B8D1144}" type="slidenum">
              <a:rPr lang="en-US" smtClean="0"/>
              <a:t>12</a:t>
            </a:fld>
            <a:endParaRPr lang="en-US"/>
          </a:p>
        </p:txBody>
      </p:sp>
    </p:spTree>
    <p:extLst>
      <p:ext uri="{BB962C8B-B14F-4D97-AF65-F5344CB8AC3E}">
        <p14:creationId xmlns:p14="http://schemas.microsoft.com/office/powerpoint/2010/main" val="609996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E47E42-FB99-3E42-8EAF-0EB78B8D1144}" type="slidenum">
              <a:rPr lang="en-US" smtClean="0"/>
              <a:t>13</a:t>
            </a:fld>
            <a:endParaRPr lang="en-US"/>
          </a:p>
        </p:txBody>
      </p:sp>
    </p:spTree>
    <p:extLst>
      <p:ext uri="{BB962C8B-B14F-4D97-AF65-F5344CB8AC3E}">
        <p14:creationId xmlns:p14="http://schemas.microsoft.com/office/powerpoint/2010/main" val="2722162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E47E42-FB99-3E42-8EAF-0EB78B8D1144}" type="slidenum">
              <a:rPr lang="en-US" smtClean="0"/>
              <a:t>14</a:t>
            </a:fld>
            <a:endParaRPr lang="en-US"/>
          </a:p>
        </p:txBody>
      </p:sp>
    </p:spTree>
    <p:extLst>
      <p:ext uri="{BB962C8B-B14F-4D97-AF65-F5344CB8AC3E}">
        <p14:creationId xmlns:p14="http://schemas.microsoft.com/office/powerpoint/2010/main" val="1086513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Proverbs 30:29-31 </a:t>
            </a:r>
          </a:p>
        </p:txBody>
      </p:sp>
      <p:sp>
        <p:nvSpPr>
          <p:cNvPr id="4" name="Slide Number Placeholder 3"/>
          <p:cNvSpPr>
            <a:spLocks noGrp="1"/>
          </p:cNvSpPr>
          <p:nvPr>
            <p:ph type="sldNum" sz="quarter" idx="5"/>
          </p:nvPr>
        </p:nvSpPr>
        <p:spPr/>
        <p:txBody>
          <a:bodyPr/>
          <a:lstStyle/>
          <a:p>
            <a:fld id="{7EE47E42-FB99-3E42-8EAF-0EB78B8D1144}" type="slidenum">
              <a:rPr lang="en-US" smtClean="0"/>
              <a:t>15</a:t>
            </a:fld>
            <a:endParaRPr lang="en-US"/>
          </a:p>
        </p:txBody>
      </p:sp>
    </p:spTree>
    <p:extLst>
      <p:ext uri="{BB962C8B-B14F-4D97-AF65-F5344CB8AC3E}">
        <p14:creationId xmlns:p14="http://schemas.microsoft.com/office/powerpoint/2010/main" val="2484217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Proverbs 30:29-31 </a:t>
            </a:r>
          </a:p>
        </p:txBody>
      </p:sp>
      <p:sp>
        <p:nvSpPr>
          <p:cNvPr id="4" name="Slide Number Placeholder 3"/>
          <p:cNvSpPr>
            <a:spLocks noGrp="1"/>
          </p:cNvSpPr>
          <p:nvPr>
            <p:ph type="sldNum" sz="quarter" idx="5"/>
          </p:nvPr>
        </p:nvSpPr>
        <p:spPr/>
        <p:txBody>
          <a:bodyPr/>
          <a:lstStyle/>
          <a:p>
            <a:fld id="{7EE47E42-FB99-3E42-8EAF-0EB78B8D1144}" type="slidenum">
              <a:rPr lang="en-US" smtClean="0"/>
              <a:t>16</a:t>
            </a:fld>
            <a:endParaRPr lang="en-US"/>
          </a:p>
        </p:txBody>
      </p:sp>
    </p:spTree>
    <p:extLst>
      <p:ext uri="{BB962C8B-B14F-4D97-AF65-F5344CB8AC3E}">
        <p14:creationId xmlns:p14="http://schemas.microsoft.com/office/powerpoint/2010/main" val="651467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AC5351-02FF-8345-9B49-511AB42416CE}" type="datetimeFigureOut">
              <a:rPr lang="en-US" smtClean="0"/>
              <a:t>3/10/24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8F084-BA1B-514D-B8F7-D45A0F47F4DF}" type="slidenum">
              <a:rPr lang="en-US" smtClean="0"/>
              <a:t>‹#›</a:t>
            </a:fld>
            <a:endParaRPr lang="en-US"/>
          </a:p>
        </p:txBody>
      </p:sp>
    </p:spTree>
    <p:extLst>
      <p:ext uri="{BB962C8B-B14F-4D97-AF65-F5344CB8AC3E}">
        <p14:creationId xmlns:p14="http://schemas.microsoft.com/office/powerpoint/2010/main" val="2771252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AC5351-02FF-8345-9B49-511AB42416CE}" type="datetimeFigureOut">
              <a:rPr lang="en-US" smtClean="0"/>
              <a:t>3/10/24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8F084-BA1B-514D-B8F7-D45A0F47F4DF}" type="slidenum">
              <a:rPr lang="en-US" smtClean="0"/>
              <a:t>‹#›</a:t>
            </a:fld>
            <a:endParaRPr lang="en-US"/>
          </a:p>
        </p:txBody>
      </p:sp>
    </p:spTree>
    <p:extLst>
      <p:ext uri="{BB962C8B-B14F-4D97-AF65-F5344CB8AC3E}">
        <p14:creationId xmlns:p14="http://schemas.microsoft.com/office/powerpoint/2010/main" val="3623506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AC5351-02FF-8345-9B49-511AB42416CE}" type="datetimeFigureOut">
              <a:rPr lang="en-US" smtClean="0"/>
              <a:t>3/10/24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8F084-BA1B-514D-B8F7-D45A0F47F4DF}" type="slidenum">
              <a:rPr lang="en-US" smtClean="0"/>
              <a:t>‹#›</a:t>
            </a:fld>
            <a:endParaRPr lang="en-US"/>
          </a:p>
        </p:txBody>
      </p:sp>
    </p:spTree>
    <p:extLst>
      <p:ext uri="{BB962C8B-B14F-4D97-AF65-F5344CB8AC3E}">
        <p14:creationId xmlns:p14="http://schemas.microsoft.com/office/powerpoint/2010/main" val="344851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AC5351-02FF-8345-9B49-511AB42416CE}" type="datetimeFigureOut">
              <a:rPr lang="en-US" smtClean="0"/>
              <a:t>3/10/24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8F084-BA1B-514D-B8F7-D45A0F47F4DF}" type="slidenum">
              <a:rPr lang="en-US" smtClean="0"/>
              <a:t>‹#›</a:t>
            </a:fld>
            <a:endParaRPr lang="en-US"/>
          </a:p>
        </p:txBody>
      </p:sp>
    </p:spTree>
    <p:extLst>
      <p:ext uri="{BB962C8B-B14F-4D97-AF65-F5344CB8AC3E}">
        <p14:creationId xmlns:p14="http://schemas.microsoft.com/office/powerpoint/2010/main" val="254207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AC5351-02FF-8345-9B49-511AB42416CE}" type="datetimeFigureOut">
              <a:rPr lang="en-US" smtClean="0"/>
              <a:t>3/10/24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8F084-BA1B-514D-B8F7-D45A0F47F4DF}" type="slidenum">
              <a:rPr lang="en-US" smtClean="0"/>
              <a:t>‹#›</a:t>
            </a:fld>
            <a:endParaRPr lang="en-US"/>
          </a:p>
        </p:txBody>
      </p:sp>
    </p:spTree>
    <p:extLst>
      <p:ext uri="{BB962C8B-B14F-4D97-AF65-F5344CB8AC3E}">
        <p14:creationId xmlns:p14="http://schemas.microsoft.com/office/powerpoint/2010/main" val="2533634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AC5351-02FF-8345-9B49-511AB42416CE}" type="datetimeFigureOut">
              <a:rPr lang="en-US" smtClean="0"/>
              <a:t>3/10/24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8F084-BA1B-514D-B8F7-D45A0F47F4DF}" type="slidenum">
              <a:rPr lang="en-US" smtClean="0"/>
              <a:t>‹#›</a:t>
            </a:fld>
            <a:endParaRPr lang="en-US"/>
          </a:p>
        </p:txBody>
      </p:sp>
    </p:spTree>
    <p:extLst>
      <p:ext uri="{BB962C8B-B14F-4D97-AF65-F5344CB8AC3E}">
        <p14:creationId xmlns:p14="http://schemas.microsoft.com/office/powerpoint/2010/main" val="137400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AC5351-02FF-8345-9B49-511AB42416CE}" type="datetimeFigureOut">
              <a:rPr lang="en-US" smtClean="0"/>
              <a:t>3/10/24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18F084-BA1B-514D-B8F7-D45A0F47F4DF}" type="slidenum">
              <a:rPr lang="en-US" smtClean="0"/>
              <a:t>‹#›</a:t>
            </a:fld>
            <a:endParaRPr lang="en-US"/>
          </a:p>
        </p:txBody>
      </p:sp>
    </p:spTree>
    <p:extLst>
      <p:ext uri="{BB962C8B-B14F-4D97-AF65-F5344CB8AC3E}">
        <p14:creationId xmlns:p14="http://schemas.microsoft.com/office/powerpoint/2010/main" val="306043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AC5351-02FF-8345-9B49-511AB42416CE}" type="datetimeFigureOut">
              <a:rPr lang="en-US" smtClean="0"/>
              <a:t>3/10/24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18F084-BA1B-514D-B8F7-D45A0F47F4DF}" type="slidenum">
              <a:rPr lang="en-US" smtClean="0"/>
              <a:t>‹#›</a:t>
            </a:fld>
            <a:endParaRPr lang="en-US"/>
          </a:p>
        </p:txBody>
      </p:sp>
    </p:spTree>
    <p:extLst>
      <p:ext uri="{BB962C8B-B14F-4D97-AF65-F5344CB8AC3E}">
        <p14:creationId xmlns:p14="http://schemas.microsoft.com/office/powerpoint/2010/main" val="17036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C5351-02FF-8345-9B49-511AB42416CE}" type="datetimeFigureOut">
              <a:rPr lang="en-US" smtClean="0"/>
              <a:t>3/10/24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18F084-BA1B-514D-B8F7-D45A0F47F4DF}" type="slidenum">
              <a:rPr lang="en-US" smtClean="0"/>
              <a:t>‹#›</a:t>
            </a:fld>
            <a:endParaRPr lang="en-US"/>
          </a:p>
        </p:txBody>
      </p:sp>
    </p:spTree>
    <p:extLst>
      <p:ext uri="{BB962C8B-B14F-4D97-AF65-F5344CB8AC3E}">
        <p14:creationId xmlns:p14="http://schemas.microsoft.com/office/powerpoint/2010/main" val="3728797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1AC5351-02FF-8345-9B49-511AB42416CE}" type="datetimeFigureOut">
              <a:rPr lang="en-US" smtClean="0"/>
              <a:t>3/10/24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8F084-BA1B-514D-B8F7-D45A0F47F4DF}" type="slidenum">
              <a:rPr lang="en-US" smtClean="0"/>
              <a:t>‹#›</a:t>
            </a:fld>
            <a:endParaRPr lang="en-US"/>
          </a:p>
        </p:txBody>
      </p:sp>
    </p:spTree>
    <p:extLst>
      <p:ext uri="{BB962C8B-B14F-4D97-AF65-F5344CB8AC3E}">
        <p14:creationId xmlns:p14="http://schemas.microsoft.com/office/powerpoint/2010/main" val="3442325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1AC5351-02FF-8345-9B49-511AB42416CE}" type="datetimeFigureOut">
              <a:rPr lang="en-US" smtClean="0"/>
              <a:t>3/10/24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8F084-BA1B-514D-B8F7-D45A0F47F4DF}" type="slidenum">
              <a:rPr lang="en-US" smtClean="0"/>
              <a:t>‹#›</a:t>
            </a:fld>
            <a:endParaRPr lang="en-US"/>
          </a:p>
        </p:txBody>
      </p:sp>
    </p:spTree>
    <p:extLst>
      <p:ext uri="{BB962C8B-B14F-4D97-AF65-F5344CB8AC3E}">
        <p14:creationId xmlns:p14="http://schemas.microsoft.com/office/powerpoint/2010/main" val="4106246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82000"/>
                  </a:schemeClr>
                </a:solidFill>
              </a:defRPr>
            </a:lvl1pPr>
          </a:lstStyle>
          <a:p>
            <a:fld id="{91AC5351-02FF-8345-9B49-511AB42416CE}" type="datetimeFigureOut">
              <a:rPr lang="en-US" smtClean="0"/>
              <a:t>3/10/24</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82000"/>
                  </a:schemeClr>
                </a:solidFill>
              </a:defRPr>
            </a:lvl1pPr>
          </a:lstStyle>
          <a:p>
            <a:fld id="{0918F084-BA1B-514D-B8F7-D45A0F47F4DF}" type="slidenum">
              <a:rPr lang="en-US" smtClean="0"/>
              <a:t>‹#›</a:t>
            </a:fld>
            <a:endParaRPr lang="en-US"/>
          </a:p>
        </p:txBody>
      </p:sp>
    </p:spTree>
    <p:extLst>
      <p:ext uri="{BB962C8B-B14F-4D97-AF65-F5344CB8AC3E}">
        <p14:creationId xmlns:p14="http://schemas.microsoft.com/office/powerpoint/2010/main" val="22799503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577762-37A3-6EC5-502A-CF5F891EA2D3}"/>
              </a:ext>
            </a:extLst>
          </p:cNvPr>
          <p:cNvSpPr>
            <a:spLocks noGrp="1"/>
          </p:cNvSpPr>
          <p:nvPr>
            <p:ph idx="1"/>
          </p:nvPr>
        </p:nvSpPr>
        <p:spPr>
          <a:xfrm>
            <a:off x="628649" y="447808"/>
            <a:ext cx="7886700" cy="3626115"/>
          </a:xfrm>
        </p:spPr>
        <p:txBody>
          <a:bodyPr>
            <a:normAutofit fontScale="92500" lnSpcReduction="10000"/>
          </a:bodyPr>
          <a:lstStyle/>
          <a:p>
            <a:pPr marL="0" indent="0" algn="ctr">
              <a:buNone/>
            </a:pPr>
            <a:r>
              <a:rPr lang="en-US" sz="3600" dirty="0"/>
              <a:t>1 John 1:3 what we have seen and heard we proclaim to you also, so that you too may have fellowship with us; and indeed our fellowship is with the Father, and with His Son Jesus Christ. 4 These things we write, </a:t>
            </a:r>
            <a:r>
              <a:rPr lang="en-US" sz="3600" u="sng" dirty="0"/>
              <a:t>so that our joy may be made complete</a:t>
            </a:r>
            <a:r>
              <a:rPr lang="en-US" sz="3600" dirty="0"/>
              <a:t>.</a:t>
            </a:r>
          </a:p>
          <a:p>
            <a:pPr marL="0" indent="0">
              <a:buNone/>
            </a:pPr>
            <a:endParaRPr lang="en-US" dirty="0"/>
          </a:p>
          <a:p>
            <a:pPr marL="0" indent="0">
              <a:buNone/>
            </a:pPr>
            <a:br>
              <a:rPr lang="en-US" dirty="0"/>
            </a:br>
            <a:endParaRPr lang="en-US" dirty="0"/>
          </a:p>
        </p:txBody>
      </p:sp>
      <p:sp>
        <p:nvSpPr>
          <p:cNvPr id="6" name="TextBox 5">
            <a:extLst>
              <a:ext uri="{FF2B5EF4-FFF2-40B4-BE49-F238E27FC236}">
                <a16:creationId xmlns:a16="http://schemas.microsoft.com/office/drawing/2014/main" id="{FD61105F-03B8-5F61-C5A8-73CF8ABB957A}"/>
              </a:ext>
            </a:extLst>
          </p:cNvPr>
          <p:cNvSpPr txBox="1"/>
          <p:nvPr/>
        </p:nvSpPr>
        <p:spPr>
          <a:xfrm>
            <a:off x="1697013" y="3882197"/>
            <a:ext cx="5749972" cy="1384995"/>
          </a:xfrm>
          <a:prstGeom prst="rect">
            <a:avLst/>
          </a:prstGeom>
          <a:noFill/>
          <a:ln w="38100">
            <a:solidFill>
              <a:schemeClr val="bg2">
                <a:lumMod val="25000"/>
                <a:lumOff val="75000"/>
              </a:schemeClr>
            </a:solidFill>
          </a:ln>
        </p:spPr>
        <p:txBody>
          <a:bodyPr wrap="none" rtlCol="0">
            <a:spAutoFit/>
          </a:bodyPr>
          <a:lstStyle/>
          <a:p>
            <a:pPr algn="ctr"/>
            <a:r>
              <a:rPr lang="en-US" sz="2800" dirty="0"/>
              <a:t>John’s joy was made complete</a:t>
            </a:r>
          </a:p>
          <a:p>
            <a:pPr algn="ctr"/>
            <a:r>
              <a:rPr lang="en-US" sz="2800" dirty="0"/>
              <a:t>in knowing that others had fellowship </a:t>
            </a:r>
          </a:p>
          <a:p>
            <a:pPr algn="ctr"/>
            <a:r>
              <a:rPr lang="en-US" sz="2800" dirty="0"/>
              <a:t>with him and with God. </a:t>
            </a:r>
          </a:p>
        </p:txBody>
      </p:sp>
    </p:spTree>
    <p:extLst>
      <p:ext uri="{BB962C8B-B14F-4D97-AF65-F5344CB8AC3E}">
        <p14:creationId xmlns:p14="http://schemas.microsoft.com/office/powerpoint/2010/main" val="1254690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FE194-3D32-5D0C-78C8-FE00E70C2ECE}"/>
              </a:ext>
            </a:extLst>
          </p:cNvPr>
          <p:cNvSpPr>
            <a:spLocks noGrp="1"/>
          </p:cNvSpPr>
          <p:nvPr>
            <p:ph idx="1"/>
          </p:nvPr>
        </p:nvSpPr>
        <p:spPr>
          <a:xfrm>
            <a:off x="628650" y="1242624"/>
            <a:ext cx="7886700" cy="1104637"/>
          </a:xfrm>
        </p:spPr>
        <p:txBody>
          <a:bodyPr>
            <a:normAutofit fontScale="77500" lnSpcReduction="20000"/>
          </a:bodyPr>
          <a:lstStyle/>
          <a:p>
            <a:pPr marL="0" indent="0" algn="ctr">
              <a:buNone/>
            </a:pPr>
            <a:r>
              <a:rPr lang="en-US" sz="2800" u="sng" dirty="0"/>
              <a:t>Fellowship is shown with integrity and fidelity</a:t>
            </a:r>
            <a:r>
              <a:rPr lang="en-US" sz="3400" dirty="0"/>
              <a:t>. </a:t>
            </a:r>
          </a:p>
          <a:p>
            <a:pPr marL="0" indent="0" algn="ctr">
              <a:buNone/>
            </a:pPr>
            <a:r>
              <a:rPr lang="en-US" sz="2600" dirty="0"/>
              <a:t>2 Sam 21:7 But the king spared Mephibosheth, the son of Jonathan the son of Saul, because of the oath of the LORD which was between them</a:t>
            </a:r>
            <a:r>
              <a:rPr lang="en-US" sz="2400" dirty="0"/>
              <a:t>.</a:t>
            </a:r>
            <a:endParaRPr lang="en-US" dirty="0"/>
          </a:p>
        </p:txBody>
      </p:sp>
      <p:sp>
        <p:nvSpPr>
          <p:cNvPr id="4" name="Content Placeholder 2">
            <a:extLst>
              <a:ext uri="{FF2B5EF4-FFF2-40B4-BE49-F238E27FC236}">
                <a16:creationId xmlns:a16="http://schemas.microsoft.com/office/drawing/2014/main" id="{0177F713-20FA-A184-AA2E-E58B44350105}"/>
              </a:ext>
            </a:extLst>
          </p:cNvPr>
          <p:cNvSpPr txBox="1">
            <a:spLocks noGrp="1"/>
          </p:cNvSpPr>
          <p:nvPr>
            <p:ph type="title"/>
          </p:nvPr>
        </p:nvSpPr>
        <p:spPr>
          <a:xfrm>
            <a:off x="628650" y="85610"/>
            <a:ext cx="7886700" cy="1104636"/>
          </a:xfrm>
          <a:prstGeom prst="rect">
            <a:avLst/>
          </a:prstGeom>
          <a:ln w="38100">
            <a:solidFill>
              <a:srgbClr val="E7EA8E"/>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Learning from David and Jonathan</a:t>
            </a:r>
          </a:p>
        </p:txBody>
      </p:sp>
      <p:sp>
        <p:nvSpPr>
          <p:cNvPr id="5" name="TextBox 4">
            <a:extLst>
              <a:ext uri="{FF2B5EF4-FFF2-40B4-BE49-F238E27FC236}">
                <a16:creationId xmlns:a16="http://schemas.microsoft.com/office/drawing/2014/main" id="{C6C48670-A0B3-AFC5-4156-6D7332FC2813}"/>
              </a:ext>
            </a:extLst>
          </p:cNvPr>
          <p:cNvSpPr txBox="1"/>
          <p:nvPr/>
        </p:nvSpPr>
        <p:spPr>
          <a:xfrm>
            <a:off x="301901" y="2213070"/>
            <a:ext cx="8540198" cy="3416320"/>
          </a:xfrm>
          <a:prstGeom prst="rect">
            <a:avLst/>
          </a:prstGeom>
          <a:noFill/>
          <a:ln w="25400">
            <a:solidFill>
              <a:srgbClr val="B2EEC7"/>
            </a:solidFill>
          </a:ln>
        </p:spPr>
        <p:txBody>
          <a:bodyPr wrap="square" rtlCol="0">
            <a:spAutoFit/>
          </a:bodyPr>
          <a:lstStyle/>
          <a:p>
            <a:pPr algn="ctr"/>
            <a:r>
              <a:rPr lang="en-US" sz="2400" b="0" i="0" u="none" strike="noStrike" dirty="0">
                <a:effectLst/>
                <a:latin typeface="Calibri" panose="020F0502020204030204" pitchFamily="34" charset="0"/>
                <a:cs typeface="Calibri" panose="020F0502020204030204" pitchFamily="34" charset="0"/>
              </a:rPr>
              <a:t>2 Sam 9:1 Then David said, “Is there yet anyone left of the house of Saul, </a:t>
            </a:r>
            <a:r>
              <a:rPr lang="en-US" sz="2400" b="0" i="0" u="sng" strike="noStrike" dirty="0">
                <a:effectLst/>
                <a:latin typeface="Calibri" panose="020F0502020204030204" pitchFamily="34" charset="0"/>
                <a:cs typeface="Calibri" panose="020F0502020204030204" pitchFamily="34" charset="0"/>
              </a:rPr>
              <a:t>that I may show him kindness for Jonathan’s sake</a:t>
            </a:r>
            <a:r>
              <a:rPr lang="en-US" sz="2400" b="0" i="0" u="none" strike="noStrike" dirty="0">
                <a:effectLst/>
                <a:latin typeface="Calibri" panose="020F0502020204030204" pitchFamily="34" charset="0"/>
                <a:cs typeface="Calibri" panose="020F0502020204030204" pitchFamily="34" charset="0"/>
              </a:rPr>
              <a:t>?...”“There is still a son of Jonathan who is crippled in both feet.”  </a:t>
            </a:r>
            <a:r>
              <a:rPr lang="en-US" sz="2400" b="1" i="0" u="none" strike="noStrike" baseline="30000" dirty="0">
                <a:effectLst/>
                <a:latin typeface="Calibri" panose="020F0502020204030204" pitchFamily="34" charset="0"/>
                <a:cs typeface="Calibri" panose="020F0502020204030204" pitchFamily="34" charset="0"/>
              </a:rPr>
              <a:t>6 </a:t>
            </a:r>
            <a:r>
              <a:rPr lang="en-US" sz="2400" b="0" i="0" u="none" strike="noStrike" dirty="0">
                <a:effectLst/>
                <a:latin typeface="Calibri" panose="020F0502020204030204" pitchFamily="34" charset="0"/>
                <a:cs typeface="Calibri" panose="020F0502020204030204" pitchFamily="34" charset="0"/>
              </a:rPr>
              <a:t>Mephibosheth, the son of Jonathan the son of Saul, came to David and fell on his face and prostrated himself. And David said, “Mephibosheth.” And he said, “Here is your servant!” </a:t>
            </a:r>
            <a:r>
              <a:rPr lang="en-US" sz="2400" b="1" i="0" u="none" strike="noStrike" baseline="30000" dirty="0">
                <a:effectLst/>
                <a:latin typeface="Calibri" panose="020F0502020204030204" pitchFamily="34" charset="0"/>
                <a:cs typeface="Calibri" panose="020F0502020204030204" pitchFamily="34" charset="0"/>
              </a:rPr>
              <a:t>7 </a:t>
            </a:r>
            <a:r>
              <a:rPr lang="en-US" sz="2400" b="0" i="0" u="none" strike="noStrike" dirty="0">
                <a:effectLst/>
                <a:latin typeface="Calibri" panose="020F0502020204030204" pitchFamily="34" charset="0"/>
                <a:cs typeface="Calibri" panose="020F0502020204030204" pitchFamily="34" charset="0"/>
              </a:rPr>
              <a:t>David said to him, “Do not fear, for</a:t>
            </a:r>
            <a:r>
              <a:rPr lang="en-US" sz="2400" b="0" i="0" u="sng" strike="noStrike" dirty="0">
                <a:effectLst/>
                <a:latin typeface="Calibri" panose="020F0502020204030204" pitchFamily="34" charset="0"/>
                <a:cs typeface="Calibri" panose="020F0502020204030204" pitchFamily="34" charset="0"/>
              </a:rPr>
              <a:t> I will surely show kindness to you for the sake of your father Jonathan</a:t>
            </a:r>
            <a:r>
              <a:rPr lang="en-US" sz="2400" b="0" i="0" u="none" strike="noStrike" dirty="0">
                <a:effectLst/>
                <a:latin typeface="Calibri" panose="020F0502020204030204" pitchFamily="34" charset="0"/>
                <a:cs typeface="Calibri" panose="020F0502020204030204" pitchFamily="34" charset="0"/>
              </a:rPr>
              <a:t>, and will restore to you all the land of your grandfather Saul; and you shall eat at my table regularly.” </a:t>
            </a:r>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89650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DAB5489-B097-A2C4-9FCC-0132075F30C9}"/>
              </a:ext>
            </a:extLst>
          </p:cNvPr>
          <p:cNvSpPr>
            <a:spLocks noGrp="1"/>
          </p:cNvSpPr>
          <p:nvPr>
            <p:ph sz="half" idx="1"/>
          </p:nvPr>
        </p:nvSpPr>
        <p:spPr>
          <a:xfrm>
            <a:off x="186861" y="1521354"/>
            <a:ext cx="2474145" cy="851043"/>
          </a:xfrm>
          <a:ln w="31750">
            <a:solidFill>
              <a:schemeClr val="accent6">
                <a:lumMod val="40000"/>
                <a:lumOff val="60000"/>
              </a:schemeClr>
            </a:solidFill>
          </a:ln>
        </p:spPr>
        <p:txBody>
          <a:bodyPr anchor="ctr">
            <a:normAutofit/>
          </a:bodyPr>
          <a:lstStyle/>
          <a:p>
            <a:pPr marL="0" indent="0" algn="ctr">
              <a:buNone/>
            </a:pPr>
            <a:r>
              <a:rPr lang="en-US" sz="2400" dirty="0"/>
              <a:t>Be committed</a:t>
            </a:r>
          </a:p>
        </p:txBody>
      </p:sp>
      <p:sp>
        <p:nvSpPr>
          <p:cNvPr id="7" name="Content Placeholder 6">
            <a:extLst>
              <a:ext uri="{FF2B5EF4-FFF2-40B4-BE49-F238E27FC236}">
                <a16:creationId xmlns:a16="http://schemas.microsoft.com/office/drawing/2014/main" id="{CCDF35C5-CBA4-9984-8A90-F625B6597390}"/>
              </a:ext>
            </a:extLst>
          </p:cNvPr>
          <p:cNvSpPr>
            <a:spLocks noGrp="1"/>
          </p:cNvSpPr>
          <p:nvPr>
            <p:ph sz="half" idx="2"/>
          </p:nvPr>
        </p:nvSpPr>
        <p:spPr>
          <a:xfrm>
            <a:off x="3010328" y="1521354"/>
            <a:ext cx="5844069" cy="4105132"/>
          </a:xfrm>
        </p:spPr>
        <p:txBody>
          <a:bodyPr anchor="ctr">
            <a:noAutofit/>
          </a:bodyPr>
          <a:lstStyle/>
          <a:p>
            <a:pPr marL="0" indent="0" algn="ctr">
              <a:buNone/>
            </a:pPr>
            <a:r>
              <a:rPr lang="en-US" dirty="0">
                <a:latin typeface="Calibri" panose="020F0502020204030204" pitchFamily="34" charset="0"/>
                <a:cs typeface="Calibri" panose="020F0502020204030204" pitchFamily="34" charset="0"/>
              </a:rPr>
              <a:t>[Pro 20:6 NASB95] 6 Many a man proclaims his own loyalty, but </a:t>
            </a:r>
            <a:r>
              <a:rPr lang="en-US" u="sng" dirty="0">
                <a:latin typeface="Calibri" panose="020F0502020204030204" pitchFamily="34" charset="0"/>
                <a:cs typeface="Calibri" panose="020F0502020204030204" pitchFamily="34" charset="0"/>
              </a:rPr>
              <a:t>who can find a trustworthy man</a:t>
            </a:r>
            <a:r>
              <a:rPr lang="en-US" dirty="0">
                <a:latin typeface="Calibri" panose="020F0502020204030204" pitchFamily="34" charset="0"/>
                <a:cs typeface="Calibri" panose="020F0502020204030204" pitchFamily="34" charset="0"/>
              </a:rPr>
              <a:t>?</a:t>
            </a:r>
          </a:p>
          <a:p>
            <a:pPr marL="0" indent="0" algn="ctr">
              <a:buNone/>
            </a:pPr>
            <a:r>
              <a:rPr lang="en-US" dirty="0">
                <a:latin typeface="Calibri" panose="020F0502020204030204" pitchFamily="34" charset="0"/>
                <a:cs typeface="Calibri" panose="020F0502020204030204" pitchFamily="34" charset="0"/>
              </a:rPr>
              <a:t>[Pro 17:17 NASB95] 17 A friend </a:t>
            </a:r>
            <a:r>
              <a:rPr lang="en-US" u="sng" dirty="0">
                <a:latin typeface="Calibri" panose="020F0502020204030204" pitchFamily="34" charset="0"/>
                <a:cs typeface="Calibri" panose="020F0502020204030204" pitchFamily="34" charset="0"/>
              </a:rPr>
              <a:t>loves at all times</a:t>
            </a:r>
            <a:r>
              <a:rPr lang="en-US" dirty="0">
                <a:latin typeface="Calibri" panose="020F0502020204030204" pitchFamily="34" charset="0"/>
                <a:cs typeface="Calibri" panose="020F0502020204030204" pitchFamily="34" charset="0"/>
              </a:rPr>
              <a:t>, and a brother is born for adversity.</a:t>
            </a:r>
          </a:p>
          <a:p>
            <a:pPr marL="0" indent="0" algn="ctr">
              <a:buNone/>
            </a:pPr>
            <a:r>
              <a:rPr lang="en-US" b="0" i="0" u="none" strike="noStrike" dirty="0">
                <a:effectLst/>
                <a:latin typeface="Calibri" panose="020F0502020204030204" pitchFamily="34" charset="0"/>
                <a:cs typeface="Calibri" panose="020F0502020204030204" pitchFamily="34" charset="0"/>
              </a:rPr>
              <a:t>[Pro 25:19 NASB95] 19 [Like] a bad tooth and an unsteady foot Is confidence in </a:t>
            </a:r>
            <a:r>
              <a:rPr lang="en-US" b="0" i="0" u="sng" strike="noStrike" dirty="0">
                <a:effectLst/>
                <a:latin typeface="Calibri" panose="020F0502020204030204" pitchFamily="34" charset="0"/>
                <a:cs typeface="Calibri" panose="020F0502020204030204" pitchFamily="34" charset="0"/>
              </a:rPr>
              <a:t>a faithless man in time of trouble</a:t>
            </a:r>
            <a:r>
              <a:rPr lang="en-US" b="0" i="0" u="none" strike="noStrike" dirty="0">
                <a:effectLst/>
                <a:latin typeface="Calibri" panose="020F0502020204030204" pitchFamily="34" charset="0"/>
                <a:cs typeface="Calibri" panose="020F0502020204030204" pitchFamily="34" charset="0"/>
              </a:rPr>
              <a:t>.</a:t>
            </a:r>
            <a:br>
              <a:rPr lang="en-US" dirty="0">
                <a:latin typeface="Calibri" panose="020F0502020204030204" pitchFamily="34" charset="0"/>
                <a:cs typeface="Calibri" panose="020F0502020204030204" pitchFamily="34" charset="0"/>
              </a:rPr>
            </a:br>
            <a:br>
              <a:rPr lang="en-US" dirty="0">
                <a:latin typeface="Calibri" panose="020F0502020204030204" pitchFamily="34" charset="0"/>
                <a:cs typeface="Calibri" panose="020F0502020204030204" pitchFamily="34" charset="0"/>
              </a:rPr>
            </a:br>
            <a:r>
              <a:rPr lang="en-US" b="0" i="0" u="none" strike="noStrike" dirty="0">
                <a:effectLst/>
                <a:latin typeface="Calibri" panose="020F0502020204030204" pitchFamily="34" charset="0"/>
                <a:cs typeface="Calibri" panose="020F0502020204030204" pitchFamily="34" charset="0"/>
              </a:rPr>
              <a:t>[Pro 27:10 NASB95] 10 Do not forsake your own friend or your father's friend, and do not go to your brother's house in the day of your calamity; </a:t>
            </a:r>
            <a:r>
              <a:rPr lang="en-US" b="0" i="0" u="sng" strike="noStrike" dirty="0">
                <a:effectLst/>
                <a:latin typeface="Calibri" panose="020F0502020204030204" pitchFamily="34" charset="0"/>
                <a:cs typeface="Calibri" panose="020F0502020204030204" pitchFamily="34" charset="0"/>
              </a:rPr>
              <a:t>better is a neighbor who is near than a brother far away</a:t>
            </a:r>
            <a:r>
              <a:rPr lang="en-US" b="0" i="0" u="none" strike="noStrike" dirty="0">
                <a:effectLst/>
                <a:latin typeface="Calibri" panose="020F0502020204030204" pitchFamily="34" charset="0"/>
                <a:cs typeface="Calibri" panose="020F0502020204030204" pitchFamily="34" charset="0"/>
              </a:rPr>
              <a:t>.</a:t>
            </a:r>
          </a:p>
        </p:txBody>
      </p:sp>
      <p:sp>
        <p:nvSpPr>
          <p:cNvPr id="8" name="Content Placeholder 2">
            <a:extLst>
              <a:ext uri="{FF2B5EF4-FFF2-40B4-BE49-F238E27FC236}">
                <a16:creationId xmlns:a16="http://schemas.microsoft.com/office/drawing/2014/main" id="{797D9D85-6148-EC55-B348-85301001F35B}"/>
              </a:ext>
            </a:extLst>
          </p:cNvPr>
          <p:cNvSpPr txBox="1">
            <a:spLocks noGrp="1"/>
          </p:cNvSpPr>
          <p:nvPr>
            <p:ph type="title"/>
          </p:nvPr>
        </p:nvSpPr>
        <p:spPr>
          <a:prstGeom prst="rect">
            <a:avLst/>
          </a:prstGeom>
          <a:ln w="38100">
            <a:solidFill>
              <a:srgbClr val="B2EEC7"/>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God’s wisdom for deeper fellowship</a:t>
            </a:r>
          </a:p>
        </p:txBody>
      </p:sp>
    </p:spTree>
    <p:extLst>
      <p:ext uri="{BB962C8B-B14F-4D97-AF65-F5344CB8AC3E}">
        <p14:creationId xmlns:p14="http://schemas.microsoft.com/office/powerpoint/2010/main" val="339717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500"/>
                                        <p:tgtEl>
                                          <p:spTgt spid="6">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DAB5489-B097-A2C4-9FCC-0132075F30C9}"/>
              </a:ext>
            </a:extLst>
          </p:cNvPr>
          <p:cNvSpPr>
            <a:spLocks noGrp="1"/>
          </p:cNvSpPr>
          <p:nvPr>
            <p:ph sz="half" idx="1"/>
          </p:nvPr>
        </p:nvSpPr>
        <p:spPr>
          <a:xfrm>
            <a:off x="186861" y="1521354"/>
            <a:ext cx="2474145" cy="851043"/>
          </a:xfrm>
          <a:ln w="31750">
            <a:solidFill>
              <a:schemeClr val="accent6">
                <a:lumMod val="40000"/>
                <a:lumOff val="60000"/>
              </a:schemeClr>
            </a:solidFill>
          </a:ln>
        </p:spPr>
        <p:txBody>
          <a:bodyPr anchor="ctr">
            <a:normAutofit lnSpcReduction="10000"/>
          </a:bodyPr>
          <a:lstStyle/>
          <a:p>
            <a:pPr marL="0" indent="0" algn="ctr">
              <a:buNone/>
            </a:pPr>
            <a:r>
              <a:rPr lang="en-US" sz="2400" dirty="0"/>
              <a:t>Be committed</a:t>
            </a:r>
          </a:p>
        </p:txBody>
      </p:sp>
      <p:sp>
        <p:nvSpPr>
          <p:cNvPr id="7" name="Content Placeholder 6">
            <a:extLst>
              <a:ext uri="{FF2B5EF4-FFF2-40B4-BE49-F238E27FC236}">
                <a16:creationId xmlns:a16="http://schemas.microsoft.com/office/drawing/2014/main" id="{CCDF35C5-CBA4-9984-8A90-F625B6597390}"/>
              </a:ext>
            </a:extLst>
          </p:cNvPr>
          <p:cNvSpPr>
            <a:spLocks noGrp="1"/>
          </p:cNvSpPr>
          <p:nvPr>
            <p:ph sz="half" idx="2"/>
          </p:nvPr>
        </p:nvSpPr>
        <p:spPr>
          <a:xfrm>
            <a:off x="3030875" y="1521354"/>
            <a:ext cx="5661061" cy="4105132"/>
          </a:xfrm>
        </p:spPr>
        <p:txBody>
          <a:bodyPr>
            <a:normAutofit lnSpcReduction="10000"/>
          </a:bodyPr>
          <a:lstStyle/>
          <a:p>
            <a:pPr marL="0" indent="0" algn="ctr">
              <a:buNone/>
            </a:pPr>
            <a:r>
              <a:rPr lang="en-US" dirty="0"/>
              <a:t>[Pro 18:1, 24 NASB95] 1 He </a:t>
            </a:r>
            <a:r>
              <a:rPr lang="en-US" u="sng" dirty="0"/>
              <a:t>who separates himself seeks [his own] desire</a:t>
            </a:r>
            <a:r>
              <a:rPr lang="en-US" dirty="0"/>
              <a:t>, he quarrels against all sound wisdom. ... 24 A man of [too many] friends [comes] to ruin, </a:t>
            </a:r>
            <a:r>
              <a:rPr lang="en-US" u="sng" dirty="0"/>
              <a:t>but there is a friend who sticks closer than a brother</a:t>
            </a:r>
          </a:p>
          <a:p>
            <a:pPr marL="0" indent="0" algn="ctr">
              <a:buNone/>
            </a:pPr>
            <a:endParaRPr lang="en-US" u="sng" dirty="0"/>
          </a:p>
          <a:p>
            <a:pPr marL="0" indent="0" algn="ctr">
              <a:buNone/>
            </a:pPr>
            <a:r>
              <a:rPr lang="en-US" dirty="0"/>
              <a:t>[Pro 28:13 NASB95] 13 He who conceals his transgressions will not prosper</a:t>
            </a:r>
            <a:r>
              <a:rPr lang="en-US" u="sng" dirty="0"/>
              <a:t>, But he who confesses and forsakes [them] will find compassion</a:t>
            </a:r>
            <a:r>
              <a:rPr lang="en-US" dirty="0"/>
              <a:t>.</a:t>
            </a:r>
          </a:p>
          <a:p>
            <a:pPr marL="0" indent="0" algn="ctr">
              <a:buNone/>
            </a:pPr>
            <a:endParaRPr lang="en-US" u="sng" dirty="0"/>
          </a:p>
          <a:p>
            <a:pPr marL="0" indent="0" algn="ctr">
              <a:buNone/>
            </a:pPr>
            <a:r>
              <a:rPr lang="en-US" dirty="0"/>
              <a:t>[Pro 18:19 NASB95] 19 </a:t>
            </a:r>
            <a:r>
              <a:rPr lang="en-US" u="sng" dirty="0"/>
              <a:t>A brother offended [is harder to be won] than a strong city</a:t>
            </a:r>
            <a:r>
              <a:rPr lang="en-US" dirty="0"/>
              <a:t>, and contentions are like the bars of a citadel</a:t>
            </a:r>
            <a:r>
              <a:rPr lang="en-US" u="sng" dirty="0"/>
              <a:t>.</a:t>
            </a:r>
          </a:p>
        </p:txBody>
      </p:sp>
      <p:sp>
        <p:nvSpPr>
          <p:cNvPr id="8" name="Content Placeholder 5">
            <a:extLst>
              <a:ext uri="{FF2B5EF4-FFF2-40B4-BE49-F238E27FC236}">
                <a16:creationId xmlns:a16="http://schemas.microsoft.com/office/drawing/2014/main" id="{DDCEFB54-8690-DA36-8ED7-F43770AA4B9F}"/>
              </a:ext>
            </a:extLst>
          </p:cNvPr>
          <p:cNvSpPr txBox="1">
            <a:spLocks/>
          </p:cNvSpPr>
          <p:nvPr/>
        </p:nvSpPr>
        <p:spPr>
          <a:xfrm>
            <a:off x="186859" y="2511816"/>
            <a:ext cx="2474145" cy="851043"/>
          </a:xfrm>
          <a:prstGeom prst="rect">
            <a:avLst/>
          </a:prstGeom>
          <a:ln w="31750">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Be vulnerable</a:t>
            </a:r>
          </a:p>
        </p:txBody>
      </p:sp>
      <p:sp>
        <p:nvSpPr>
          <p:cNvPr id="9" name="Content Placeholder 2">
            <a:extLst>
              <a:ext uri="{FF2B5EF4-FFF2-40B4-BE49-F238E27FC236}">
                <a16:creationId xmlns:a16="http://schemas.microsoft.com/office/drawing/2014/main" id="{52630438-BC29-1F14-82CC-1F68B3C59882}"/>
              </a:ext>
            </a:extLst>
          </p:cNvPr>
          <p:cNvSpPr txBox="1">
            <a:spLocks noGrp="1"/>
          </p:cNvSpPr>
          <p:nvPr>
            <p:ph type="title"/>
          </p:nvPr>
        </p:nvSpPr>
        <p:spPr>
          <a:prstGeom prst="rect">
            <a:avLst/>
          </a:prstGeom>
          <a:ln w="38100">
            <a:solidFill>
              <a:srgbClr val="B2EEC7"/>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God’s wisdom for deeper fellowship</a:t>
            </a:r>
          </a:p>
        </p:txBody>
      </p:sp>
    </p:spTree>
    <p:extLst>
      <p:ext uri="{BB962C8B-B14F-4D97-AF65-F5344CB8AC3E}">
        <p14:creationId xmlns:p14="http://schemas.microsoft.com/office/powerpoint/2010/main" val="1189337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DAB5489-B097-A2C4-9FCC-0132075F30C9}"/>
              </a:ext>
            </a:extLst>
          </p:cNvPr>
          <p:cNvSpPr>
            <a:spLocks noGrp="1"/>
          </p:cNvSpPr>
          <p:nvPr>
            <p:ph sz="half" idx="1"/>
          </p:nvPr>
        </p:nvSpPr>
        <p:spPr>
          <a:xfrm>
            <a:off x="186861" y="1521354"/>
            <a:ext cx="2474145" cy="851043"/>
          </a:xfrm>
          <a:ln w="31750">
            <a:solidFill>
              <a:schemeClr val="accent6">
                <a:lumMod val="40000"/>
                <a:lumOff val="60000"/>
              </a:schemeClr>
            </a:solidFill>
          </a:ln>
        </p:spPr>
        <p:txBody>
          <a:bodyPr anchor="ctr">
            <a:normAutofit/>
          </a:bodyPr>
          <a:lstStyle/>
          <a:p>
            <a:pPr marL="0" indent="0" algn="ctr">
              <a:buNone/>
            </a:pPr>
            <a:r>
              <a:rPr lang="en-US" sz="2400" dirty="0"/>
              <a:t>Be committed</a:t>
            </a:r>
          </a:p>
        </p:txBody>
      </p:sp>
      <p:sp>
        <p:nvSpPr>
          <p:cNvPr id="7" name="Content Placeholder 6">
            <a:extLst>
              <a:ext uri="{FF2B5EF4-FFF2-40B4-BE49-F238E27FC236}">
                <a16:creationId xmlns:a16="http://schemas.microsoft.com/office/drawing/2014/main" id="{CCDF35C5-CBA4-9984-8A90-F625B6597390}"/>
              </a:ext>
            </a:extLst>
          </p:cNvPr>
          <p:cNvSpPr>
            <a:spLocks noGrp="1"/>
          </p:cNvSpPr>
          <p:nvPr>
            <p:ph sz="half" idx="2"/>
          </p:nvPr>
        </p:nvSpPr>
        <p:spPr>
          <a:xfrm>
            <a:off x="2917861" y="1521354"/>
            <a:ext cx="5815173" cy="4105132"/>
          </a:xfrm>
        </p:spPr>
        <p:txBody>
          <a:bodyPr>
            <a:normAutofit/>
          </a:bodyPr>
          <a:lstStyle/>
          <a:p>
            <a:pPr marL="0" indent="0" algn="ctr">
              <a:buNone/>
            </a:pPr>
            <a:r>
              <a:rPr lang="en-US" dirty="0"/>
              <a:t>[Pro 27:9 NASB95] 9 Oil and perfume make the heart glad, </a:t>
            </a:r>
            <a:r>
              <a:rPr lang="en-US" u="sng" dirty="0"/>
              <a:t>so a man's counsel is sweet to his friend</a:t>
            </a:r>
            <a:r>
              <a:rPr lang="en-US" dirty="0"/>
              <a:t>.</a:t>
            </a:r>
            <a:br>
              <a:rPr lang="en-US" dirty="0"/>
            </a:br>
            <a:br>
              <a:rPr lang="en-US" dirty="0"/>
            </a:br>
            <a:r>
              <a:rPr lang="en-US" dirty="0"/>
              <a:t>[Pro 17:28 NASB95] 28 Even a fool, </a:t>
            </a:r>
            <a:r>
              <a:rPr lang="en-US" u="sng" dirty="0"/>
              <a:t>when he keeps silent, is considered wise; when he closes his lips</a:t>
            </a:r>
            <a:r>
              <a:rPr lang="en-US" dirty="0"/>
              <a:t>, he is [considered] prudent.</a:t>
            </a:r>
          </a:p>
          <a:p>
            <a:pPr marL="0" indent="0" algn="ctr">
              <a:buNone/>
            </a:pPr>
            <a:endParaRPr lang="en-US" dirty="0"/>
          </a:p>
          <a:p>
            <a:pPr marL="0" indent="0" algn="ctr">
              <a:buNone/>
            </a:pPr>
            <a:r>
              <a:rPr lang="en-US" dirty="0"/>
              <a:t>[Pro 25:17, 20 NASB95] 17 Let your foot rarely be in your neighbor's house, or he will become weary of you and hate you. ... 20 [Like] one who takes off a garment on a cold day, [or like] vinegar on soda, </a:t>
            </a:r>
            <a:r>
              <a:rPr lang="en-US" u="sng" dirty="0"/>
              <a:t>is he who sings songs to a troubled heart</a:t>
            </a:r>
            <a:r>
              <a:rPr lang="en-US" dirty="0"/>
              <a:t>.</a:t>
            </a:r>
          </a:p>
        </p:txBody>
      </p:sp>
      <p:sp>
        <p:nvSpPr>
          <p:cNvPr id="8" name="Content Placeholder 5">
            <a:extLst>
              <a:ext uri="{FF2B5EF4-FFF2-40B4-BE49-F238E27FC236}">
                <a16:creationId xmlns:a16="http://schemas.microsoft.com/office/drawing/2014/main" id="{DDCEFB54-8690-DA36-8ED7-F43770AA4B9F}"/>
              </a:ext>
            </a:extLst>
          </p:cNvPr>
          <p:cNvSpPr txBox="1">
            <a:spLocks/>
          </p:cNvSpPr>
          <p:nvPr/>
        </p:nvSpPr>
        <p:spPr>
          <a:xfrm>
            <a:off x="186859" y="2511816"/>
            <a:ext cx="2474145" cy="851043"/>
          </a:xfrm>
          <a:prstGeom prst="rect">
            <a:avLst/>
          </a:prstGeom>
          <a:ln w="31750">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Be vulnerable</a:t>
            </a:r>
          </a:p>
        </p:txBody>
      </p:sp>
      <p:sp>
        <p:nvSpPr>
          <p:cNvPr id="9" name="Content Placeholder 5">
            <a:extLst>
              <a:ext uri="{FF2B5EF4-FFF2-40B4-BE49-F238E27FC236}">
                <a16:creationId xmlns:a16="http://schemas.microsoft.com/office/drawing/2014/main" id="{8E147832-1256-461B-8E03-22CC8A526B50}"/>
              </a:ext>
            </a:extLst>
          </p:cNvPr>
          <p:cNvSpPr txBox="1">
            <a:spLocks/>
          </p:cNvSpPr>
          <p:nvPr/>
        </p:nvSpPr>
        <p:spPr>
          <a:xfrm>
            <a:off x="186859" y="3502278"/>
            <a:ext cx="2474145" cy="851043"/>
          </a:xfrm>
          <a:prstGeom prst="rect">
            <a:avLst/>
          </a:prstGeom>
          <a:ln w="31750">
            <a:solidFill>
              <a:schemeClr val="accent6">
                <a:lumMod val="7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Use discretion</a:t>
            </a:r>
          </a:p>
        </p:txBody>
      </p:sp>
      <p:sp>
        <p:nvSpPr>
          <p:cNvPr id="10" name="Content Placeholder 2">
            <a:extLst>
              <a:ext uri="{FF2B5EF4-FFF2-40B4-BE49-F238E27FC236}">
                <a16:creationId xmlns:a16="http://schemas.microsoft.com/office/drawing/2014/main" id="{2666CBF6-63DD-B994-5D94-BF4F2B3D1185}"/>
              </a:ext>
            </a:extLst>
          </p:cNvPr>
          <p:cNvSpPr txBox="1">
            <a:spLocks noGrp="1"/>
          </p:cNvSpPr>
          <p:nvPr>
            <p:ph type="title"/>
          </p:nvPr>
        </p:nvSpPr>
        <p:spPr>
          <a:prstGeom prst="rect">
            <a:avLst/>
          </a:prstGeom>
          <a:ln w="38100">
            <a:solidFill>
              <a:srgbClr val="B2EEC7"/>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God’s wisdom for deeper fellowship</a:t>
            </a:r>
          </a:p>
        </p:txBody>
      </p:sp>
    </p:spTree>
    <p:extLst>
      <p:ext uri="{BB962C8B-B14F-4D97-AF65-F5344CB8AC3E}">
        <p14:creationId xmlns:p14="http://schemas.microsoft.com/office/powerpoint/2010/main" val="3759047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DAB5489-B097-A2C4-9FCC-0132075F30C9}"/>
              </a:ext>
            </a:extLst>
          </p:cNvPr>
          <p:cNvSpPr>
            <a:spLocks noGrp="1"/>
          </p:cNvSpPr>
          <p:nvPr>
            <p:ph sz="half" idx="1"/>
          </p:nvPr>
        </p:nvSpPr>
        <p:spPr>
          <a:xfrm>
            <a:off x="186861" y="1521354"/>
            <a:ext cx="2474145" cy="851043"/>
          </a:xfrm>
          <a:ln w="31750">
            <a:solidFill>
              <a:schemeClr val="accent6">
                <a:lumMod val="40000"/>
                <a:lumOff val="60000"/>
              </a:schemeClr>
            </a:solidFill>
          </a:ln>
        </p:spPr>
        <p:txBody>
          <a:bodyPr anchor="ctr">
            <a:normAutofit/>
          </a:bodyPr>
          <a:lstStyle/>
          <a:p>
            <a:pPr marL="0" indent="0" algn="ctr">
              <a:buNone/>
            </a:pPr>
            <a:r>
              <a:rPr lang="en-US" sz="2400" dirty="0"/>
              <a:t>Be committed</a:t>
            </a:r>
          </a:p>
        </p:txBody>
      </p:sp>
      <p:sp>
        <p:nvSpPr>
          <p:cNvPr id="7" name="Content Placeholder 6">
            <a:extLst>
              <a:ext uri="{FF2B5EF4-FFF2-40B4-BE49-F238E27FC236}">
                <a16:creationId xmlns:a16="http://schemas.microsoft.com/office/drawing/2014/main" id="{CCDF35C5-CBA4-9984-8A90-F625B6597390}"/>
              </a:ext>
            </a:extLst>
          </p:cNvPr>
          <p:cNvSpPr>
            <a:spLocks noGrp="1"/>
          </p:cNvSpPr>
          <p:nvPr>
            <p:ph sz="half" idx="2"/>
          </p:nvPr>
        </p:nvSpPr>
        <p:spPr>
          <a:xfrm>
            <a:off x="3246634" y="1521354"/>
            <a:ext cx="5525570" cy="4105132"/>
          </a:xfrm>
        </p:spPr>
        <p:txBody>
          <a:bodyPr anchor="ctr">
            <a:normAutofit/>
          </a:bodyPr>
          <a:lstStyle/>
          <a:p>
            <a:pPr marL="0" indent="0" algn="ctr">
              <a:buNone/>
            </a:pPr>
            <a:r>
              <a:rPr lang="en-US" dirty="0"/>
              <a:t>[Pro 24:1 NASB95] 1 Do not be envious of evil men, </a:t>
            </a:r>
            <a:r>
              <a:rPr lang="en-US" u="sng" dirty="0"/>
              <a:t>nor desire to be with them</a:t>
            </a:r>
            <a:r>
              <a:rPr lang="en-US" dirty="0"/>
              <a:t>.</a:t>
            </a:r>
          </a:p>
          <a:p>
            <a:pPr marL="0" indent="0" algn="ctr">
              <a:buNone/>
            </a:pPr>
            <a:endParaRPr lang="en-US" dirty="0"/>
          </a:p>
          <a:p>
            <a:pPr marL="0" indent="0" algn="ctr">
              <a:buNone/>
            </a:pPr>
            <a:r>
              <a:rPr lang="en-US" dirty="0"/>
              <a:t>[Pro 19:22 NASB95] 22 What is desirable in a man </a:t>
            </a:r>
            <a:r>
              <a:rPr lang="en-US" u="sng" dirty="0"/>
              <a:t>is his kindness</a:t>
            </a:r>
            <a:r>
              <a:rPr lang="en-US" dirty="0"/>
              <a:t>, and [it is] </a:t>
            </a:r>
            <a:r>
              <a:rPr lang="en-US" u="sng" dirty="0"/>
              <a:t>better to be a poor man than a liar</a:t>
            </a:r>
            <a:r>
              <a:rPr lang="en-US" dirty="0"/>
              <a:t>.</a:t>
            </a:r>
          </a:p>
          <a:p>
            <a:pPr marL="0" indent="0" algn="ctr">
              <a:buNone/>
            </a:pPr>
            <a:endParaRPr lang="en-US" dirty="0"/>
          </a:p>
          <a:p>
            <a:pPr marL="0" indent="0" algn="ctr">
              <a:buNone/>
            </a:pPr>
            <a:r>
              <a:rPr lang="en-US" dirty="0"/>
              <a:t>[Pro 27:5-6 NASB95] 5 </a:t>
            </a:r>
            <a:r>
              <a:rPr lang="en-US" u="sng" dirty="0"/>
              <a:t>Better is open rebuke</a:t>
            </a:r>
            <a:r>
              <a:rPr lang="en-US" dirty="0"/>
              <a:t> than love that is concealed. 6 </a:t>
            </a:r>
            <a:r>
              <a:rPr lang="en-US" u="sng" dirty="0"/>
              <a:t>Faithful are the wounds of a friend</a:t>
            </a:r>
            <a:r>
              <a:rPr lang="en-US" dirty="0"/>
              <a:t>, but deceitful are the kisses of an enemy.</a:t>
            </a:r>
          </a:p>
        </p:txBody>
      </p:sp>
      <p:sp>
        <p:nvSpPr>
          <p:cNvPr id="8" name="Content Placeholder 5">
            <a:extLst>
              <a:ext uri="{FF2B5EF4-FFF2-40B4-BE49-F238E27FC236}">
                <a16:creationId xmlns:a16="http://schemas.microsoft.com/office/drawing/2014/main" id="{DDCEFB54-8690-DA36-8ED7-F43770AA4B9F}"/>
              </a:ext>
            </a:extLst>
          </p:cNvPr>
          <p:cNvSpPr txBox="1">
            <a:spLocks/>
          </p:cNvSpPr>
          <p:nvPr/>
        </p:nvSpPr>
        <p:spPr>
          <a:xfrm>
            <a:off x="186859" y="2511816"/>
            <a:ext cx="2474145" cy="851043"/>
          </a:xfrm>
          <a:prstGeom prst="rect">
            <a:avLst/>
          </a:prstGeom>
          <a:ln w="31750">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Be vulnerable</a:t>
            </a:r>
          </a:p>
        </p:txBody>
      </p:sp>
      <p:sp>
        <p:nvSpPr>
          <p:cNvPr id="9" name="Content Placeholder 5">
            <a:extLst>
              <a:ext uri="{FF2B5EF4-FFF2-40B4-BE49-F238E27FC236}">
                <a16:creationId xmlns:a16="http://schemas.microsoft.com/office/drawing/2014/main" id="{8E147832-1256-461B-8E03-22CC8A526B50}"/>
              </a:ext>
            </a:extLst>
          </p:cNvPr>
          <p:cNvSpPr txBox="1">
            <a:spLocks/>
          </p:cNvSpPr>
          <p:nvPr/>
        </p:nvSpPr>
        <p:spPr>
          <a:xfrm>
            <a:off x="186859" y="3502278"/>
            <a:ext cx="2474145" cy="851043"/>
          </a:xfrm>
          <a:prstGeom prst="rect">
            <a:avLst/>
          </a:prstGeom>
          <a:ln w="31750">
            <a:solidFill>
              <a:schemeClr val="accent6">
                <a:lumMod val="7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Use discretion</a:t>
            </a:r>
          </a:p>
        </p:txBody>
      </p:sp>
      <p:sp>
        <p:nvSpPr>
          <p:cNvPr id="10" name="Content Placeholder 5">
            <a:extLst>
              <a:ext uri="{FF2B5EF4-FFF2-40B4-BE49-F238E27FC236}">
                <a16:creationId xmlns:a16="http://schemas.microsoft.com/office/drawing/2014/main" id="{70166E16-AEA2-BC24-3858-9BE08CBA8711}"/>
              </a:ext>
            </a:extLst>
          </p:cNvPr>
          <p:cNvSpPr txBox="1">
            <a:spLocks/>
          </p:cNvSpPr>
          <p:nvPr/>
        </p:nvSpPr>
        <p:spPr>
          <a:xfrm>
            <a:off x="186859" y="4492740"/>
            <a:ext cx="2474145" cy="851043"/>
          </a:xfrm>
          <a:prstGeom prst="rect">
            <a:avLst/>
          </a:prstGeom>
          <a:ln w="31750">
            <a:solidFill>
              <a:schemeClr val="accent6">
                <a:lumMod val="5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Seek holiness</a:t>
            </a:r>
          </a:p>
        </p:txBody>
      </p:sp>
      <p:sp>
        <p:nvSpPr>
          <p:cNvPr id="11" name="Content Placeholder 2">
            <a:extLst>
              <a:ext uri="{FF2B5EF4-FFF2-40B4-BE49-F238E27FC236}">
                <a16:creationId xmlns:a16="http://schemas.microsoft.com/office/drawing/2014/main" id="{14535037-0690-BA5F-728F-82B6D41E080F}"/>
              </a:ext>
            </a:extLst>
          </p:cNvPr>
          <p:cNvSpPr txBox="1">
            <a:spLocks noGrp="1"/>
          </p:cNvSpPr>
          <p:nvPr>
            <p:ph type="title"/>
          </p:nvPr>
        </p:nvSpPr>
        <p:spPr>
          <a:prstGeom prst="rect">
            <a:avLst/>
          </a:prstGeom>
          <a:ln w="38100">
            <a:solidFill>
              <a:srgbClr val="B2EEC7"/>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God’s wisdom for deeper fellowship</a:t>
            </a:r>
          </a:p>
        </p:txBody>
      </p:sp>
    </p:spTree>
    <p:extLst>
      <p:ext uri="{BB962C8B-B14F-4D97-AF65-F5344CB8AC3E}">
        <p14:creationId xmlns:p14="http://schemas.microsoft.com/office/powerpoint/2010/main" val="1921718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5CABBF-51C8-A7F9-340A-C50F28399A14}"/>
              </a:ext>
            </a:extLst>
          </p:cNvPr>
          <p:cNvSpPr>
            <a:spLocks noGrp="1"/>
          </p:cNvSpPr>
          <p:nvPr>
            <p:ph idx="1"/>
          </p:nvPr>
        </p:nvSpPr>
        <p:spPr>
          <a:xfrm>
            <a:off x="530082" y="718714"/>
            <a:ext cx="8083835" cy="4277571"/>
          </a:xfrm>
          <a:ln w="38100">
            <a:solidFill>
              <a:schemeClr val="accent6"/>
            </a:solidFill>
          </a:ln>
        </p:spPr>
        <p:txBody>
          <a:bodyPr anchor="ctr">
            <a:normAutofit/>
          </a:bodyPr>
          <a:lstStyle/>
          <a:p>
            <a:pPr marL="0" indent="0" algn="ctr">
              <a:buNone/>
            </a:pPr>
            <a:r>
              <a:rPr lang="en-US" sz="3600" dirty="0"/>
              <a:t>We love, because </a:t>
            </a:r>
            <a:r>
              <a:rPr lang="en-US" sz="3600" u="sng" dirty="0"/>
              <a:t>He first loved</a:t>
            </a:r>
            <a:r>
              <a:rPr lang="en-US" sz="3600" dirty="0"/>
              <a:t> us.</a:t>
            </a:r>
          </a:p>
        </p:txBody>
      </p:sp>
    </p:spTree>
    <p:extLst>
      <p:ext uri="{BB962C8B-B14F-4D97-AF65-F5344CB8AC3E}">
        <p14:creationId xmlns:p14="http://schemas.microsoft.com/office/powerpoint/2010/main" val="2693082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5CABBF-51C8-A7F9-340A-C50F28399A14}"/>
              </a:ext>
            </a:extLst>
          </p:cNvPr>
          <p:cNvSpPr>
            <a:spLocks noGrp="1"/>
          </p:cNvSpPr>
          <p:nvPr>
            <p:ph idx="1"/>
          </p:nvPr>
        </p:nvSpPr>
        <p:spPr>
          <a:xfrm>
            <a:off x="530082" y="718714"/>
            <a:ext cx="8083835" cy="4277571"/>
          </a:xfrm>
          <a:ln w="38100">
            <a:solidFill>
              <a:schemeClr val="accent6"/>
            </a:solidFill>
          </a:ln>
        </p:spPr>
        <p:txBody>
          <a:bodyPr anchor="ctr">
            <a:normAutofit/>
          </a:bodyPr>
          <a:lstStyle/>
          <a:p>
            <a:pPr marL="0" indent="0" algn="ctr">
              <a:buNone/>
            </a:pPr>
            <a:r>
              <a:rPr lang="en-US" sz="3200" dirty="0"/>
              <a:t>There are three things which are stately in their march, even four which are stately when they walk: the lion which is mighty among beasts and does not retreat before any, the strutting rooster, the male goat also,</a:t>
            </a:r>
            <a:br>
              <a:rPr lang="en-US" sz="3200" dirty="0"/>
            </a:br>
            <a:r>
              <a:rPr lang="en-US" sz="3200" dirty="0"/>
              <a:t>and </a:t>
            </a:r>
            <a:r>
              <a:rPr lang="en-US" sz="3200" u="sng" dirty="0"/>
              <a:t>a king when his army is with him.</a:t>
            </a:r>
            <a:endParaRPr lang="en-US" sz="3200" dirty="0"/>
          </a:p>
        </p:txBody>
      </p:sp>
    </p:spTree>
    <p:extLst>
      <p:ext uri="{BB962C8B-B14F-4D97-AF65-F5344CB8AC3E}">
        <p14:creationId xmlns:p14="http://schemas.microsoft.com/office/powerpoint/2010/main" val="2132391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3FFAD3-B4A8-DD03-7146-E87656B01AE9}"/>
              </a:ext>
            </a:extLst>
          </p:cNvPr>
          <p:cNvSpPr>
            <a:spLocks noGrp="1"/>
          </p:cNvSpPr>
          <p:nvPr>
            <p:ph idx="1"/>
          </p:nvPr>
        </p:nvSpPr>
        <p:spPr>
          <a:xfrm>
            <a:off x="628650" y="403746"/>
            <a:ext cx="7886700" cy="4387924"/>
          </a:xfrm>
        </p:spPr>
        <p:txBody>
          <a:bodyPr anchor="ctr">
            <a:normAutofit fontScale="92500" lnSpcReduction="10000"/>
          </a:bodyPr>
          <a:lstStyle/>
          <a:p>
            <a:pPr marL="0" indent="0" algn="ctr">
              <a:buNone/>
            </a:pPr>
            <a:r>
              <a:rPr lang="en-US" sz="2800" dirty="0"/>
              <a:t>Today, United States Surgeon General Dr. Vivek Murthy released a new Surgeon General Advisory calling attention to the public health </a:t>
            </a:r>
            <a:r>
              <a:rPr lang="en-US" sz="2800" u="sng" dirty="0"/>
              <a:t>crisis of loneliness, isolation, and lack of connection</a:t>
            </a:r>
            <a:r>
              <a:rPr lang="en-US" sz="2800" dirty="0"/>
              <a:t> in our country. Even before the onset of the COVID-19 pandemic, approximately half of U.S. adults reported experiencing measurable levels of loneliness. </a:t>
            </a:r>
            <a:r>
              <a:rPr lang="en-US" sz="2800" u="sng" dirty="0"/>
              <a:t>Disconnection fundamentally affects our mental, physical, and societal health</a:t>
            </a:r>
            <a:r>
              <a:rPr lang="en-US" sz="2800" dirty="0"/>
              <a:t>. In fact, loneliness and isolation increase the risk for individuals to develop mental health challenges in their lives, and lacking connection can increase the risk for premature death to levels comparable                             to smoking daily. </a:t>
            </a:r>
          </a:p>
        </p:txBody>
      </p:sp>
      <p:sp>
        <p:nvSpPr>
          <p:cNvPr id="4" name="TextBox 3">
            <a:extLst>
              <a:ext uri="{FF2B5EF4-FFF2-40B4-BE49-F238E27FC236}">
                <a16:creationId xmlns:a16="http://schemas.microsoft.com/office/drawing/2014/main" id="{4D7241C2-3572-B880-D21E-0586474F377A}"/>
              </a:ext>
            </a:extLst>
          </p:cNvPr>
          <p:cNvSpPr txBox="1"/>
          <p:nvPr/>
        </p:nvSpPr>
        <p:spPr>
          <a:xfrm>
            <a:off x="6508865" y="4791670"/>
            <a:ext cx="2635135" cy="1200329"/>
          </a:xfrm>
          <a:prstGeom prst="rect">
            <a:avLst/>
          </a:prstGeom>
          <a:noFill/>
        </p:spPr>
        <p:txBody>
          <a:bodyPr wrap="square" rtlCol="0">
            <a:spAutoFit/>
          </a:bodyPr>
          <a:lstStyle/>
          <a:p>
            <a:pPr algn="ctr"/>
            <a:r>
              <a:rPr lang="en-US" sz="1800" dirty="0">
                <a:effectLst/>
                <a:latin typeface="Calibri" panose="020F0502020204030204" pitchFamily="34" charset="0"/>
                <a:ea typeface="Calibri" panose="020F0502020204030204" pitchFamily="34" charset="0"/>
              </a:rPr>
              <a:t>US Department of Health and Human Services</a:t>
            </a:r>
          </a:p>
          <a:p>
            <a:pPr algn="ctr"/>
            <a:r>
              <a:rPr lang="en-US" dirty="0">
                <a:latin typeface="Calibri" panose="020F0502020204030204" pitchFamily="34" charset="0"/>
              </a:rPr>
              <a:t>Summer of 23</a:t>
            </a:r>
            <a:r>
              <a:rPr lang="en-US" dirty="0">
                <a:effectLst/>
              </a:rPr>
              <a:t> </a:t>
            </a:r>
          </a:p>
          <a:p>
            <a:endParaRPr lang="en-US" dirty="0"/>
          </a:p>
        </p:txBody>
      </p:sp>
    </p:spTree>
    <p:extLst>
      <p:ext uri="{BB962C8B-B14F-4D97-AF65-F5344CB8AC3E}">
        <p14:creationId xmlns:p14="http://schemas.microsoft.com/office/powerpoint/2010/main" val="2076103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93F7E-9014-4913-9000-F038F769539E}"/>
              </a:ext>
            </a:extLst>
          </p:cNvPr>
          <p:cNvSpPr>
            <a:spLocks noGrp="1"/>
          </p:cNvSpPr>
          <p:nvPr>
            <p:ph type="ctrTitle"/>
          </p:nvPr>
        </p:nvSpPr>
        <p:spPr>
          <a:xfrm>
            <a:off x="1143000" y="1862666"/>
            <a:ext cx="6858000" cy="1989667"/>
          </a:xfrm>
        </p:spPr>
        <p:txBody>
          <a:bodyPr anchor="ctr">
            <a:normAutofit/>
          </a:bodyPr>
          <a:lstStyle/>
          <a:p>
            <a:r>
              <a:rPr lang="en-US" sz="5400" dirty="0"/>
              <a:t>Fostering </a:t>
            </a:r>
            <a:br>
              <a:rPr lang="en-US" sz="5400" dirty="0"/>
            </a:br>
            <a:r>
              <a:rPr lang="en-US" sz="5400" dirty="0"/>
              <a:t>Deeper Fellowship</a:t>
            </a:r>
          </a:p>
        </p:txBody>
      </p:sp>
    </p:spTree>
    <p:extLst>
      <p:ext uri="{BB962C8B-B14F-4D97-AF65-F5344CB8AC3E}">
        <p14:creationId xmlns:p14="http://schemas.microsoft.com/office/powerpoint/2010/main" val="324134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3B8E2-BC31-B8D2-49FA-9A5DDDEC24F8}"/>
              </a:ext>
            </a:extLst>
          </p:cNvPr>
          <p:cNvSpPr>
            <a:spLocks noGrp="1"/>
          </p:cNvSpPr>
          <p:nvPr>
            <p:ph type="title"/>
          </p:nvPr>
        </p:nvSpPr>
        <p:spPr>
          <a:xfrm>
            <a:off x="628650" y="104766"/>
            <a:ext cx="7886700" cy="1104636"/>
          </a:xfrm>
        </p:spPr>
        <p:txBody>
          <a:bodyPr>
            <a:normAutofit/>
          </a:bodyPr>
          <a:lstStyle/>
          <a:p>
            <a:pPr algn="ctr"/>
            <a:r>
              <a:rPr lang="en-US" sz="4000" dirty="0"/>
              <a:t>Fostering deeper fellowship</a:t>
            </a:r>
            <a:endParaRPr lang="en-US" sz="3600" dirty="0"/>
          </a:p>
        </p:txBody>
      </p:sp>
      <p:sp>
        <p:nvSpPr>
          <p:cNvPr id="3" name="Content Placeholder 2">
            <a:extLst>
              <a:ext uri="{FF2B5EF4-FFF2-40B4-BE49-F238E27FC236}">
                <a16:creationId xmlns:a16="http://schemas.microsoft.com/office/drawing/2014/main" id="{C234A58C-6073-CE53-D1D8-A04E334FF60E}"/>
              </a:ext>
            </a:extLst>
          </p:cNvPr>
          <p:cNvSpPr>
            <a:spLocks noGrp="1"/>
          </p:cNvSpPr>
          <p:nvPr>
            <p:ph idx="1"/>
          </p:nvPr>
        </p:nvSpPr>
        <p:spPr>
          <a:xfrm>
            <a:off x="274997" y="1769165"/>
            <a:ext cx="2555125" cy="2152870"/>
          </a:xfrm>
          <a:ln w="38100">
            <a:solidFill>
              <a:schemeClr val="accent2">
                <a:lumMod val="20000"/>
                <a:lumOff val="80000"/>
              </a:schemeClr>
            </a:solidFill>
          </a:ln>
        </p:spPr>
        <p:txBody>
          <a:bodyPr anchor="ctr">
            <a:normAutofit/>
          </a:bodyPr>
          <a:lstStyle/>
          <a:p>
            <a:pPr marL="0" indent="0" algn="ctr">
              <a:buNone/>
            </a:pPr>
            <a:r>
              <a:rPr lang="en-US" sz="3200" dirty="0"/>
              <a:t>We were created relational beings</a:t>
            </a:r>
          </a:p>
        </p:txBody>
      </p:sp>
      <p:sp>
        <p:nvSpPr>
          <p:cNvPr id="4" name="Content Placeholder 2">
            <a:extLst>
              <a:ext uri="{FF2B5EF4-FFF2-40B4-BE49-F238E27FC236}">
                <a16:creationId xmlns:a16="http://schemas.microsoft.com/office/drawing/2014/main" id="{C3B29FF8-2EFB-F6A1-5905-3CCE5F5F85DD}"/>
              </a:ext>
            </a:extLst>
          </p:cNvPr>
          <p:cNvSpPr txBox="1">
            <a:spLocks/>
          </p:cNvSpPr>
          <p:nvPr/>
        </p:nvSpPr>
        <p:spPr>
          <a:xfrm>
            <a:off x="3294437" y="1781065"/>
            <a:ext cx="2555125" cy="2152870"/>
          </a:xfrm>
          <a:prstGeom prst="rect">
            <a:avLst/>
          </a:prstGeom>
          <a:ln w="38100">
            <a:solidFill>
              <a:srgbClr val="E7EA8E"/>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Learning from David and Jonathan</a:t>
            </a:r>
          </a:p>
        </p:txBody>
      </p:sp>
      <p:sp>
        <p:nvSpPr>
          <p:cNvPr id="5" name="Content Placeholder 2">
            <a:extLst>
              <a:ext uri="{FF2B5EF4-FFF2-40B4-BE49-F238E27FC236}">
                <a16:creationId xmlns:a16="http://schemas.microsoft.com/office/drawing/2014/main" id="{64B19C01-0171-DBA7-7FE1-EB266AF68AE5}"/>
              </a:ext>
            </a:extLst>
          </p:cNvPr>
          <p:cNvSpPr txBox="1">
            <a:spLocks/>
          </p:cNvSpPr>
          <p:nvPr/>
        </p:nvSpPr>
        <p:spPr>
          <a:xfrm>
            <a:off x="6313877" y="1781065"/>
            <a:ext cx="2555125" cy="2152870"/>
          </a:xfrm>
          <a:prstGeom prst="rect">
            <a:avLst/>
          </a:prstGeom>
          <a:ln w="38100">
            <a:solidFill>
              <a:srgbClr val="B2EEC7"/>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God’s wisdom for deeper fellowship</a:t>
            </a:r>
          </a:p>
        </p:txBody>
      </p:sp>
    </p:spTree>
    <p:extLst>
      <p:ext uri="{BB962C8B-B14F-4D97-AF65-F5344CB8AC3E}">
        <p14:creationId xmlns:p14="http://schemas.microsoft.com/office/powerpoint/2010/main" val="3084051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701349-6509-D416-50A2-9A308AAA8F00}"/>
              </a:ext>
            </a:extLst>
          </p:cNvPr>
          <p:cNvSpPr>
            <a:spLocks noGrp="1"/>
          </p:cNvSpPr>
          <p:nvPr>
            <p:ph idx="1"/>
          </p:nvPr>
        </p:nvSpPr>
        <p:spPr>
          <a:xfrm>
            <a:off x="628650" y="1461052"/>
            <a:ext cx="7886700" cy="3835504"/>
          </a:xfrm>
        </p:spPr>
        <p:txBody>
          <a:bodyPr anchor="ctr">
            <a:normAutofit/>
          </a:bodyPr>
          <a:lstStyle/>
          <a:p>
            <a:pPr marL="0" indent="0" algn="ctr">
              <a:buNone/>
            </a:pPr>
            <a:r>
              <a:rPr lang="en-US" sz="2400" dirty="0"/>
              <a:t>Genesis 2:18 Then the Lord God said, “</a:t>
            </a:r>
            <a:r>
              <a:rPr lang="en-US" sz="2400" u="sng" dirty="0"/>
              <a:t>It is not good for the man to be alone</a:t>
            </a:r>
            <a:r>
              <a:rPr lang="en-US" sz="2400" dirty="0"/>
              <a:t>; I will make him a helper suitable for him.” 19 Out of the ground the Lord God formed every beast of the field and every bird of the sky, and brought them to the man to see what he would call them; and whatever the man called a living creature, that was its name. 20 The man gave names to all the cattle, and to the birds of the sky, and to every beast of the field, but for Adam </a:t>
            </a:r>
            <a:r>
              <a:rPr lang="en-US" sz="2400" u="sng" dirty="0"/>
              <a:t>there was not found a helper suitable for him</a:t>
            </a:r>
            <a:r>
              <a:rPr lang="en-US" sz="2400" dirty="0"/>
              <a:t>.</a:t>
            </a:r>
            <a:endParaRPr lang="en-US" dirty="0"/>
          </a:p>
        </p:txBody>
      </p:sp>
      <p:sp>
        <p:nvSpPr>
          <p:cNvPr id="4" name="Content Placeholder 2">
            <a:extLst>
              <a:ext uri="{FF2B5EF4-FFF2-40B4-BE49-F238E27FC236}">
                <a16:creationId xmlns:a16="http://schemas.microsoft.com/office/drawing/2014/main" id="{22977B7B-3366-2B26-88C5-D2F32FE8C8CA}"/>
              </a:ext>
            </a:extLst>
          </p:cNvPr>
          <p:cNvSpPr txBox="1">
            <a:spLocks/>
          </p:cNvSpPr>
          <p:nvPr/>
        </p:nvSpPr>
        <p:spPr>
          <a:xfrm>
            <a:off x="628650" y="99391"/>
            <a:ext cx="7886700" cy="1104636"/>
          </a:xfrm>
          <a:prstGeom prst="rect">
            <a:avLst/>
          </a:prstGeom>
          <a:ln w="38100">
            <a:solidFill>
              <a:schemeClr val="accent2">
                <a:lumMod val="20000"/>
                <a:lumOff val="8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We were created relational beings</a:t>
            </a:r>
          </a:p>
        </p:txBody>
      </p:sp>
    </p:spTree>
    <p:extLst>
      <p:ext uri="{BB962C8B-B14F-4D97-AF65-F5344CB8AC3E}">
        <p14:creationId xmlns:p14="http://schemas.microsoft.com/office/powerpoint/2010/main" val="1024269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701349-6509-D416-50A2-9A308AAA8F00}"/>
              </a:ext>
            </a:extLst>
          </p:cNvPr>
          <p:cNvSpPr>
            <a:spLocks noGrp="1"/>
          </p:cNvSpPr>
          <p:nvPr>
            <p:ph idx="1"/>
          </p:nvPr>
        </p:nvSpPr>
        <p:spPr>
          <a:xfrm>
            <a:off x="151571" y="1576476"/>
            <a:ext cx="2353089" cy="767777"/>
          </a:xfrm>
          <a:ln w="25400">
            <a:solidFill>
              <a:schemeClr val="accent4">
                <a:lumMod val="20000"/>
                <a:lumOff val="80000"/>
              </a:schemeClr>
            </a:solidFill>
          </a:ln>
        </p:spPr>
        <p:txBody>
          <a:bodyPr anchor="ctr">
            <a:normAutofit/>
          </a:bodyPr>
          <a:lstStyle/>
          <a:p>
            <a:pPr marL="0" indent="0" algn="ctr">
              <a:buNone/>
            </a:pPr>
            <a:r>
              <a:rPr lang="en-US" sz="2400" dirty="0"/>
              <a:t>Acquaintances </a:t>
            </a:r>
          </a:p>
        </p:txBody>
      </p:sp>
      <p:sp>
        <p:nvSpPr>
          <p:cNvPr id="4" name="Content Placeholder 2">
            <a:extLst>
              <a:ext uri="{FF2B5EF4-FFF2-40B4-BE49-F238E27FC236}">
                <a16:creationId xmlns:a16="http://schemas.microsoft.com/office/drawing/2014/main" id="{22977B7B-3366-2B26-88C5-D2F32FE8C8CA}"/>
              </a:ext>
            </a:extLst>
          </p:cNvPr>
          <p:cNvSpPr txBox="1">
            <a:spLocks/>
          </p:cNvSpPr>
          <p:nvPr/>
        </p:nvSpPr>
        <p:spPr>
          <a:xfrm>
            <a:off x="628650" y="99391"/>
            <a:ext cx="7886700" cy="1104636"/>
          </a:xfrm>
          <a:prstGeom prst="rect">
            <a:avLst/>
          </a:prstGeom>
          <a:ln w="38100">
            <a:solidFill>
              <a:schemeClr val="accent2">
                <a:lumMod val="20000"/>
                <a:lumOff val="8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We were created relational beings</a:t>
            </a:r>
          </a:p>
        </p:txBody>
      </p:sp>
      <p:sp>
        <p:nvSpPr>
          <p:cNvPr id="5" name="Content Placeholder 2">
            <a:extLst>
              <a:ext uri="{FF2B5EF4-FFF2-40B4-BE49-F238E27FC236}">
                <a16:creationId xmlns:a16="http://schemas.microsoft.com/office/drawing/2014/main" id="{96873C25-7F0B-0A8C-2C0F-18A64DC8D24F}"/>
              </a:ext>
            </a:extLst>
          </p:cNvPr>
          <p:cNvSpPr txBox="1">
            <a:spLocks/>
          </p:cNvSpPr>
          <p:nvPr/>
        </p:nvSpPr>
        <p:spPr>
          <a:xfrm>
            <a:off x="151571" y="2660114"/>
            <a:ext cx="2353089" cy="767776"/>
          </a:xfrm>
          <a:prstGeom prst="rect">
            <a:avLst/>
          </a:prstGeom>
          <a:ln w="25400">
            <a:solidFill>
              <a:schemeClr val="accent3">
                <a:lumMod val="20000"/>
                <a:lumOff val="8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Family </a:t>
            </a:r>
          </a:p>
        </p:txBody>
      </p:sp>
      <p:sp>
        <p:nvSpPr>
          <p:cNvPr id="6" name="Content Placeholder 2">
            <a:extLst>
              <a:ext uri="{FF2B5EF4-FFF2-40B4-BE49-F238E27FC236}">
                <a16:creationId xmlns:a16="http://schemas.microsoft.com/office/drawing/2014/main" id="{32CC0AFF-F401-533C-1CDA-89972D426ABD}"/>
              </a:ext>
            </a:extLst>
          </p:cNvPr>
          <p:cNvSpPr txBox="1">
            <a:spLocks/>
          </p:cNvSpPr>
          <p:nvPr/>
        </p:nvSpPr>
        <p:spPr>
          <a:xfrm>
            <a:off x="151571" y="3738224"/>
            <a:ext cx="2353089" cy="767777"/>
          </a:xfrm>
          <a:prstGeom prst="rect">
            <a:avLst/>
          </a:prstGeom>
          <a:ln w="25400">
            <a:solidFill>
              <a:schemeClr val="accent2">
                <a:lumMod val="20000"/>
                <a:lumOff val="8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Fellowship </a:t>
            </a:r>
          </a:p>
        </p:txBody>
      </p:sp>
      <p:sp>
        <p:nvSpPr>
          <p:cNvPr id="8" name="Content Placeholder 2">
            <a:extLst>
              <a:ext uri="{FF2B5EF4-FFF2-40B4-BE49-F238E27FC236}">
                <a16:creationId xmlns:a16="http://schemas.microsoft.com/office/drawing/2014/main" id="{D0BA1031-65D1-7641-6761-9BD9A86AE317}"/>
              </a:ext>
            </a:extLst>
          </p:cNvPr>
          <p:cNvSpPr txBox="1">
            <a:spLocks/>
          </p:cNvSpPr>
          <p:nvPr/>
        </p:nvSpPr>
        <p:spPr>
          <a:xfrm>
            <a:off x="151570" y="4816335"/>
            <a:ext cx="2353089" cy="767778"/>
          </a:xfrm>
          <a:prstGeom prst="rect">
            <a:avLst/>
          </a:prstGeom>
          <a:ln w="25400">
            <a:solidFill>
              <a:schemeClr val="accent5">
                <a:lumMod val="20000"/>
                <a:lumOff val="8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Marriage </a:t>
            </a:r>
          </a:p>
        </p:txBody>
      </p:sp>
      <p:sp>
        <p:nvSpPr>
          <p:cNvPr id="9" name="Content Placeholder 2">
            <a:extLst>
              <a:ext uri="{FF2B5EF4-FFF2-40B4-BE49-F238E27FC236}">
                <a16:creationId xmlns:a16="http://schemas.microsoft.com/office/drawing/2014/main" id="{3D58951E-DC81-715D-78A5-FF1012BFE946}"/>
              </a:ext>
            </a:extLst>
          </p:cNvPr>
          <p:cNvSpPr txBox="1">
            <a:spLocks/>
          </p:cNvSpPr>
          <p:nvPr/>
        </p:nvSpPr>
        <p:spPr>
          <a:xfrm>
            <a:off x="2609850" y="1498344"/>
            <a:ext cx="2677767" cy="926804"/>
          </a:xfrm>
          <a:prstGeom prst="rect">
            <a:avLst/>
          </a:prstGeom>
          <a:ln w="25400">
            <a:solidFill>
              <a:schemeClr val="tx1"/>
            </a:solidFill>
          </a:ln>
        </p:spPr>
        <p:txBody>
          <a:bodyPr vert="horz" lIns="91440" tIns="45720" rIns="91440" bIns="45720" rtlCol="0" anchor="ctr">
            <a:normAutofit fontScale="850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Neighbors, coworkers, social media followers, etc. (Largest circle) </a:t>
            </a:r>
          </a:p>
        </p:txBody>
      </p:sp>
      <p:sp>
        <p:nvSpPr>
          <p:cNvPr id="10" name="Content Placeholder 2">
            <a:extLst>
              <a:ext uri="{FF2B5EF4-FFF2-40B4-BE49-F238E27FC236}">
                <a16:creationId xmlns:a16="http://schemas.microsoft.com/office/drawing/2014/main" id="{302E3601-2EA2-BA7F-196C-97DCA7541648}"/>
              </a:ext>
            </a:extLst>
          </p:cNvPr>
          <p:cNvSpPr txBox="1">
            <a:spLocks/>
          </p:cNvSpPr>
          <p:nvPr/>
        </p:nvSpPr>
        <p:spPr>
          <a:xfrm>
            <a:off x="2609849" y="2581981"/>
            <a:ext cx="2677767" cy="926804"/>
          </a:xfrm>
          <a:prstGeom prst="rect">
            <a:avLst/>
          </a:prstGeom>
          <a:ln w="25400">
            <a:solidFill>
              <a:schemeClr val="tx1"/>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Parents, children, siblings, extended family, etc. </a:t>
            </a:r>
          </a:p>
        </p:txBody>
      </p:sp>
      <p:sp>
        <p:nvSpPr>
          <p:cNvPr id="11" name="Content Placeholder 2">
            <a:extLst>
              <a:ext uri="{FF2B5EF4-FFF2-40B4-BE49-F238E27FC236}">
                <a16:creationId xmlns:a16="http://schemas.microsoft.com/office/drawing/2014/main" id="{9E8E0037-90A6-E936-6DBB-B4BA1DEE5060}"/>
              </a:ext>
            </a:extLst>
          </p:cNvPr>
          <p:cNvSpPr txBox="1">
            <a:spLocks/>
          </p:cNvSpPr>
          <p:nvPr/>
        </p:nvSpPr>
        <p:spPr>
          <a:xfrm>
            <a:off x="2609850" y="3660092"/>
            <a:ext cx="2677767" cy="926804"/>
          </a:xfrm>
          <a:prstGeom prst="rect">
            <a:avLst/>
          </a:prstGeom>
          <a:ln w="25400">
            <a:solidFill>
              <a:schemeClr val="tx1"/>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Close friends, usually of the same-sex, known for a while.  </a:t>
            </a:r>
          </a:p>
        </p:txBody>
      </p:sp>
      <p:sp>
        <p:nvSpPr>
          <p:cNvPr id="12" name="Content Placeholder 2">
            <a:extLst>
              <a:ext uri="{FF2B5EF4-FFF2-40B4-BE49-F238E27FC236}">
                <a16:creationId xmlns:a16="http://schemas.microsoft.com/office/drawing/2014/main" id="{3BDFF2A4-9476-3178-C53E-F92AE2A59B94}"/>
              </a:ext>
            </a:extLst>
          </p:cNvPr>
          <p:cNvSpPr txBox="1">
            <a:spLocks/>
          </p:cNvSpPr>
          <p:nvPr/>
        </p:nvSpPr>
        <p:spPr>
          <a:xfrm>
            <a:off x="2609849" y="4743729"/>
            <a:ext cx="2677767" cy="926804"/>
          </a:xfrm>
          <a:prstGeom prst="rect">
            <a:avLst/>
          </a:prstGeom>
          <a:ln w="25400">
            <a:solidFill>
              <a:schemeClr val="tx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Your spouse. </a:t>
            </a:r>
          </a:p>
        </p:txBody>
      </p:sp>
      <p:sp>
        <p:nvSpPr>
          <p:cNvPr id="13" name="Content Placeholder 2">
            <a:extLst>
              <a:ext uri="{FF2B5EF4-FFF2-40B4-BE49-F238E27FC236}">
                <a16:creationId xmlns:a16="http://schemas.microsoft.com/office/drawing/2014/main" id="{220DEC64-DBF8-E824-5B68-B534D69E1B19}"/>
              </a:ext>
            </a:extLst>
          </p:cNvPr>
          <p:cNvSpPr txBox="1">
            <a:spLocks/>
          </p:cNvSpPr>
          <p:nvPr/>
        </p:nvSpPr>
        <p:spPr>
          <a:xfrm>
            <a:off x="5392805" y="1495582"/>
            <a:ext cx="3599623" cy="929566"/>
          </a:xfrm>
          <a:prstGeom prst="rect">
            <a:avLst/>
          </a:prstGeom>
          <a:ln w="25400">
            <a:solidFill>
              <a:schemeClr val="tx1"/>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No real knowledge of one another. No commitment or sacrifice. No openness. </a:t>
            </a:r>
          </a:p>
        </p:txBody>
      </p:sp>
      <p:sp>
        <p:nvSpPr>
          <p:cNvPr id="14" name="Content Placeholder 2">
            <a:extLst>
              <a:ext uri="{FF2B5EF4-FFF2-40B4-BE49-F238E27FC236}">
                <a16:creationId xmlns:a16="http://schemas.microsoft.com/office/drawing/2014/main" id="{447569A7-30EC-A911-ED2A-5E0B5D0CDFC5}"/>
              </a:ext>
            </a:extLst>
          </p:cNvPr>
          <p:cNvSpPr txBox="1">
            <a:spLocks/>
          </p:cNvSpPr>
          <p:nvPr/>
        </p:nvSpPr>
        <p:spPr>
          <a:xfrm>
            <a:off x="5392804" y="2579219"/>
            <a:ext cx="3599623" cy="929566"/>
          </a:xfrm>
          <a:prstGeom prst="rect">
            <a:avLst/>
          </a:prstGeom>
          <a:ln w="25400">
            <a:solidFill>
              <a:schemeClr val="tx1"/>
            </a:solidFill>
          </a:ln>
        </p:spPr>
        <p:txBody>
          <a:bodyPr vert="horz" lIns="91440" tIns="45720" rIns="91440" bIns="45720" rtlCol="0" anchor="ctr">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Shared experiences, natural care and responsibility to each other. Compulsory commitment + sacrifice. Can lack openness. </a:t>
            </a:r>
          </a:p>
        </p:txBody>
      </p:sp>
      <p:sp>
        <p:nvSpPr>
          <p:cNvPr id="15" name="Content Placeholder 2">
            <a:extLst>
              <a:ext uri="{FF2B5EF4-FFF2-40B4-BE49-F238E27FC236}">
                <a16:creationId xmlns:a16="http://schemas.microsoft.com/office/drawing/2014/main" id="{15055D5A-6422-3AC3-96B6-6DC6D8098F70}"/>
              </a:ext>
            </a:extLst>
          </p:cNvPr>
          <p:cNvSpPr txBox="1">
            <a:spLocks/>
          </p:cNvSpPr>
          <p:nvPr/>
        </p:nvSpPr>
        <p:spPr>
          <a:xfrm>
            <a:off x="5392805" y="3657330"/>
            <a:ext cx="3599623" cy="929566"/>
          </a:xfrm>
          <a:prstGeom prst="rect">
            <a:avLst/>
          </a:prstGeom>
          <a:ln w="25400">
            <a:solidFill>
              <a:schemeClr val="tx1"/>
            </a:solidFill>
          </a:ln>
        </p:spPr>
        <p:txBody>
          <a:bodyPr vert="horz" lIns="91440" tIns="45720" rIns="91440" bIns="45720" rtlCol="0" anchor="ctr">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Shared experiences, voluntary emotional openness, expects certain levels of sacrifice. Inclusive.   </a:t>
            </a:r>
          </a:p>
        </p:txBody>
      </p:sp>
      <p:sp>
        <p:nvSpPr>
          <p:cNvPr id="16" name="Content Placeholder 2">
            <a:extLst>
              <a:ext uri="{FF2B5EF4-FFF2-40B4-BE49-F238E27FC236}">
                <a16:creationId xmlns:a16="http://schemas.microsoft.com/office/drawing/2014/main" id="{F5E4A3E1-F055-2375-3FC0-BBCDB24605A2}"/>
              </a:ext>
            </a:extLst>
          </p:cNvPr>
          <p:cNvSpPr txBox="1">
            <a:spLocks/>
          </p:cNvSpPr>
          <p:nvPr/>
        </p:nvSpPr>
        <p:spPr>
          <a:xfrm>
            <a:off x="5392804" y="4740967"/>
            <a:ext cx="3599623" cy="929566"/>
          </a:xfrm>
          <a:prstGeom prst="rect">
            <a:avLst/>
          </a:prstGeom>
          <a:ln w="25400">
            <a:solidFill>
              <a:schemeClr val="tx1"/>
            </a:solidFill>
          </a:ln>
        </p:spPr>
        <p:txBody>
          <a:bodyPr vert="horz" lIns="91440" tIns="45720" rIns="91440" bIns="45720" rtlCol="0" anchor="ctr">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Truer knowledge of one another. Emotional + physical vulnerability. Desire for total intimacy. Exclusive. Life-long commitment.  </a:t>
            </a:r>
          </a:p>
        </p:txBody>
      </p:sp>
    </p:spTree>
    <p:extLst>
      <p:ext uri="{BB962C8B-B14F-4D97-AF65-F5344CB8AC3E}">
        <p14:creationId xmlns:p14="http://schemas.microsoft.com/office/powerpoint/2010/main" val="255121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701349-6509-D416-50A2-9A308AAA8F00}"/>
              </a:ext>
            </a:extLst>
          </p:cNvPr>
          <p:cNvSpPr>
            <a:spLocks noGrp="1"/>
          </p:cNvSpPr>
          <p:nvPr>
            <p:ph idx="1"/>
          </p:nvPr>
        </p:nvSpPr>
        <p:spPr>
          <a:xfrm>
            <a:off x="628650" y="1461051"/>
            <a:ext cx="7886700" cy="4253949"/>
          </a:xfrm>
        </p:spPr>
        <p:txBody>
          <a:bodyPr>
            <a:normAutofit fontScale="85000" lnSpcReduction="20000"/>
          </a:bodyPr>
          <a:lstStyle/>
          <a:p>
            <a:pPr marL="0" indent="0" algn="ctr">
              <a:buNone/>
            </a:pPr>
            <a:r>
              <a:rPr lang="en-US" sz="2800" b="1" u="sng" dirty="0">
                <a:latin typeface="Calibri" panose="020F0502020204030204" pitchFamily="34" charset="0"/>
                <a:cs typeface="Calibri" panose="020F0502020204030204" pitchFamily="34" charset="0"/>
              </a:rPr>
              <a:t>You reflect what you relate to:</a:t>
            </a:r>
            <a:r>
              <a:rPr lang="en-US" sz="2800" dirty="0">
                <a:latin typeface="Calibri" panose="020F0502020204030204" pitchFamily="34" charset="0"/>
                <a:cs typeface="Calibri" panose="020F0502020204030204" pitchFamily="34" charset="0"/>
              </a:rPr>
              <a:t> </a:t>
            </a:r>
          </a:p>
          <a:p>
            <a:pPr marL="0" indent="0">
              <a:buNone/>
            </a:pPr>
            <a:endParaRPr lang="en-US" sz="2800" dirty="0">
              <a:latin typeface="Calibri" panose="020F0502020204030204" pitchFamily="34" charset="0"/>
              <a:cs typeface="Calibri" panose="020F0502020204030204" pitchFamily="34" charset="0"/>
            </a:endParaRPr>
          </a:p>
          <a:p>
            <a:pPr marL="0" indent="0" algn="ctr">
              <a:buNone/>
            </a:pPr>
            <a:r>
              <a:rPr lang="en-US" sz="2800" dirty="0">
                <a:latin typeface="Calibri" panose="020F0502020204030204" pitchFamily="34" charset="0"/>
                <a:cs typeface="Calibri" panose="020F0502020204030204" pitchFamily="34" charset="0"/>
              </a:rPr>
              <a:t>1 Corinthians 15:33 </a:t>
            </a:r>
            <a:r>
              <a:rPr lang="en-US" sz="2800" i="0" u="none" strike="noStrike" dirty="0">
                <a:effectLst/>
                <a:latin typeface="Calibri" panose="020F0502020204030204" pitchFamily="34" charset="0"/>
                <a:cs typeface="Calibri" panose="020F0502020204030204" pitchFamily="34" charset="0"/>
              </a:rPr>
              <a:t>Do not be deceived: “</a:t>
            </a:r>
            <a:r>
              <a:rPr lang="en-US" sz="2800" i="0" u="sng" strike="noStrike" dirty="0">
                <a:effectLst/>
                <a:latin typeface="Calibri" panose="020F0502020204030204" pitchFamily="34" charset="0"/>
                <a:cs typeface="Calibri" panose="020F0502020204030204" pitchFamily="34" charset="0"/>
              </a:rPr>
              <a:t>Bad company corrupts</a:t>
            </a:r>
            <a:r>
              <a:rPr lang="en-US" sz="2800" i="0" u="none" strike="noStrike" dirty="0">
                <a:effectLst/>
                <a:latin typeface="Calibri" panose="020F0502020204030204" pitchFamily="34" charset="0"/>
                <a:cs typeface="Calibri" panose="020F0502020204030204" pitchFamily="34" charset="0"/>
              </a:rPr>
              <a:t> good morals.”</a:t>
            </a:r>
          </a:p>
          <a:p>
            <a:pPr marL="0" indent="0" algn="ctr">
              <a:buNone/>
            </a:pPr>
            <a:r>
              <a:rPr lang="en-US" sz="2800" dirty="0">
                <a:latin typeface="Calibri" panose="020F0502020204030204" pitchFamily="34" charset="0"/>
                <a:cs typeface="Calibri" panose="020F0502020204030204" pitchFamily="34" charset="0"/>
              </a:rPr>
              <a:t>Proverbs 22:24 Do not associate with a man given to anger; or go with a hot-tempered man, 25 or </a:t>
            </a:r>
            <a:r>
              <a:rPr lang="en-US" sz="2800" u="sng" dirty="0">
                <a:latin typeface="Calibri" panose="020F0502020204030204" pitchFamily="34" charset="0"/>
                <a:cs typeface="Calibri" panose="020F0502020204030204" pitchFamily="34" charset="0"/>
              </a:rPr>
              <a:t>you will learn his ways and find a snare for yourself</a:t>
            </a:r>
            <a:r>
              <a:rPr lang="en-US" sz="2800" dirty="0">
                <a:latin typeface="Calibri" panose="020F0502020204030204" pitchFamily="34" charset="0"/>
                <a:cs typeface="Calibri" panose="020F0502020204030204" pitchFamily="34" charset="0"/>
              </a:rPr>
              <a:t>.</a:t>
            </a:r>
          </a:p>
          <a:p>
            <a:pPr marL="0" indent="0">
              <a:buNone/>
            </a:pPr>
            <a:endParaRPr lang="en-US" sz="2800" dirty="0">
              <a:latin typeface="Calibri" panose="020F0502020204030204" pitchFamily="34" charset="0"/>
              <a:cs typeface="Calibri" panose="020F0502020204030204" pitchFamily="34" charset="0"/>
            </a:endParaRPr>
          </a:p>
          <a:p>
            <a:pPr marL="0" indent="0" algn="ctr">
              <a:buNone/>
            </a:pPr>
            <a:r>
              <a:rPr lang="en-US" sz="2800" dirty="0">
                <a:latin typeface="Calibri" panose="020F0502020204030204" pitchFamily="34" charset="0"/>
                <a:cs typeface="Calibri" panose="020F0502020204030204" pitchFamily="34" charset="0"/>
              </a:rPr>
              <a:t>Galatians 2:12 For prior to the coming of certain men from James, he (Peter) used to eat with the Gentiles; </a:t>
            </a:r>
            <a:r>
              <a:rPr lang="en-US" sz="2800" b="1" u="sng" dirty="0">
                <a:latin typeface="Calibri" panose="020F0502020204030204" pitchFamily="34" charset="0"/>
                <a:cs typeface="Calibri" panose="020F0502020204030204" pitchFamily="34" charset="0"/>
              </a:rPr>
              <a:t>but when they came</a:t>
            </a:r>
            <a:r>
              <a:rPr lang="en-US" sz="2800" dirty="0">
                <a:latin typeface="Calibri" panose="020F0502020204030204" pitchFamily="34" charset="0"/>
                <a:cs typeface="Calibri" panose="020F0502020204030204" pitchFamily="34" charset="0"/>
              </a:rPr>
              <a:t>, he began to withdraw and hold himself aloof, fearing the party of the circumcision. 13 The rest of the Jews joined him in hypocrisy, with the result that even Barnabas was carried away by their hypocrisy. </a:t>
            </a:r>
          </a:p>
        </p:txBody>
      </p:sp>
      <p:sp>
        <p:nvSpPr>
          <p:cNvPr id="4" name="Content Placeholder 2">
            <a:extLst>
              <a:ext uri="{FF2B5EF4-FFF2-40B4-BE49-F238E27FC236}">
                <a16:creationId xmlns:a16="http://schemas.microsoft.com/office/drawing/2014/main" id="{22977B7B-3366-2B26-88C5-D2F32FE8C8CA}"/>
              </a:ext>
            </a:extLst>
          </p:cNvPr>
          <p:cNvSpPr txBox="1">
            <a:spLocks/>
          </p:cNvSpPr>
          <p:nvPr/>
        </p:nvSpPr>
        <p:spPr>
          <a:xfrm>
            <a:off x="628650" y="99391"/>
            <a:ext cx="7886700" cy="1104636"/>
          </a:xfrm>
          <a:prstGeom prst="rect">
            <a:avLst/>
          </a:prstGeom>
          <a:ln w="38100">
            <a:solidFill>
              <a:schemeClr val="accent2">
                <a:lumMod val="20000"/>
                <a:lumOff val="8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We were created relational beings</a:t>
            </a:r>
          </a:p>
        </p:txBody>
      </p:sp>
    </p:spTree>
    <p:extLst>
      <p:ext uri="{BB962C8B-B14F-4D97-AF65-F5344CB8AC3E}">
        <p14:creationId xmlns:p14="http://schemas.microsoft.com/office/powerpoint/2010/main" val="3684137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FE194-3D32-5D0C-78C8-FE00E70C2ECE}"/>
              </a:ext>
            </a:extLst>
          </p:cNvPr>
          <p:cNvSpPr>
            <a:spLocks noGrp="1"/>
          </p:cNvSpPr>
          <p:nvPr>
            <p:ph idx="1"/>
          </p:nvPr>
        </p:nvSpPr>
        <p:spPr>
          <a:xfrm>
            <a:off x="628650" y="1336688"/>
            <a:ext cx="7886700" cy="1104637"/>
          </a:xfrm>
        </p:spPr>
        <p:txBody>
          <a:bodyPr>
            <a:normAutofit fontScale="85000" lnSpcReduction="10000"/>
          </a:bodyPr>
          <a:lstStyle/>
          <a:p>
            <a:pPr marL="0" indent="0" algn="ctr">
              <a:buNone/>
            </a:pPr>
            <a:r>
              <a:rPr lang="en-US" sz="3300" u="sng" dirty="0"/>
              <a:t>Fellowship is built on a mutual admiration of God</a:t>
            </a:r>
            <a:r>
              <a:rPr lang="en-US" sz="3300" dirty="0"/>
              <a:t>. </a:t>
            </a:r>
          </a:p>
          <a:p>
            <a:pPr marL="0" indent="0" algn="ctr">
              <a:buNone/>
            </a:pPr>
            <a:r>
              <a:rPr lang="en-US" sz="2600" dirty="0"/>
              <a:t>1 Sam 18:1 that the soul of Jonathan was knit to the soul of David, and Jonathan loved him as himself</a:t>
            </a:r>
            <a:r>
              <a:rPr lang="en-US" sz="2400" dirty="0"/>
              <a:t>.</a:t>
            </a:r>
            <a:endParaRPr lang="en-US" dirty="0"/>
          </a:p>
        </p:txBody>
      </p:sp>
      <p:sp>
        <p:nvSpPr>
          <p:cNvPr id="4" name="Content Placeholder 2">
            <a:extLst>
              <a:ext uri="{FF2B5EF4-FFF2-40B4-BE49-F238E27FC236}">
                <a16:creationId xmlns:a16="http://schemas.microsoft.com/office/drawing/2014/main" id="{0177F713-20FA-A184-AA2E-E58B44350105}"/>
              </a:ext>
            </a:extLst>
          </p:cNvPr>
          <p:cNvSpPr txBox="1">
            <a:spLocks noGrp="1"/>
          </p:cNvSpPr>
          <p:nvPr>
            <p:ph type="title"/>
          </p:nvPr>
        </p:nvSpPr>
        <p:spPr>
          <a:xfrm>
            <a:off x="628650" y="85610"/>
            <a:ext cx="7886700" cy="1104636"/>
          </a:xfrm>
          <a:prstGeom prst="rect">
            <a:avLst/>
          </a:prstGeom>
          <a:ln w="38100">
            <a:solidFill>
              <a:srgbClr val="E7EA8E"/>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Learning from David and Jonathan</a:t>
            </a:r>
          </a:p>
        </p:txBody>
      </p:sp>
      <p:sp>
        <p:nvSpPr>
          <p:cNvPr id="5" name="TextBox 4">
            <a:extLst>
              <a:ext uri="{FF2B5EF4-FFF2-40B4-BE49-F238E27FC236}">
                <a16:creationId xmlns:a16="http://schemas.microsoft.com/office/drawing/2014/main" id="{C6C48670-A0B3-AFC5-4156-6D7332FC2813}"/>
              </a:ext>
            </a:extLst>
          </p:cNvPr>
          <p:cNvSpPr txBox="1"/>
          <p:nvPr/>
        </p:nvSpPr>
        <p:spPr>
          <a:xfrm>
            <a:off x="218661" y="2628570"/>
            <a:ext cx="4353339" cy="3000820"/>
          </a:xfrm>
          <a:prstGeom prst="rect">
            <a:avLst/>
          </a:prstGeom>
          <a:noFill/>
          <a:ln w="28575">
            <a:solidFill>
              <a:schemeClr val="accent1">
                <a:lumMod val="20000"/>
                <a:lumOff val="80000"/>
              </a:schemeClr>
            </a:solidFill>
          </a:ln>
        </p:spPr>
        <p:txBody>
          <a:bodyPr wrap="square" rtlCol="0" anchor="ctr">
            <a:noAutofit/>
          </a:bodyPr>
          <a:lstStyle/>
          <a:p>
            <a:pPr algn="ctr"/>
            <a:r>
              <a:rPr lang="en-US" sz="2200" dirty="0">
                <a:latin typeface="Calibri" panose="020F0502020204030204" pitchFamily="34" charset="0"/>
                <a:cs typeface="Calibri" panose="020F0502020204030204" pitchFamily="34" charset="0"/>
              </a:rPr>
              <a:t>“Come and let us cross over to the garrison of these uncircumcised; perhaps the Lord will work for us, for the Lord is not restrained to save by many or by few.”…“Come up after me, for the Lord has given them into the hands of Israel.”</a:t>
            </a:r>
          </a:p>
        </p:txBody>
      </p:sp>
      <p:sp>
        <p:nvSpPr>
          <p:cNvPr id="8" name="TextBox 7">
            <a:extLst>
              <a:ext uri="{FF2B5EF4-FFF2-40B4-BE49-F238E27FC236}">
                <a16:creationId xmlns:a16="http://schemas.microsoft.com/office/drawing/2014/main" id="{E228ED16-CECE-7EF1-5032-31A5CC2C8537}"/>
              </a:ext>
            </a:extLst>
          </p:cNvPr>
          <p:cNvSpPr txBox="1"/>
          <p:nvPr/>
        </p:nvSpPr>
        <p:spPr>
          <a:xfrm>
            <a:off x="4572000" y="2628569"/>
            <a:ext cx="4353339" cy="3000821"/>
          </a:xfrm>
          <a:prstGeom prst="rect">
            <a:avLst/>
          </a:prstGeom>
          <a:noFill/>
          <a:ln w="28575">
            <a:solidFill>
              <a:schemeClr val="bg2">
                <a:lumMod val="10000"/>
                <a:lumOff val="90000"/>
              </a:schemeClr>
            </a:solidFill>
          </a:ln>
        </p:spPr>
        <p:txBody>
          <a:bodyPr wrap="square" rtlCol="0" anchor="ctr">
            <a:spAutoFit/>
          </a:bodyPr>
          <a:lstStyle/>
          <a:p>
            <a:pPr marL="0" algn="ctr" rtl="0" eaLnBrk="1" fontAlgn="t" latinLnBrk="0" hangingPunct="1">
              <a:spcBef>
                <a:spcPts val="0"/>
              </a:spcBef>
              <a:spcAft>
                <a:spcPts val="0"/>
              </a:spcAft>
            </a:pPr>
            <a:r>
              <a:rPr lang="en-US" sz="2100" b="0" i="0" u="none" strike="noStrike" kern="1200" dirty="0">
                <a:effectLst/>
                <a:latin typeface="Calibri" panose="020F0502020204030204" pitchFamily="34" charset="0"/>
                <a:cs typeface="Calibri" panose="020F0502020204030204" pitchFamily="34" charset="0"/>
              </a:rPr>
              <a:t>“This day the LORD will deliver you up into my hands, and I will strike you down and remove your head from you… that all the earth may know that there is a God in Israel,</a:t>
            </a:r>
            <a:r>
              <a:rPr lang="en-US" sz="2100" dirty="0">
                <a:latin typeface="Calibri" panose="020F0502020204030204" pitchFamily="34" charset="0"/>
                <a:cs typeface="Calibri" panose="020F0502020204030204" pitchFamily="34" charset="0"/>
              </a:rPr>
              <a:t> </a:t>
            </a:r>
            <a:r>
              <a:rPr lang="en-US" sz="2100" b="0" i="0" u="none" strike="noStrike" kern="1200" dirty="0">
                <a:effectLst/>
                <a:latin typeface="Calibri" panose="020F0502020204030204" pitchFamily="34" charset="0"/>
                <a:cs typeface="Calibri" panose="020F0502020204030204" pitchFamily="34" charset="0"/>
              </a:rPr>
              <a:t> and that all this assembly may know that the LORD does not deliver by sword or by spear; for the battle is the LORD’S and He will give you into our hands.”</a:t>
            </a:r>
            <a:endParaRPr lang="en-US" sz="2100" b="0" i="0" u="none" strike="noStrike" dirty="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8617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FE194-3D32-5D0C-78C8-FE00E70C2ECE}"/>
              </a:ext>
            </a:extLst>
          </p:cNvPr>
          <p:cNvSpPr>
            <a:spLocks noGrp="1"/>
          </p:cNvSpPr>
          <p:nvPr>
            <p:ph idx="1"/>
          </p:nvPr>
        </p:nvSpPr>
        <p:spPr>
          <a:xfrm>
            <a:off x="628650" y="1242624"/>
            <a:ext cx="7886700" cy="1192463"/>
          </a:xfrm>
        </p:spPr>
        <p:txBody>
          <a:bodyPr>
            <a:normAutofit fontScale="85000" lnSpcReduction="20000"/>
          </a:bodyPr>
          <a:lstStyle/>
          <a:p>
            <a:pPr marL="0" indent="0" algn="ctr">
              <a:buNone/>
            </a:pPr>
            <a:r>
              <a:rPr lang="en-US" sz="2800" u="sng" dirty="0"/>
              <a:t>Fellowship isn’t self-seeking</a:t>
            </a:r>
            <a:r>
              <a:rPr lang="en-US" sz="3400" dirty="0"/>
              <a:t>. </a:t>
            </a:r>
          </a:p>
          <a:p>
            <a:pPr marL="0" indent="0" algn="ctr" rtl="0" eaLnBrk="1" fontAlgn="t" latinLnBrk="0" hangingPunct="1">
              <a:spcBef>
                <a:spcPts val="0"/>
              </a:spcBef>
              <a:spcAft>
                <a:spcPts val="0"/>
              </a:spcAft>
              <a:buNone/>
            </a:pPr>
            <a:r>
              <a:rPr lang="en-US" dirty="0">
                <a:latin typeface="Calibri" panose="020F0502020204030204" pitchFamily="34" charset="0"/>
                <a:cs typeface="Calibri" panose="020F0502020204030204" pitchFamily="34" charset="0"/>
              </a:rPr>
              <a:t>1 Sam 20:30 </a:t>
            </a:r>
            <a:r>
              <a:rPr lang="en-US" b="0" i="0" u="none" strike="noStrike" kern="1200" dirty="0">
                <a:effectLst/>
                <a:latin typeface="Calibri" panose="020F0502020204030204" pitchFamily="34" charset="0"/>
                <a:cs typeface="Calibri" panose="020F0502020204030204" pitchFamily="34" charset="0"/>
              </a:rPr>
              <a:t>“You son of a perverse, rebellious woman! Do I not know that you are choosing the son of Jesse to your own shame and to the shame of your mother’s nakedness?</a:t>
            </a:r>
            <a:r>
              <a:rPr lang="en-US" dirty="0">
                <a:latin typeface="Calibri" panose="020F0502020204030204" pitchFamily="34" charset="0"/>
                <a:cs typeface="Calibri" panose="020F0502020204030204" pitchFamily="34" charset="0"/>
              </a:rPr>
              <a:t> </a:t>
            </a:r>
            <a:r>
              <a:rPr lang="en-US" b="0" i="0" u="none" strike="noStrike" kern="1200" dirty="0">
                <a:effectLst/>
                <a:latin typeface="Calibri" panose="020F0502020204030204" pitchFamily="34" charset="0"/>
                <a:cs typeface="Calibri" panose="020F0502020204030204" pitchFamily="34" charset="0"/>
              </a:rPr>
              <a:t>31 “For as long as the son of Jesse lives on the earth, neither you nor your kingdom will be established. </a:t>
            </a:r>
            <a:endParaRPr lang="en-US" sz="1900" dirty="0">
              <a:latin typeface="Calibri" panose="020F0502020204030204" pitchFamily="34" charset="0"/>
              <a:cs typeface="Calibri" panose="020F0502020204030204" pitchFamily="34" charset="0"/>
            </a:endParaRPr>
          </a:p>
        </p:txBody>
      </p:sp>
      <p:sp>
        <p:nvSpPr>
          <p:cNvPr id="4" name="Content Placeholder 2">
            <a:extLst>
              <a:ext uri="{FF2B5EF4-FFF2-40B4-BE49-F238E27FC236}">
                <a16:creationId xmlns:a16="http://schemas.microsoft.com/office/drawing/2014/main" id="{0177F713-20FA-A184-AA2E-E58B44350105}"/>
              </a:ext>
            </a:extLst>
          </p:cNvPr>
          <p:cNvSpPr txBox="1">
            <a:spLocks noGrp="1"/>
          </p:cNvSpPr>
          <p:nvPr>
            <p:ph type="title"/>
          </p:nvPr>
        </p:nvSpPr>
        <p:spPr>
          <a:xfrm>
            <a:off x="628650" y="85610"/>
            <a:ext cx="7886700" cy="1104636"/>
          </a:xfrm>
          <a:prstGeom prst="rect">
            <a:avLst/>
          </a:prstGeom>
          <a:ln w="38100">
            <a:solidFill>
              <a:srgbClr val="E7EA8E"/>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Learning from David and Jonathan</a:t>
            </a:r>
          </a:p>
        </p:txBody>
      </p:sp>
      <p:sp>
        <p:nvSpPr>
          <p:cNvPr id="12" name="TextBox 11">
            <a:extLst>
              <a:ext uri="{FF2B5EF4-FFF2-40B4-BE49-F238E27FC236}">
                <a16:creationId xmlns:a16="http://schemas.microsoft.com/office/drawing/2014/main" id="{7F6155DC-AC99-9B2B-A274-5B2011AAFD72}"/>
              </a:ext>
            </a:extLst>
          </p:cNvPr>
          <p:cNvSpPr txBox="1"/>
          <p:nvPr/>
        </p:nvSpPr>
        <p:spPr>
          <a:xfrm>
            <a:off x="1283390" y="2459291"/>
            <a:ext cx="6577220" cy="3170099"/>
          </a:xfrm>
          <a:prstGeom prst="rect">
            <a:avLst/>
          </a:prstGeom>
          <a:noFill/>
          <a:ln w="31750">
            <a:solidFill>
              <a:srgbClr val="B2EEC7"/>
            </a:solidFill>
          </a:ln>
        </p:spPr>
        <p:txBody>
          <a:bodyPr wrap="square" rtlCol="0">
            <a:spAutoFit/>
          </a:bodyPr>
          <a:lstStyle/>
          <a:p>
            <a:pPr marL="0" algn="ctr" rtl="0" eaLnBrk="1" fontAlgn="t" latinLnBrk="0" hangingPunct="1">
              <a:spcBef>
                <a:spcPts val="0"/>
              </a:spcBef>
              <a:spcAft>
                <a:spcPts val="0"/>
              </a:spcAft>
            </a:pPr>
            <a:r>
              <a:rPr lang="en-US" sz="2000" b="0" i="0" u="none" strike="noStrike" dirty="0">
                <a:effectLst/>
                <a:latin typeface="Calibri" panose="020F0502020204030204" pitchFamily="34" charset="0"/>
                <a:cs typeface="Calibri" panose="020F0502020204030204" pitchFamily="34" charset="0"/>
              </a:rPr>
              <a:t>1 Sam 20: 13 And may the Lord be with you as He has been with my father. </a:t>
            </a:r>
            <a:r>
              <a:rPr lang="en-US" sz="2000" b="1" i="0" u="none" strike="noStrike" baseline="30000" dirty="0">
                <a:effectLst/>
                <a:latin typeface="Calibri" panose="020F0502020204030204" pitchFamily="34" charset="0"/>
                <a:cs typeface="Calibri" panose="020F0502020204030204" pitchFamily="34" charset="0"/>
              </a:rPr>
              <a:t>14 </a:t>
            </a:r>
            <a:r>
              <a:rPr lang="en-US" sz="2000" b="0" i="0" u="none" strike="noStrike" dirty="0">
                <a:effectLst/>
                <a:latin typeface="Calibri" panose="020F0502020204030204" pitchFamily="34" charset="0"/>
                <a:cs typeface="Calibri" panose="020F0502020204030204" pitchFamily="34" charset="0"/>
              </a:rPr>
              <a:t>If I am still alive, </a:t>
            </a:r>
            <a:r>
              <a:rPr lang="en-US" sz="2000" b="0" i="0" u="sng" strike="noStrike" dirty="0">
                <a:effectLst/>
                <a:latin typeface="Calibri" panose="020F0502020204030204" pitchFamily="34" charset="0"/>
                <a:cs typeface="Calibri" panose="020F0502020204030204" pitchFamily="34" charset="0"/>
              </a:rPr>
              <a:t>will you not show me the lovingkindness of the Lord, that I may not die</a:t>
            </a:r>
            <a:r>
              <a:rPr lang="en-US" sz="2000" b="0" i="0" u="none" strike="noStrike" dirty="0">
                <a:effectLst/>
                <a:latin typeface="Calibri" panose="020F0502020204030204" pitchFamily="34" charset="0"/>
                <a:cs typeface="Calibri" panose="020F0502020204030204" pitchFamily="34" charset="0"/>
              </a:rPr>
              <a:t>? </a:t>
            </a:r>
            <a:r>
              <a:rPr lang="en-US" sz="2000" b="1" i="0" u="none" strike="noStrike" baseline="30000" dirty="0">
                <a:effectLst/>
                <a:latin typeface="Calibri" panose="020F0502020204030204" pitchFamily="34" charset="0"/>
                <a:cs typeface="Calibri" panose="020F0502020204030204" pitchFamily="34" charset="0"/>
              </a:rPr>
              <a:t>15 </a:t>
            </a:r>
            <a:r>
              <a:rPr lang="en-US" sz="2000" b="0" i="0" u="none" strike="noStrike" dirty="0">
                <a:effectLst/>
                <a:latin typeface="Calibri" panose="020F0502020204030204" pitchFamily="34" charset="0"/>
                <a:cs typeface="Calibri" panose="020F0502020204030204" pitchFamily="34" charset="0"/>
              </a:rPr>
              <a:t>You shall not cut off your lovingkindness from my house forever, not even when the Lord cuts off every one of the enemies of David from the face of the earth.” </a:t>
            </a:r>
            <a:r>
              <a:rPr lang="en-US" sz="2000" b="1" i="0" u="none" strike="noStrike" baseline="30000" dirty="0">
                <a:effectLst/>
                <a:latin typeface="Calibri" panose="020F0502020204030204" pitchFamily="34" charset="0"/>
                <a:cs typeface="Calibri" panose="020F0502020204030204" pitchFamily="34" charset="0"/>
              </a:rPr>
              <a:t>16 </a:t>
            </a:r>
            <a:r>
              <a:rPr lang="en-US" sz="2000" b="0" i="0" u="none" strike="noStrike" dirty="0">
                <a:effectLst/>
                <a:latin typeface="Calibri" panose="020F0502020204030204" pitchFamily="34" charset="0"/>
                <a:cs typeface="Calibri" panose="020F0502020204030204" pitchFamily="34" charset="0"/>
              </a:rPr>
              <a:t>So Jonathan made a </a:t>
            </a:r>
            <a:r>
              <a:rPr lang="en-US" sz="2000" b="0" i="1" u="none" strike="noStrike" dirty="0">
                <a:effectLst/>
                <a:latin typeface="Calibri" panose="020F0502020204030204" pitchFamily="34" charset="0"/>
                <a:cs typeface="Calibri" panose="020F0502020204030204" pitchFamily="34" charset="0"/>
              </a:rPr>
              <a:t>covenant</a:t>
            </a:r>
            <a:r>
              <a:rPr lang="en-US" sz="2000" b="0" i="0" u="none" strike="noStrike" dirty="0">
                <a:effectLst/>
                <a:latin typeface="Calibri" panose="020F0502020204030204" pitchFamily="34" charset="0"/>
                <a:cs typeface="Calibri" panose="020F0502020204030204" pitchFamily="34" charset="0"/>
              </a:rPr>
              <a:t> with the house of David, </a:t>
            </a:r>
            <a:r>
              <a:rPr lang="en-US" sz="2000" b="0" i="1" u="none" strike="noStrike" dirty="0">
                <a:effectLst/>
                <a:latin typeface="Calibri" panose="020F0502020204030204" pitchFamily="34" charset="0"/>
                <a:cs typeface="Calibri" panose="020F0502020204030204" pitchFamily="34" charset="0"/>
              </a:rPr>
              <a:t>saying</a:t>
            </a:r>
            <a:r>
              <a:rPr lang="en-US" sz="2000" b="0" i="0" u="none" strike="noStrike" dirty="0">
                <a:effectLst/>
                <a:latin typeface="Calibri" panose="020F0502020204030204" pitchFamily="34" charset="0"/>
                <a:cs typeface="Calibri" panose="020F0502020204030204" pitchFamily="34" charset="0"/>
              </a:rPr>
              <a:t>, “May the Lord require </a:t>
            </a:r>
            <a:r>
              <a:rPr lang="en-US" sz="2000" b="0" i="1" u="none" strike="noStrike" dirty="0">
                <a:effectLst/>
                <a:latin typeface="Calibri" panose="020F0502020204030204" pitchFamily="34" charset="0"/>
                <a:cs typeface="Calibri" panose="020F0502020204030204" pitchFamily="34" charset="0"/>
              </a:rPr>
              <a:t>it</a:t>
            </a:r>
            <a:r>
              <a:rPr lang="en-US" sz="2000" b="0" i="0" u="none" strike="noStrike" dirty="0">
                <a:effectLst/>
                <a:latin typeface="Calibri" panose="020F0502020204030204" pitchFamily="34" charset="0"/>
                <a:cs typeface="Calibri" panose="020F0502020204030204" pitchFamily="34" charset="0"/>
              </a:rPr>
              <a:t> at the hands of David’s enemies.” </a:t>
            </a:r>
            <a:r>
              <a:rPr lang="en-US" sz="2000" b="1" i="0" u="none" strike="noStrike" baseline="30000" dirty="0">
                <a:effectLst/>
                <a:latin typeface="Calibri" panose="020F0502020204030204" pitchFamily="34" charset="0"/>
                <a:cs typeface="Calibri" panose="020F0502020204030204" pitchFamily="34" charset="0"/>
              </a:rPr>
              <a:t>17 </a:t>
            </a:r>
            <a:r>
              <a:rPr lang="en-US" sz="2000" b="0" i="0" u="none" strike="noStrike" dirty="0">
                <a:effectLst/>
                <a:latin typeface="Calibri" panose="020F0502020204030204" pitchFamily="34" charset="0"/>
                <a:cs typeface="Calibri" panose="020F0502020204030204" pitchFamily="34" charset="0"/>
              </a:rPr>
              <a:t>Jonathan made David vow again because of his love for him, </a:t>
            </a:r>
            <a:r>
              <a:rPr lang="en-US" sz="2000" b="0" i="0" u="sng" strike="noStrike" dirty="0">
                <a:effectLst/>
                <a:latin typeface="Calibri" panose="020F0502020204030204" pitchFamily="34" charset="0"/>
                <a:cs typeface="Calibri" panose="020F0502020204030204" pitchFamily="34" charset="0"/>
              </a:rPr>
              <a:t>because he loved him as he loved his own life</a:t>
            </a:r>
            <a:r>
              <a:rPr lang="en-US" sz="2000" b="0" i="0" u="none" strike="noStrike" dirty="0">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664639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2759</TotalTime>
  <Words>1727</Words>
  <Application>Microsoft Office PowerPoint</Application>
  <PresentationFormat>On-screen Show (16:10)</PresentationFormat>
  <Paragraphs>91</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Fostering  Deeper Fellowship</vt:lpstr>
      <vt:lpstr>Fostering deeper fellowship</vt:lpstr>
      <vt:lpstr>PowerPoint Presentation</vt:lpstr>
      <vt:lpstr>PowerPoint Presentation</vt:lpstr>
      <vt:lpstr>PowerPoint Presentation</vt:lpstr>
      <vt:lpstr>Learning from David and Jonathan</vt:lpstr>
      <vt:lpstr>Learning from David and Jonathan</vt:lpstr>
      <vt:lpstr>Learning from David and Jonathan</vt:lpstr>
      <vt:lpstr>God’s wisdom for deeper fellowship</vt:lpstr>
      <vt:lpstr>God’s wisdom for deeper fellowship</vt:lpstr>
      <vt:lpstr>God’s wisdom for deeper fellowship</vt:lpstr>
      <vt:lpstr>God’s wisdom for deeper fellowship</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4</cp:revision>
  <dcterms:created xsi:type="dcterms:W3CDTF">2024-03-08T01:53:17Z</dcterms:created>
  <dcterms:modified xsi:type="dcterms:W3CDTF">2024-03-10T05:07:27Z</dcterms:modified>
</cp:coreProperties>
</file>