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322" r:id="rId2"/>
    <p:sldId id="297" r:id="rId3"/>
    <p:sldId id="332" r:id="rId4"/>
    <p:sldId id="264" r:id="rId5"/>
    <p:sldId id="291" r:id="rId6"/>
    <p:sldId id="265" r:id="rId7"/>
    <p:sldId id="292" r:id="rId8"/>
    <p:sldId id="348" r:id="rId9"/>
    <p:sldId id="349" r:id="rId10"/>
    <p:sldId id="350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CC"/>
    <a:srgbClr val="BF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44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6B579-494F-41C3-A5AE-546972AE105F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31889-5B86-434A-8B49-5007B1EEE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1635759"/>
          </a:xfrm>
        </p:spPr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20" y="2509520"/>
            <a:ext cx="10942320" cy="369824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s-ES" sz="2800" cap="none" dirty="0" smtClean="0"/>
              <a:t>Complete: </a:t>
            </a:r>
            <a:r>
              <a:rPr lang="en-US" sz="2800" cap="none" dirty="0"/>
              <a:t>But I received </a:t>
            </a:r>
            <a:r>
              <a:rPr lang="en-US" sz="2800" cap="none" dirty="0" smtClean="0"/>
              <a:t>_______ for </a:t>
            </a:r>
            <a:r>
              <a:rPr lang="en-US" sz="2800" cap="none" dirty="0"/>
              <a:t>this reason, that in me, as the </a:t>
            </a:r>
            <a:r>
              <a:rPr lang="en-US" sz="2800" cap="none" dirty="0" smtClean="0"/>
              <a:t>_________, </a:t>
            </a:r>
            <a:r>
              <a:rPr lang="en-US" sz="2800" cap="none" dirty="0"/>
              <a:t>Jesus Christ might display his </a:t>
            </a:r>
            <a:r>
              <a:rPr lang="en-US" sz="2800" cap="none" dirty="0" smtClean="0"/>
              <a:t>________ </a:t>
            </a:r>
            <a:r>
              <a:rPr lang="en-US" sz="2800" cap="none" dirty="0"/>
              <a:t>patience as an </a:t>
            </a:r>
            <a:r>
              <a:rPr lang="en-US" sz="2800" cap="none" dirty="0" smtClean="0"/>
              <a:t>_________ </a:t>
            </a:r>
            <a:r>
              <a:rPr lang="en-US" sz="2800" cap="none" dirty="0"/>
              <a:t>to those who were to believe in him for eternal life. </a:t>
            </a:r>
            <a:r>
              <a:rPr lang="en-US" sz="2800" cap="none" dirty="0" smtClean="0"/>
              <a:t>(1 _________ 1:16)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s-ES" sz="2800" cap="none" dirty="0" err="1" smtClean="0"/>
              <a:t>Name</a:t>
            </a:r>
            <a:r>
              <a:rPr lang="es-ES" sz="2800" cap="none" dirty="0" smtClean="0"/>
              <a:t> </a:t>
            </a:r>
            <a:r>
              <a:rPr lang="es-ES" sz="2800" cap="none" dirty="0" err="1" smtClean="0"/>
              <a:t>the</a:t>
            </a:r>
            <a:r>
              <a:rPr lang="es-ES" sz="2800" cap="none" dirty="0" smtClean="0"/>
              <a:t> place:</a:t>
            </a:r>
          </a:p>
          <a:p>
            <a:pPr marL="914400" lvl="1" indent="-457200" algn="l">
              <a:buFont typeface="+mj-lt"/>
              <a:buAutoNum type="alphaUcPeriod"/>
            </a:pPr>
            <a:r>
              <a:rPr lang="es-ES" sz="2500" cap="none" dirty="0" smtClean="0"/>
              <a:t>Paul</a:t>
            </a:r>
            <a:r>
              <a:rPr lang="en-US" sz="2500" cap="none" dirty="0" smtClean="0"/>
              <a:t>’s birth</a:t>
            </a:r>
          </a:p>
          <a:p>
            <a:pPr marL="914400" lvl="1" indent="-457200" algn="l">
              <a:buFont typeface="+mj-lt"/>
              <a:buAutoNum type="alphaUcPeriod"/>
            </a:pPr>
            <a:r>
              <a:rPr lang="en-US" sz="2500" cap="none" dirty="0" smtClean="0"/>
              <a:t>Paul’s rebirth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cap="none" dirty="0" smtClean="0"/>
              <a:t>Name some events following Stephen’s stoning that led to the door to the Gentiles being opened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280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493" y="0"/>
            <a:ext cx="9905998" cy="105557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(attempted) timeline of Paul’s life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9240" y="1502688"/>
            <a:ext cx="60756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c. 4 BC		</a:t>
            </a:r>
            <a:r>
              <a:rPr lang="en-US" b="1" i="1" dirty="0" smtClean="0">
                <a:solidFill>
                  <a:prstClr val="black"/>
                </a:solidFill>
                <a:cs typeface="Arial" panose="020B0604020202020204" pitchFamily="34" charset="0"/>
              </a:rPr>
              <a:t>Jesus born</a:t>
            </a:r>
            <a:endParaRPr lang="en-US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c. 0 AD 		Paul born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30			</a:t>
            </a:r>
            <a:r>
              <a:rPr lang="en-US" b="1" i="1" dirty="0" smtClean="0">
                <a:solidFill>
                  <a:prstClr val="black"/>
                </a:solidFill>
                <a:cs typeface="Arial" panose="020B0604020202020204" pitchFamily="34" charset="0"/>
              </a:rPr>
              <a:t>Jesus died, Pentecost</a:t>
            </a:r>
            <a:endParaRPr lang="en-US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31			Stoning of Stephen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33-34		Paul converted in Damascus</a:t>
            </a:r>
          </a:p>
          <a:p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		Paul goes to Arabia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35			Paul returns to Damascus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36			Paul goes to Jerusalem – 2 weeks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			Paul goes to Tarsus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45			Paul brought to Antioch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46-47		2</a:t>
            </a:r>
            <a:r>
              <a:rPr lang="en-US" b="1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nd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 visit to Jerusalem. Acts 11,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Gal. 2?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			Peter’s visit to Antioch</a:t>
            </a:r>
          </a:p>
          <a:p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	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		</a:t>
            </a:r>
            <a:r>
              <a:rPr lang="en-US" b="1" i="1" dirty="0" smtClean="0">
                <a:solidFill>
                  <a:prstClr val="black"/>
                </a:solidFill>
                <a:cs typeface="Arial" panose="020B0604020202020204" pitchFamily="34" charset="0"/>
              </a:rPr>
              <a:t>Peter imprisoned, James martyred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47-48		1</a:t>
            </a:r>
            <a:r>
              <a:rPr lang="en-US" b="1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st</a:t>
            </a:r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 journey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?			</a:t>
            </a:r>
            <a:r>
              <a:rPr lang="en-US" b="1" i="1" dirty="0" smtClean="0">
                <a:solidFill>
                  <a:prstClr val="black"/>
                </a:solidFill>
                <a:cs typeface="Arial" panose="020B0604020202020204" pitchFamily="34" charset="0"/>
              </a:rPr>
              <a:t>Letter to Galatians?</a:t>
            </a:r>
            <a:endParaRPr lang="en-US" b="1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49			Visit Jerusalem – conference. 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Gal. 2?</a:t>
            </a:r>
          </a:p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50			Paul in Antioch, 15:36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4320" y="149701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30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33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35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35-46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46</a:t>
            </a: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47-48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48?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49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3720" y="1229458"/>
            <a:ext cx="92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Bruce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6080" y="177968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30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35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35-37</a:t>
            </a: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38-43</a:t>
            </a: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44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46-47</a:t>
            </a:r>
          </a:p>
          <a:p>
            <a:r>
              <a:rPr lang="en-US" i="1" dirty="0" smtClean="0">
                <a:solidFill>
                  <a:prstClr val="black"/>
                </a:solidFill>
                <a:cs typeface="Arial" panose="020B0604020202020204" pitchFamily="34" charset="0"/>
              </a:rPr>
              <a:t>51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50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2740" y="1229458"/>
            <a:ext cx="10533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Stalker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7840" y="1774017"/>
            <a:ext cx="9296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30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36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37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38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39-43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44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45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48-49</a:t>
            </a: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50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8240" y="1088798"/>
            <a:ext cx="1767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Conybeare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b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&amp; Howson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19240" y="1203916"/>
            <a:ext cx="913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cs typeface="Arial" panose="020B0604020202020204" pitchFamily="34" charset="0"/>
              </a:rPr>
              <a:t>BEE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1460" y="1779687"/>
            <a:ext cx="9296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c. 5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32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34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34-37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37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37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37-46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47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47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48-49</a:t>
            </a:r>
          </a:p>
          <a:p>
            <a:r>
              <a:rPr lang="en-US" i="1" dirty="0" smtClean="0">
                <a:solidFill>
                  <a:prstClr val="black"/>
                </a:solidFill>
                <a:cs typeface="Arial" panose="020B0604020202020204" pitchFamily="34" charset="0"/>
              </a:rPr>
              <a:t>51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49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1860" y="1094468"/>
            <a:ext cx="1767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Blue Letter Bible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4170" y="1774017"/>
            <a:ext cx="9296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34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34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36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36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39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40-42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43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44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44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46-49</a:t>
            </a:r>
          </a:p>
          <a:p>
            <a:r>
              <a:rPr lang="en-US" i="1" dirty="0" smtClean="0">
                <a:solidFill>
                  <a:prstClr val="black"/>
                </a:solidFill>
                <a:cs typeface="Arial" panose="020B0604020202020204" pitchFamily="34" charset="0"/>
              </a:rPr>
              <a:t>57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50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5008" y="1203916"/>
            <a:ext cx="1767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S. Hall</a:t>
            </a: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9685" y="5096833"/>
            <a:ext cx="5632315" cy="119206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2087" y="542925"/>
            <a:ext cx="9905998" cy="1905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journey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25000" cy="6724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5198" y="4456289"/>
            <a:ext cx="2217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Holy Spirit</a:t>
            </a:r>
            <a:r>
              <a:rPr lang="en-US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sends out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48137" y="3500870"/>
            <a:ext cx="1973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Long time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4270" y="5901687"/>
            <a:ext cx="191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Sergius</a:t>
            </a:r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Paulus, </a:t>
            </a:r>
            <a:r>
              <a:rPr lang="en-US" b="1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Elymas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8384" y="3039159"/>
            <a:ext cx="1651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John leaves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9783" y="-59696"/>
            <a:ext cx="2485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Synagogue sermon, persecution 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6913" y="750547"/>
            <a:ext cx="1389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Long time, plot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21231" y="982716"/>
            <a:ext cx="1587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Lame man, sacrifices, stoned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3941" y="2022671"/>
            <a:ext cx="173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Strengthen, elders</a:t>
            </a:r>
            <a:endParaRPr lang="en-US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582034" y="101315"/>
            <a:ext cx="2457565" cy="660428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Sending out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Company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Why Cyprus?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Why synagogues?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Why Paul?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Antioch </a:t>
            </a:r>
            <a:r>
              <a:rPr lang="en-US" sz="2400" cap="none" dirty="0">
                <a:solidFill>
                  <a:schemeClr val="bg1"/>
                </a:solidFill>
                <a:cs typeface="Arial" panose="020B0604020202020204" pitchFamily="34" charset="0"/>
              </a:rPr>
              <a:t>sermon </a:t>
            </a:r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and Jewish reaction 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2 Cor. 11:25; 2 Tim. 3:10-11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Final report?</a:t>
            </a:r>
            <a:endParaRPr lang="en-US" sz="2400" cap="none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 descr="The Beginnings Of Saul's Ministry| IBible Ma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31" y="1849315"/>
            <a:ext cx="6854580" cy="102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71531"/>
            <a:ext cx="9905998" cy="1905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SIGNS OF AN APOSTLE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Rom 15:18-19; 2 Cor. 11:30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95055"/>
            <a:ext cx="9905998" cy="4784491"/>
          </a:xfrm>
        </p:spPr>
        <p:txBody>
          <a:bodyPr>
            <a:normAutofit fontScale="92500"/>
          </a:bodyPr>
          <a:lstStyle/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CONVERSION EPISODE: Men – hear voice, Paul blinded, Ananias </a:t>
            </a:r>
            <a:r>
              <a:rPr lang="en-US" cap="none" dirty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vision, restoration of sight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IN JERUSALEM: Vision (Acts 22:21)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IN TARSUS: Vision (2 Cor. 12)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r>
              <a:rPr lang="en-US" cap="none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st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 JOURNEY: Blinds </a:t>
            </a:r>
            <a:r>
              <a:rPr lang="en-US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Elymas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, signs and wonders (14:3), heals lame man, gets up after stoning; imparted Spirit to Galatians (3:5) 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cap="none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nd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 JOURNEY: Imparts gift to Timothy (2 Tim. 1:6; cf. Rom. 1:11); guidance through dream;  exorcism and miraculously freed from prison in </a:t>
            </a:r>
            <a:r>
              <a:rPr lang="en-US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Phillippi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; “power” among Thessalonians (1 The. 1:5); tongues, signs in Corinth (1 Cor. 14:18; 2 Cor. 12:12)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n-US" cap="none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rd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 JOURNEY: Imparts gifts to 12 disciples (19:6); extraordinary miracles in Ephesus (Acts 19:11); resurrection of </a:t>
            </a:r>
            <a:r>
              <a:rPr lang="en-US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Eutychus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 (20:10); revelation by Spirit (20:23)</a:t>
            </a:r>
          </a:p>
          <a:p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JOURNEY TO ROME: Vision and prophecy (27:23ff); snakebite on Malta (28:3ff), healing of </a:t>
            </a:r>
            <a:r>
              <a:rPr lang="en-US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Publius</a:t>
            </a:r>
            <a:r>
              <a:rPr lang="en-US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 father and the sick of the island (8ff)</a:t>
            </a:r>
          </a:p>
          <a:p>
            <a:endParaRPr lang="en-US" cap="none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5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1635759"/>
          </a:xfrm>
        </p:spPr>
        <p:txBody>
          <a:bodyPr/>
          <a:lstStyle/>
          <a:p>
            <a:r>
              <a:rPr lang="en-US" dirty="0" smtClean="0"/>
              <a:t>Warm up - MATCH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20" y="2509520"/>
            <a:ext cx="6731462" cy="3698240"/>
          </a:xfrm>
        </p:spPr>
        <p:txBody>
          <a:bodyPr>
            <a:normAutofit/>
          </a:bodyPr>
          <a:lstStyle/>
          <a:p>
            <a:pPr algn="l"/>
            <a:r>
              <a:rPr lang="en-US" sz="2400" cap="none" dirty="0" smtClean="0">
                <a:solidFill>
                  <a:schemeClr val="tx1"/>
                </a:solidFill>
                <a:cs typeface="Arial" panose="020B0604020202020204" pitchFamily="34" charset="0"/>
              </a:rPr>
              <a:t>Home base; where Holy Spirit sends out</a:t>
            </a:r>
            <a:endParaRPr lang="en-US" sz="2400" cap="none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US" sz="2400" cap="none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Sergius</a:t>
            </a:r>
            <a:r>
              <a:rPr lang="en-US" sz="2400" cap="none" dirty="0" smtClean="0">
                <a:solidFill>
                  <a:schemeClr val="tx1"/>
                </a:solidFill>
                <a:cs typeface="Arial" panose="020B0604020202020204" pitchFamily="34" charset="0"/>
              </a:rPr>
              <a:t> Paulus and </a:t>
            </a:r>
            <a:r>
              <a:rPr lang="en-US" sz="2400" cap="none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Elymas</a:t>
            </a:r>
            <a:endParaRPr lang="en-US" sz="2400" cap="none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US" sz="2400" cap="none" dirty="0" smtClean="0">
                <a:solidFill>
                  <a:schemeClr val="tx1"/>
                </a:solidFill>
                <a:cs typeface="Arial" panose="020B0604020202020204" pitchFamily="34" charset="0"/>
              </a:rPr>
              <a:t>John Mark leaves</a:t>
            </a:r>
          </a:p>
          <a:p>
            <a:pPr algn="l"/>
            <a:r>
              <a:rPr lang="en-US" sz="2400" cap="none" dirty="0" smtClean="0">
                <a:solidFill>
                  <a:schemeClr val="tx1"/>
                </a:solidFill>
                <a:cs typeface="Arial" panose="020B0604020202020204" pitchFamily="34" charset="0"/>
              </a:rPr>
              <a:t>Synagogue sermon</a:t>
            </a:r>
            <a:endParaRPr lang="en-US" sz="2400" cap="none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r>
              <a:rPr lang="en-US" sz="2400" cap="none" dirty="0" smtClean="0">
                <a:solidFill>
                  <a:schemeClr val="tx1"/>
                </a:solidFill>
                <a:cs typeface="Arial" panose="020B0604020202020204" pitchFamily="34" charset="0"/>
              </a:rPr>
              <a:t>Healing of lame man; Paul stoned</a:t>
            </a:r>
            <a:endParaRPr lang="en-US" sz="2400" cap="none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980710" y="2509520"/>
            <a:ext cx="3666344" cy="3698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prstClr val="white"/>
              </a:buClr>
            </a:pPr>
            <a:r>
              <a:rPr lang="en-US" sz="2400" cap="none" dirty="0" err="1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Perga</a:t>
            </a:r>
            <a:r>
              <a:rPr lang="en-US" sz="2400" cap="none" dirty="0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 of Pamphylia</a:t>
            </a:r>
          </a:p>
          <a:p>
            <a:pPr algn="l">
              <a:buClr>
                <a:prstClr val="white"/>
              </a:buClr>
            </a:pPr>
            <a:r>
              <a:rPr lang="en-US" sz="2400" cap="none" dirty="0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Antioch of Pisidia</a:t>
            </a:r>
            <a:endParaRPr lang="en-US" sz="2400" cap="none" dirty="0"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l">
              <a:buClr>
                <a:prstClr val="white"/>
              </a:buClr>
            </a:pPr>
            <a:r>
              <a:rPr lang="en-US" sz="2400" cap="none" dirty="0" err="1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Lystra</a:t>
            </a:r>
            <a:r>
              <a:rPr lang="en-US" sz="2400" cap="none" dirty="0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 of Lycaonia/Galatia</a:t>
            </a:r>
          </a:p>
          <a:p>
            <a:pPr algn="l">
              <a:buClr>
                <a:prstClr val="white"/>
              </a:buClr>
            </a:pPr>
            <a:r>
              <a:rPr lang="en-US" sz="2400" cap="none" dirty="0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Antioch of Syria</a:t>
            </a:r>
            <a:endParaRPr lang="en-US" sz="2400" cap="none" dirty="0"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l">
              <a:buClr>
                <a:prstClr val="white"/>
              </a:buClr>
            </a:pPr>
            <a:r>
              <a:rPr lang="en-US" sz="2400" cap="none" dirty="0" err="1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Paphos</a:t>
            </a:r>
            <a:r>
              <a:rPr lang="en-US" sz="2400" cap="none" dirty="0" smtClean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cs typeface="Arial" panose="020B0604020202020204" pitchFamily="34" charset="0"/>
              </a:rPr>
              <a:t> of Cyprus</a:t>
            </a:r>
            <a:endParaRPr lang="en-US" sz="2400" cap="none" dirty="0"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l">
              <a:buClr>
                <a:prstClr val="white"/>
              </a:buClr>
            </a:pPr>
            <a:endParaRPr lang="en-US" sz="2400" cap="none" dirty="0" smtClean="0"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34909" y="2844800"/>
            <a:ext cx="1145801" cy="1754253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21563" y="3283527"/>
            <a:ext cx="2775527" cy="191654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89870" y="2803236"/>
            <a:ext cx="4407220" cy="102750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955673" y="3388360"/>
            <a:ext cx="3941417" cy="922672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32682" y="3886200"/>
            <a:ext cx="2064408" cy="952731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5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9309"/>
            <a:ext cx="9905998" cy="97905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JERUSALEM CONFERENCE – THE ISSUE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08365"/>
            <a:ext cx="11887199" cy="5597236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Men from Judea – teaching (not from apostles), v. 24 (cf. Gal. 2:12; 1 </a:t>
            </a:r>
            <a:r>
              <a:rPr lang="en-US" sz="2400" cap="none" dirty="0" err="1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Jn</a:t>
            </a:r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2:19)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Their position stated (2, 5)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Their theology: Judaism + Jesus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Great debate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Determination: go to Jerusalem.  Is this a church council?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Members of church A teach a problematic doctrine in church B.  Church B sends representative members to church A (the source) to address the issue.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Paul and Barnabas knew the truth.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 are apostles – source of authority. 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Paul (in my view of chronology) had no doubt what the other apostles would say</a:t>
            </a:r>
          </a:p>
        </p:txBody>
      </p:sp>
    </p:spTree>
    <p:extLst>
      <p:ext uri="{BB962C8B-B14F-4D97-AF65-F5344CB8AC3E}">
        <p14:creationId xmlns:p14="http://schemas.microsoft.com/office/powerpoint/2010/main" val="1177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928" y="-83128"/>
            <a:ext cx="9905998" cy="97905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JERUSALEM CONFERENCE - DEBATE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535709"/>
            <a:ext cx="11873344" cy="6169892"/>
          </a:xfrm>
        </p:spPr>
        <p:txBody>
          <a:bodyPr>
            <a:normAutofit fontScale="85000" lnSpcReduction="20000"/>
          </a:bodyPr>
          <a:lstStyle/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Phoenicia/Samaria – describing – joy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Jerusalem – rec’d – church, apostles, elders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Much debate.  No opposing arguments mentioned here, but implicit in many places in polemic sections of Paul’s epistles (e.g. Rom. 3:31; 6:1; 7:7; 9:19; 11:1;</a:t>
            </a:r>
            <a:r>
              <a:rPr lang="es-PE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Gal. 3</a:t>
            </a:r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:19, 21)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Peter: 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God’s choice (15:7)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God’s witness (8).  Approved example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God’s attitude (9).  Cf. Gal. 3:28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Imposing the yoke of the law = opposing (cf. Gal. 5:1-4)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Salvation is by grace…for Jews also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Barnabas (name first) and Paul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Signs and wonders – necessary conclusion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James (Gal. 2:12)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Prophets (Amos 9:11,12).  Direct statement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Write: No trouble, but holy people (Lev. 17-18)</a:t>
            </a:r>
          </a:p>
          <a:p>
            <a:pPr lvl="1"/>
            <a:r>
              <a:rPr lang="en-US" sz="22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If they want to follow law, they 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173" y="4057086"/>
            <a:ext cx="5601827" cy="28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9309"/>
            <a:ext cx="9905998" cy="97905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JERUSALEM CONFERENCE - LETTER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845" y="1108365"/>
            <a:ext cx="11000754" cy="5597236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Who made the decision? (22,28)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Why send Judas and Silas?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V. 23 – same status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Result – v. 31</a:t>
            </a:r>
          </a:p>
          <a:p>
            <a:r>
              <a:rPr lang="en-US" sz="24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Who got this letter? (v. 23).  Who else needs it? (v. 36; 16:4)</a:t>
            </a:r>
            <a:endParaRPr lang="en-US" sz="2000" cap="none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9309"/>
            <a:ext cx="9905998" cy="97905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GALATIANS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992605"/>
            <a:ext cx="7393405" cy="5712996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When written? And to whom?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Paul preached to them (1:8).  They were Gentiles (4:8).  Some Jews were trying to circumcise them (6:12ff)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Galatia is a region. There were important cities in the north and in the south.  Paul visited the south on the first journey.   He “went through” Galatia on second journey (16:6).  He “went from one place to the next through the region of Galatia” on the 3</a:t>
            </a:r>
            <a:r>
              <a:rPr lang="en-US" sz="2000" cap="none" baseline="30000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rd</a:t>
            </a:r>
            <a:r>
              <a:rPr lang="en-US" sz="2000" cap="none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journey.  Given the lack of particular indicators in the book, the book could fit in any of these contexts.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However, the theme dovetails with the situation of Acts 15, so we will study it here. </a:t>
            </a:r>
            <a:endParaRPr lang="en-US" sz="2000" cap="none" dirty="0">
              <a:solidFill>
                <a:schemeClr val="bg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0"/>
            <a:ext cx="4457700" cy="356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332" y="3562350"/>
            <a:ext cx="4064668" cy="33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nt Zion in Jerusalem | Frommer'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886186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143000"/>
            <a:ext cx="61722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29309"/>
            <a:ext cx="9905998" cy="97905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GALATIANS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32" y="992605"/>
            <a:ext cx="11387889" cy="5712996"/>
          </a:xfrm>
        </p:spPr>
        <p:txBody>
          <a:bodyPr>
            <a:normAutofit lnSpcReduction="10000"/>
          </a:bodyPr>
          <a:lstStyle/>
          <a:p>
            <a:r>
              <a:rPr lang="en-US" sz="28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Defense of apostleship</a:t>
            </a:r>
          </a:p>
          <a:p>
            <a:pPr lvl="1"/>
            <a:r>
              <a:rPr lang="en-US" sz="2400" i="1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“1:11</a:t>
            </a:r>
            <a:r>
              <a:rPr lang="en-US" sz="2400" i="1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  For I would have you know, brothers, that the gospel that was preached by me is not man's gospel. </a:t>
            </a:r>
            <a:r>
              <a:rPr lang="en-US" sz="2400" i="1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12</a:t>
            </a:r>
            <a:r>
              <a:rPr lang="en-US" sz="2400" i="1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  For I did not receive it from any man, nor was I taught it, but I received it through a revelation of Jesus Christ</a:t>
            </a:r>
            <a:r>
              <a:rPr lang="en-US" sz="2400" i="1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.”</a:t>
            </a:r>
          </a:p>
          <a:p>
            <a:r>
              <a:rPr lang="en-US" sz="28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Justification by faith, not law</a:t>
            </a:r>
          </a:p>
          <a:p>
            <a:pPr lvl="1"/>
            <a:r>
              <a:rPr lang="en-US" sz="26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3:10-14.  Law doesn’t justify; it curses.  Jesus became the curse, and our faith in Him saves us.</a:t>
            </a:r>
          </a:p>
          <a:p>
            <a:pPr lvl="1"/>
            <a:r>
              <a:rPr lang="en-US" sz="26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Why the law then?  History and the Bible summed up in 3:21ff.</a:t>
            </a:r>
          </a:p>
          <a:p>
            <a:r>
              <a:rPr lang="en-US" sz="28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Exhortations to godliness</a:t>
            </a:r>
          </a:p>
          <a:p>
            <a:pPr lvl="1"/>
            <a:r>
              <a:rPr lang="en-US" sz="2600" i="1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“5:16 But </a:t>
            </a:r>
            <a:r>
              <a:rPr lang="en-US" sz="2600" i="1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 say, walk by the Spirit, and you will not gratify the desires of the flesh</a:t>
            </a:r>
            <a:r>
              <a:rPr lang="en-US" sz="2600" i="1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.” </a:t>
            </a:r>
            <a:r>
              <a:rPr lang="en-US" sz="2600" i="1" cap="none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 </a:t>
            </a:r>
            <a:endParaRPr lang="en-US" sz="2600" i="1" cap="none" dirty="0" smtClean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0509" y="2062707"/>
            <a:ext cx="10621818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There are Hellenists (Acts 2:5) and proselytes from beginning (Acts 6:5)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006304" y="1436132"/>
            <a:ext cx="378691" cy="6927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509" y="3247071"/>
            <a:ext cx="10621817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Stephen’s stoning (Acts 7:51-53) and Paul’s persecution (Acts 8:4)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242290" y="3704301"/>
            <a:ext cx="489528" cy="822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891807" y="3704301"/>
            <a:ext cx="489528" cy="822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5466" y="4553710"/>
            <a:ext cx="3350133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Saul’s conversion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9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950885" y="2517368"/>
            <a:ext cx="489528" cy="822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6938" y="5371311"/>
            <a:ext cx="4659023" cy="745454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chemeClr val="bg1"/>
                </a:solidFill>
              </a:rPr>
              <a:t>*Took 15+ years</a:t>
            </a: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0509" y="1006198"/>
            <a:ext cx="10621818" cy="46166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Jesus’ mission (Acts 1:8) and prophecy (Acts 2:17)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837053" y="3704301"/>
            <a:ext cx="489528" cy="822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0640289" y="3731674"/>
            <a:ext cx="489528" cy="8220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049" y="4553710"/>
            <a:ext cx="2241769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Samaritans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8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8017" y="4553710"/>
            <a:ext cx="2595418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Cornelius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10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35126" y="4553710"/>
            <a:ext cx="1727199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Antioch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11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4891807" y="5384707"/>
            <a:ext cx="489528" cy="642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5465" y="6027003"/>
            <a:ext cx="3350133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Saul’s journeys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13:1; 14:27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6866" y="358446"/>
            <a:ext cx="10182369" cy="745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PREACHER TO THE GENTILES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rot="16200000">
            <a:off x="6781982" y="6093687"/>
            <a:ext cx="489528" cy="642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7894" y="6027003"/>
            <a:ext cx="3874288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Continuing controversy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15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938" y="6027003"/>
            <a:ext cx="3014953" cy="83099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Jerusalem visits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Acts 22:21; Gal. 2?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0872" y="609601"/>
            <a:ext cx="3906362" cy="3200400"/>
          </a:xfrm>
        </p:spPr>
        <p:txBody>
          <a:bodyPr/>
          <a:lstStyle/>
          <a:p>
            <a:r>
              <a:rPr lang="en-US" dirty="0" smtClean="0"/>
              <a:t>LIFE and epistles </a:t>
            </a:r>
            <a:br>
              <a:rPr lang="en-US" dirty="0" smtClean="0"/>
            </a:br>
            <a:r>
              <a:rPr lang="en-US" dirty="0" smtClean="0"/>
              <a:t>OF PAUL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20872" y="3886199"/>
            <a:ext cx="3906361" cy="2568707"/>
          </a:xfrm>
        </p:spPr>
        <p:txBody>
          <a:bodyPr>
            <a:normAutofit/>
          </a:bodyPr>
          <a:lstStyle/>
          <a:p>
            <a:r>
              <a:rPr lang="en-US" cap="none" dirty="0" smtClean="0"/>
              <a:t>Embry Hills</a:t>
            </a:r>
          </a:p>
          <a:p>
            <a:r>
              <a:rPr lang="en-US" cap="none" dirty="0" smtClean="0"/>
              <a:t>Feb – April, 2024</a:t>
            </a:r>
          </a:p>
          <a:p>
            <a:r>
              <a:rPr lang="en-US" cap="none" dirty="0" smtClean="0"/>
              <a:t>LESSONS 3-4</a:t>
            </a:r>
          </a:p>
          <a:p>
            <a:r>
              <a:rPr lang="en-US" cap="none" dirty="0" smtClean="0"/>
              <a:t>1</a:t>
            </a:r>
            <a:r>
              <a:rPr lang="en-US" cap="none" baseline="30000" dirty="0" smtClean="0"/>
              <a:t>st</a:t>
            </a:r>
            <a:r>
              <a:rPr lang="en-US" cap="none" dirty="0" smtClean="0"/>
              <a:t> preaching tour, controversy over Gentile converts</a:t>
            </a:r>
            <a:endParaRPr lang="en-US" cap="none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8457" y="4867974"/>
            <a:ext cx="4756727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Engraving in Catacombs</a:t>
            </a:r>
          </a:p>
          <a:p>
            <a:pPr>
              <a:buClr>
                <a:prstClr val="white"/>
              </a:buClr>
            </a:pPr>
            <a:r>
              <a:rPr lang="en-US" i="1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Anonymous</a:t>
            </a:r>
            <a:endParaRPr lang="en-US" i="1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Picture 2" descr="Paul the Apostle - World History Encyclo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2" y="1504735"/>
            <a:ext cx="5788586" cy="2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248525" cy="121920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CONVERSION TO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journey (1/2)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9390"/>
            <a:ext cx="7248525" cy="5776211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2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Several days in Damascus, 9:20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“Immediately” began to proclaim – synagogues (Gal. 1:11-12)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Amazed, cf. John 9:8, Acts 3:10; Mark 5:15; Gal. 1:24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Confounding, proving – cf. 6:9,10; 9:29</a:t>
            </a:r>
          </a:p>
          <a:p>
            <a:r>
              <a:rPr lang="en-US" sz="2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“Many days” elapse, 9:23. 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Arabia? 3 years, Gal. 1:18.  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Bruce: preaching to Nabatean kingdom, p. 86, based on 2 Cor. 11:32,33 referring to Nabatean king </a:t>
            </a:r>
            <a:r>
              <a:rPr lang="en-US" sz="2300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Aretas</a:t>
            </a:r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.  </a:t>
            </a:r>
          </a:p>
          <a:p>
            <a:pPr lvl="1"/>
            <a:r>
              <a:rPr lang="en-US" sz="23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Greeks? Only in synagogues? (Acts 22:21?; 26:20? Note esp. Acts 15:23, 41)</a:t>
            </a:r>
          </a:p>
        </p:txBody>
      </p:sp>
      <p:pic>
        <p:nvPicPr>
          <p:cNvPr id="4" name="Picture 2" descr="The Beginnings Of Saul's Ministry| IBible 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76" y="0"/>
            <a:ext cx="4584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5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6209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CONVERSION TO 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journey (2/2)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659594"/>
            <a:ext cx="11887199" cy="4710545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“When he came to Jerusalem” 9:26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Fear, Barnabas intercedes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Stays with Peter 2 weeks and only sees him and James (Gal. 1:18-19)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Moving freely, speaking boldly (reasoning: Acts 22:19-20)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Hellenists. Want to kill. Vision from Jesus, Acts 22:17-21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Sent to Tarsus, Gal. 1:21.  How long was he there</a:t>
            </a:r>
            <a:r>
              <a:rPr lang="en-US" sz="2000" cap="none" dirty="0">
                <a:solidFill>
                  <a:schemeClr val="bg1"/>
                </a:solidFill>
                <a:cs typeface="Arial" panose="020B0604020202020204" pitchFamily="34" charset="0"/>
              </a:rPr>
              <a:t>? </a:t>
            </a:r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(Gal</a:t>
            </a:r>
            <a:r>
              <a:rPr lang="en-US" sz="2000" cap="none" dirty="0">
                <a:solidFill>
                  <a:schemeClr val="bg1"/>
                </a:solidFill>
                <a:cs typeface="Arial" panose="020B0604020202020204" pitchFamily="34" charset="0"/>
              </a:rPr>
              <a:t>. 1:18; 2:1; Acts 11:26</a:t>
            </a:r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What </a:t>
            </a:r>
            <a:r>
              <a:rPr lang="en-US" sz="2000" cap="none" dirty="0">
                <a:solidFill>
                  <a:schemeClr val="bg1"/>
                </a:solidFill>
                <a:cs typeface="Arial" panose="020B0604020202020204" pitchFamily="34" charset="0"/>
              </a:rPr>
              <a:t>are some events that might have taken place in this period? (2 Cor. </a:t>
            </a:r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11:23 – 12:10)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Why no information on Arabia or Tarsus?  We are limited to what the point of Luke and Paul’s narrative is! (Acts 1:8)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Church in peace – cf. 2:46f, 4:32ff 6:7 – bookend statements indicating resolution.  This ends the Stephen episode.  12:24 contrast method.</a:t>
            </a:r>
            <a:endParaRPr lang="en-US" sz="2400" cap="none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5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7031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ANTIOCH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632542"/>
            <a:ext cx="11887199" cy="471054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11:19 is a lengthy period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Movement to Phoenicia, Cyprus, Antioch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Greeks (contrast to “Jews alone”).  Hellenists (ESV) would not be noteworthy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Yet must be after Cornelius (Acts 15:7)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11:22 Bros. in Jerusalem support (similar to 8:14; maybe 9:31,32,36)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Barnabas is Cyprian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Tarsus not far – Barnabas knew value (9:27,28; knew Paul’s commission?)</a:t>
            </a:r>
          </a:p>
        </p:txBody>
      </p:sp>
    </p:spTree>
    <p:extLst>
      <p:ext uri="{BB962C8B-B14F-4D97-AF65-F5344CB8AC3E}">
        <p14:creationId xmlns:p14="http://schemas.microsoft.com/office/powerpoint/2010/main" val="35937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9755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ANTIOCH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643362"/>
            <a:ext cx="11887199" cy="4710545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Spent 1 year teaching</a:t>
            </a:r>
          </a:p>
          <a:p>
            <a:pPr lvl="1"/>
            <a:r>
              <a:rPr lang="en-US" sz="2000" cap="none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Agabus</a:t>
            </a:r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, famine, contribution to Judea.  Show of relationship</a:t>
            </a:r>
          </a:p>
          <a:p>
            <a:pPr lvl="1"/>
            <a:r>
              <a:rPr lang="en-US" sz="20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Paul went to Judea with contribution.  Must be the second visit to Jerusalem (Gal. 2:1-10), assuming Paul doesn’t skip over it (which would be contrary to his purpose)</a:t>
            </a:r>
          </a:p>
          <a:p>
            <a:pPr lvl="2"/>
            <a:r>
              <a:rPr lang="en-US" sz="1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Goes up upon revelation</a:t>
            </a:r>
          </a:p>
          <a:p>
            <a:pPr lvl="2"/>
            <a:r>
              <a:rPr lang="en-US" sz="1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Barnabas and Titus accompany</a:t>
            </a:r>
          </a:p>
          <a:p>
            <a:pPr lvl="2"/>
            <a:r>
              <a:rPr lang="en-US" sz="1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Controversy from false brethren</a:t>
            </a:r>
          </a:p>
          <a:p>
            <a:pPr lvl="2"/>
            <a:r>
              <a:rPr lang="en-US" sz="1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Took the occasion for private meeting – Peter, James, John – laid out gospel to Gentiles.  Right hand of fellowship</a:t>
            </a:r>
          </a:p>
          <a:p>
            <a:pPr lvl="2"/>
            <a:r>
              <a:rPr lang="en-US" sz="18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Just remember the poor (Acts 11:29,30)</a:t>
            </a:r>
          </a:p>
          <a:p>
            <a:r>
              <a:rPr lang="en-US" sz="24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Peter comes to Antioch and Paul has to condemn him.  </a:t>
            </a:r>
            <a:endParaRPr lang="en-US" sz="2400" cap="none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lvl="1"/>
            <a:r>
              <a:rPr lang="en-US" sz="2200" cap="none" dirty="0" smtClean="0">
                <a:solidFill>
                  <a:schemeClr val="bg1"/>
                </a:solidFill>
                <a:cs typeface="Arial" panose="020B0604020202020204" pitchFamily="34" charset="0"/>
              </a:rPr>
              <a:t>Acting hypocritically, not in accordance with gospel</a:t>
            </a:r>
            <a:endParaRPr lang="en-US" sz="2200" cap="none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0"/>
            <a:ext cx="8676222" cy="8220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Course calendar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62474"/>
          <a:ext cx="12192000" cy="67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74"/>
                <a:gridCol w="1636294"/>
                <a:gridCol w="5181600"/>
                <a:gridCol w="3545306"/>
                <a:gridCol w="1267326"/>
              </a:tblGrid>
              <a:tr h="4461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Date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Subject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Texts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Dates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</a:tr>
              <a:tr h="38415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25-Feb-24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smtClean="0">
                          <a:latin typeface="+mn-lt"/>
                        </a:rPr>
                        <a:t>Background, youth and persecution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Acts 7-8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 – 33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</a:tr>
              <a:tr h="34628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28-Feb-24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+mn-lt"/>
                        </a:rPr>
                        <a:t>Conversion until Antioch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Acts 9-11,22,26; Gal. 1-2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33 – 46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0786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controversy over Gentile converts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13:1 – 15:35; Gal. 4-6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49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40786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controversy over Gentile converts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13:1 – 15:35; Gal. 4-6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 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49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</a:tr>
              <a:tr h="33870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epistles from 2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tour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15:36 – 18:22; 1&amp;2 Thess.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– 54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33005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epistles from 2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tour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15:36 – 18:22; 1&amp;2 Thess.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– 54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386320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epistles from 3</a:t>
                      </a:r>
                      <a:r>
                        <a:rPr lang="en-US" sz="1800" kern="12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tour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18:23 – 20:38; Romans, 1&amp;2 Cor.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– 58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19228"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(No</a:t>
                      </a:r>
                      <a:r>
                        <a:rPr lang="en-US" sz="1800" baseline="0" dirty="0" smtClean="0">
                          <a:latin typeface="+mn-lt"/>
                        </a:rPr>
                        <a:t> class)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</a:tr>
              <a:tr h="40786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preaching tour; epistles from 3</a:t>
                      </a:r>
                      <a:r>
                        <a:rPr lang="en-US" sz="1800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tour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18:23 – 20:38; Romans, 1&amp;2 Cor.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 – 58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3138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9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Imprisonment in Caesarea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21-26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 – 59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  <a:tr h="40786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10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31-Mar-24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Journey to Rome; prison epistles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27-28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Eph., Phi., Col., Phlm.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 – 61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44236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11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3-Apr-24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Journey to Rome; prison epistles </a:t>
                      </a:r>
                      <a:endParaRPr lang="en-US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Acts 27-28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Eph., Phi., Col., Phlm.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 – 61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</a:tr>
              <a:tr h="39543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12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7-Apr-24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Life after Acts; preacher epistles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1&amp;2 Timothy, Titus</a:t>
                      </a:r>
                      <a:endParaRPr lang="en-US" sz="18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 – 68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  <a:tr h="39543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13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10-Apr-24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Overflow and review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255271"/>
            <a:ext cx="10924104" cy="1103773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6"/>
          <p:cNvSpPr/>
          <p:nvPr/>
        </p:nvSpPr>
        <p:spPr>
          <a:xfrm>
            <a:off x="0" y="3194658"/>
            <a:ext cx="12152322" cy="40104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841" y="371533"/>
            <a:ext cx="9518245" cy="943256"/>
          </a:xfrm>
        </p:spPr>
        <p:txBody>
          <a:bodyPr/>
          <a:lstStyle/>
          <a:p>
            <a:r>
              <a:rPr lang="en-US" b="1" dirty="0" smtClean="0"/>
              <a:t>APPROX. TIMELINE – PAUL’S LIFE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8100872">
            <a:off x="-184482" y="4689203"/>
            <a:ext cx="924572" cy="39893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Cross</a:t>
            </a:r>
            <a:endParaRPr lang="en-US" cap="none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-113916" y="4068129"/>
            <a:ext cx="584934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30</a:t>
            </a:r>
            <a:endParaRPr lang="en-US" sz="1800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983" y="2836523"/>
            <a:ext cx="102802" cy="110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660855" y="2840591"/>
            <a:ext cx="102802" cy="110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4056" y="2836523"/>
            <a:ext cx="102802" cy="110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2524" y="2836523"/>
            <a:ext cx="102802" cy="110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60986" y="2836522"/>
            <a:ext cx="102802" cy="110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742150" y="4068129"/>
            <a:ext cx="584934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40</a:t>
            </a:r>
            <a:endParaRPr lang="en-US" sz="1800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639735" y="4021541"/>
            <a:ext cx="584934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50</a:t>
            </a:r>
            <a:endParaRPr lang="en-US" sz="1800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8537320" y="4068129"/>
            <a:ext cx="584934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60</a:t>
            </a:r>
            <a:endParaRPr lang="en-US" sz="1800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1419789" y="4068129"/>
            <a:ext cx="584934" cy="1380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en-US" cap="none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70 AD</a:t>
            </a:r>
            <a:endParaRPr lang="en-US" sz="1800" cap="none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27053" y="2087229"/>
            <a:ext cx="126609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Tarsus, Gamaliel, zealous, persecutor </a:t>
            </a:r>
            <a:endParaRPr lang="en-US" sz="1600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8110635">
            <a:off x="-227347" y="5257718"/>
            <a:ext cx="1276834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Stephen</a:t>
            </a:r>
            <a:endParaRPr lang="en-US" cap="none" dirty="0"/>
          </a:p>
        </p:txBody>
      </p:sp>
      <p:sp>
        <p:nvSpPr>
          <p:cNvPr id="25" name="TextBox 24"/>
          <p:cNvSpPr txBox="1"/>
          <p:nvPr/>
        </p:nvSpPr>
        <p:spPr>
          <a:xfrm>
            <a:off x="1239039" y="2087229"/>
            <a:ext cx="3664094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Damascus/Arabia (3 years),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Visit to Jerusalem,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Syria/Cilicia,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Antioch (1 year)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 rot="18110635">
            <a:off x="-266474" y="5227476"/>
            <a:ext cx="2864233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1</a:t>
            </a:r>
            <a:r>
              <a:rPr lang="en-US" cap="none" baseline="30000" dirty="0" smtClean="0"/>
              <a:t>st</a:t>
            </a:r>
            <a:r>
              <a:rPr lang="en-US" cap="none" dirty="0" smtClean="0"/>
              <a:t> visit to Jerusalem</a:t>
            </a:r>
            <a:endParaRPr lang="en-US" cap="none" dirty="0"/>
          </a:p>
        </p:txBody>
      </p:sp>
      <p:cxnSp>
        <p:nvCxnSpPr>
          <p:cNvPr id="28" name="Straight Connector 27"/>
          <p:cNvCxnSpPr>
            <a:stCxn id="24" idx="3"/>
          </p:cNvCxnSpPr>
          <p:nvPr/>
        </p:nvCxnSpPr>
        <p:spPr>
          <a:xfrm flipV="1">
            <a:off x="747904" y="3518514"/>
            <a:ext cx="17150" cy="141836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" idx="3"/>
          </p:cNvCxnSpPr>
          <p:nvPr/>
        </p:nvCxnSpPr>
        <p:spPr>
          <a:xfrm flipV="1">
            <a:off x="520594" y="3459480"/>
            <a:ext cx="12806" cy="103579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7" idx="3"/>
          </p:cNvCxnSpPr>
          <p:nvPr/>
        </p:nvCxnSpPr>
        <p:spPr>
          <a:xfrm flipV="1">
            <a:off x="1921238" y="3518514"/>
            <a:ext cx="19322" cy="71388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ubtitle 2"/>
          <p:cNvSpPr txBox="1">
            <a:spLocks/>
          </p:cNvSpPr>
          <p:nvPr/>
        </p:nvSpPr>
        <p:spPr>
          <a:xfrm rot="18110635">
            <a:off x="2107545" y="5254084"/>
            <a:ext cx="2864233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2</a:t>
            </a:r>
            <a:r>
              <a:rPr lang="en-US" cap="none" baseline="30000" dirty="0" smtClean="0"/>
              <a:t>nd</a:t>
            </a:r>
            <a:r>
              <a:rPr lang="en-US" cap="none" dirty="0" smtClean="0"/>
              <a:t> visit to Jerusalem</a:t>
            </a:r>
            <a:endParaRPr lang="en-US" cap="none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4349663" y="3506660"/>
            <a:ext cx="8730" cy="73759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ubtitle 2"/>
          <p:cNvSpPr txBox="1">
            <a:spLocks/>
          </p:cNvSpPr>
          <p:nvPr/>
        </p:nvSpPr>
        <p:spPr>
          <a:xfrm rot="18110635">
            <a:off x="2651977" y="5296316"/>
            <a:ext cx="2764798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Peter visits Antioch</a:t>
            </a:r>
            <a:endParaRPr lang="en-US" cap="none" dirty="0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4655796" y="3499478"/>
            <a:ext cx="8730" cy="73759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xplosion 1 40"/>
          <p:cNvSpPr/>
          <p:nvPr/>
        </p:nvSpPr>
        <p:spPr>
          <a:xfrm>
            <a:off x="911178" y="3531285"/>
            <a:ext cx="655721" cy="735404"/>
          </a:xfrm>
          <a:prstGeom prst="irregularSeal1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03132" y="2087229"/>
            <a:ext cx="100938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1</a:t>
            </a:r>
            <a:r>
              <a:rPr lang="en-US" sz="1600" baseline="30000" dirty="0" smtClean="0">
                <a:solidFill>
                  <a:schemeClr val="bg1"/>
                </a:solidFill>
              </a:rPr>
              <a:t>st</a:t>
            </a:r>
            <a:r>
              <a:rPr lang="en-US" sz="1600" dirty="0" smtClean="0">
                <a:solidFill>
                  <a:schemeClr val="bg1"/>
                </a:solidFill>
              </a:rPr>
              <a:t> preach trip</a:t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 rot="18110635">
            <a:off x="4276745" y="4872811"/>
            <a:ext cx="1590475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smtClean="0"/>
              <a:t>Galatians?</a:t>
            </a:r>
            <a:endParaRPr lang="en-US" cap="none" dirty="0"/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 rot="18110635">
            <a:off x="3884780" y="5418996"/>
            <a:ext cx="2764798" cy="44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 err="1" smtClean="0"/>
              <a:t>Jerus</a:t>
            </a:r>
            <a:r>
              <a:rPr lang="en-US" cap="none" dirty="0" smtClean="0"/>
              <a:t>. conference</a:t>
            </a:r>
            <a:endParaRPr lang="en-US" cap="none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5495565" y="3456609"/>
            <a:ext cx="341658" cy="95197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9386</TotalTime>
  <Words>1719</Words>
  <Application>Microsoft Office PowerPoint</Application>
  <PresentationFormat>Widescreen</PresentationFormat>
  <Paragraphs>341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Mesh</vt:lpstr>
      <vt:lpstr>WARM UP</vt:lpstr>
      <vt:lpstr>*Took 15+ years</vt:lpstr>
      <vt:lpstr>LIFE and epistles  OF PAUL</vt:lpstr>
      <vt:lpstr>CONVERSION TO 1st journey (1/2)</vt:lpstr>
      <vt:lpstr>CONVERSION TO 1st journey (2/2)</vt:lpstr>
      <vt:lpstr>ANTIOCH (1/2)</vt:lpstr>
      <vt:lpstr>ANTIOCH (2/2)</vt:lpstr>
      <vt:lpstr>Course calendar</vt:lpstr>
      <vt:lpstr>APPROX. TIMELINE – PAUL’S LIFE</vt:lpstr>
      <vt:lpstr>(attempted) timeline of Paul’s life</vt:lpstr>
      <vt:lpstr>1st journey</vt:lpstr>
      <vt:lpstr>THE SIGNS OF AN APOSTLE Rom 15:18-19; 2 Cor. 11:30</vt:lpstr>
      <vt:lpstr>Warm up - MATCH</vt:lpstr>
      <vt:lpstr>JERUSALEM CONFERENCE – THE ISSUE</vt:lpstr>
      <vt:lpstr>JERUSALEM CONFERENCE - DEBATE</vt:lpstr>
      <vt:lpstr>JERUSALEM CONFERENCE - LETTER</vt:lpstr>
      <vt:lpstr>GALATIANS</vt:lpstr>
      <vt:lpstr>GALATIANS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OF PAUL</dc:title>
  <dc:creator>Esther Eubanks</dc:creator>
  <cp:lastModifiedBy>Esther Eubanks</cp:lastModifiedBy>
  <cp:revision>252</cp:revision>
  <dcterms:created xsi:type="dcterms:W3CDTF">2023-06-22T12:21:29Z</dcterms:created>
  <dcterms:modified xsi:type="dcterms:W3CDTF">2024-03-04T02:16:10Z</dcterms:modified>
</cp:coreProperties>
</file>