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68" r:id="rId3"/>
    <p:sldId id="271" r:id="rId4"/>
    <p:sldId id="282" r:id="rId5"/>
    <p:sldId id="276" r:id="rId6"/>
    <p:sldId id="278" r:id="rId7"/>
    <p:sldId id="281" r:id="rId8"/>
    <p:sldId id="285" r:id="rId9"/>
    <p:sldId id="283" r:id="rId10"/>
    <p:sldId id="284" r:id="rId11"/>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DFCF"/>
    <a:srgbClr val="00C2B8"/>
    <a:srgbClr val="FDD179"/>
    <a:srgbClr val="FF51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6"/>
    <p:restoredTop sz="80476"/>
  </p:normalViewPr>
  <p:slideViewPr>
    <p:cSldViewPr snapToGrid="0">
      <p:cViewPr varScale="1">
        <p:scale>
          <a:sx n="122" d="100"/>
          <a:sy n="122" d="100"/>
        </p:scale>
        <p:origin x="1552" y="184"/>
      </p:cViewPr>
      <p:guideLst/>
    </p:cSldViewPr>
  </p:slideViewPr>
  <p:notesTextViewPr>
    <p:cViewPr>
      <p:scale>
        <a:sx n="1" d="1"/>
        <a:sy n="1" d="1"/>
      </p:scale>
      <p:origin x="0" y="-10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48532-7BA1-914B-B724-91279985F296}" type="datetimeFigureOut">
              <a:rPr lang="en-US" smtClean="0"/>
              <a:t>3/23/24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33CB0-1BAF-A44C-A092-47E805333867}" type="slidenum">
              <a:rPr lang="en-US" smtClean="0"/>
              <a:t>‹#›</a:t>
            </a:fld>
            <a:endParaRPr lang="en-US"/>
          </a:p>
        </p:txBody>
      </p:sp>
    </p:spTree>
    <p:extLst>
      <p:ext uri="{BB962C8B-B14F-4D97-AF65-F5344CB8AC3E}">
        <p14:creationId xmlns:p14="http://schemas.microsoft.com/office/powerpoint/2010/main" val="36549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we get the essentials…</a:t>
            </a:r>
          </a:p>
          <a:p>
            <a:endParaRPr lang="en-US" dirty="0"/>
          </a:p>
          <a:p>
            <a:r>
              <a:rPr lang="en-US" dirty="0"/>
              <a:t>Diaper bag.</a:t>
            </a:r>
          </a:p>
          <a:p>
            <a:r>
              <a:rPr lang="en-US" dirty="0"/>
              <a:t>Pacifier.</a:t>
            </a:r>
          </a:p>
          <a:p>
            <a:r>
              <a:rPr lang="en-US" dirty="0"/>
              <a:t>Formula.</a:t>
            </a:r>
          </a:p>
          <a:p>
            <a:endParaRPr lang="en-US" dirty="0"/>
          </a:p>
          <a:p>
            <a:endParaRPr lang="en-US" dirty="0"/>
          </a:p>
          <a:p>
            <a:r>
              <a:rPr lang="en-US" dirty="0"/>
              <a:t>A little older…asking the same question…</a:t>
            </a:r>
          </a:p>
          <a:p>
            <a:endParaRPr lang="en-US" dirty="0"/>
          </a:p>
          <a:p>
            <a:r>
              <a:rPr lang="en-US" dirty="0"/>
              <a:t>Backpack.</a:t>
            </a:r>
          </a:p>
          <a:p>
            <a:r>
              <a:rPr lang="en-US" dirty="0"/>
              <a:t>Water bottle.</a:t>
            </a:r>
          </a:p>
          <a:p>
            <a:r>
              <a:rPr lang="en-US" dirty="0"/>
              <a:t>Cleats.</a:t>
            </a:r>
          </a:p>
          <a:p>
            <a:endParaRPr lang="en-US" dirty="0"/>
          </a:p>
          <a:p>
            <a:r>
              <a:rPr lang="en-US" dirty="0"/>
              <a:t>A little older…</a:t>
            </a:r>
          </a:p>
          <a:p>
            <a:endParaRPr lang="en-US" dirty="0"/>
          </a:p>
          <a:p>
            <a:r>
              <a:rPr lang="en-US" dirty="0"/>
              <a:t>Keys</a:t>
            </a:r>
          </a:p>
          <a:p>
            <a:r>
              <a:rPr lang="en-US" dirty="0"/>
              <a:t>Wallet</a:t>
            </a:r>
          </a:p>
          <a:p>
            <a:r>
              <a:rPr lang="en-US" dirty="0"/>
              <a:t>Phone</a:t>
            </a:r>
          </a:p>
          <a:p>
            <a:endParaRPr lang="en-US" dirty="0"/>
          </a:p>
          <a:p>
            <a:endParaRPr lang="en-US" dirty="0"/>
          </a:p>
          <a:p>
            <a:endParaRPr lang="en-US" dirty="0"/>
          </a:p>
          <a:p>
            <a:r>
              <a:rPr lang="en-US" dirty="0"/>
              <a:t>Fostering Good Bible Study Habits &amp; Personal Faith.</a:t>
            </a:r>
          </a:p>
        </p:txBody>
      </p:sp>
      <p:sp>
        <p:nvSpPr>
          <p:cNvPr id="4" name="Slide Number Placeholder 3"/>
          <p:cNvSpPr>
            <a:spLocks noGrp="1"/>
          </p:cNvSpPr>
          <p:nvPr>
            <p:ph type="sldNum" sz="quarter" idx="5"/>
          </p:nvPr>
        </p:nvSpPr>
        <p:spPr/>
        <p:txBody>
          <a:bodyPr/>
          <a:lstStyle/>
          <a:p>
            <a:fld id="{EFE33CB0-1BAF-A44C-A092-47E805333867}" type="slidenum">
              <a:rPr lang="en-US" smtClean="0"/>
              <a:t>1</a:t>
            </a:fld>
            <a:endParaRPr lang="en-US"/>
          </a:p>
        </p:txBody>
      </p:sp>
    </p:spTree>
    <p:extLst>
      <p:ext uri="{BB962C8B-B14F-4D97-AF65-F5344CB8AC3E}">
        <p14:creationId xmlns:p14="http://schemas.microsoft.com/office/powerpoint/2010/main" val="248167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EFB3-F724-D95B-3A59-4E9B201CB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088E9-BD9C-6DC6-3B76-1307899C4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A1F24-DD19-9821-F128-84B053A22BF9}"/>
              </a:ext>
            </a:extLst>
          </p:cNvPr>
          <p:cNvSpPr>
            <a:spLocks noGrp="1"/>
          </p:cNvSpPr>
          <p:nvPr>
            <p:ph type="body" idx="1"/>
          </p:nvPr>
        </p:nvSpPr>
        <p:spPr/>
        <p:txBody>
          <a:bodyPr/>
          <a:lstStyle/>
          <a:p>
            <a:r>
              <a:rPr lang="en-US" dirty="0"/>
              <a:t>Did we get the essentials…</a:t>
            </a:r>
          </a:p>
          <a:p>
            <a:endParaRPr lang="en-US" dirty="0"/>
          </a:p>
          <a:p>
            <a:r>
              <a:rPr lang="en-US" dirty="0"/>
              <a:t>Diaper bag.</a:t>
            </a:r>
          </a:p>
          <a:p>
            <a:r>
              <a:rPr lang="en-US" dirty="0"/>
              <a:t>Pacifier.</a:t>
            </a:r>
          </a:p>
          <a:p>
            <a:r>
              <a:rPr lang="en-US" dirty="0"/>
              <a:t>Formula.</a:t>
            </a:r>
          </a:p>
          <a:p>
            <a:endParaRPr lang="en-US" dirty="0"/>
          </a:p>
          <a:p>
            <a:endParaRPr lang="en-US" dirty="0"/>
          </a:p>
          <a:p>
            <a:r>
              <a:rPr lang="en-US" dirty="0"/>
              <a:t>A little older…asking the same question…</a:t>
            </a:r>
          </a:p>
          <a:p>
            <a:endParaRPr lang="en-US" dirty="0"/>
          </a:p>
          <a:p>
            <a:r>
              <a:rPr lang="en-US" dirty="0"/>
              <a:t>Backpack.</a:t>
            </a:r>
          </a:p>
          <a:p>
            <a:r>
              <a:rPr lang="en-US" dirty="0"/>
              <a:t>Water bottle.</a:t>
            </a:r>
          </a:p>
          <a:p>
            <a:r>
              <a:rPr lang="en-US" dirty="0"/>
              <a:t>Cleats.</a:t>
            </a:r>
          </a:p>
          <a:p>
            <a:endParaRPr lang="en-US" dirty="0"/>
          </a:p>
          <a:p>
            <a:r>
              <a:rPr lang="en-US" dirty="0"/>
              <a:t>A little older…</a:t>
            </a:r>
          </a:p>
          <a:p>
            <a:endParaRPr lang="en-US" dirty="0"/>
          </a:p>
          <a:p>
            <a:r>
              <a:rPr lang="en-US" dirty="0"/>
              <a:t>Keys</a:t>
            </a:r>
          </a:p>
          <a:p>
            <a:r>
              <a:rPr lang="en-US" dirty="0"/>
              <a:t>Wallet</a:t>
            </a:r>
          </a:p>
          <a:p>
            <a:r>
              <a:rPr lang="en-US" dirty="0"/>
              <a:t>Phone</a:t>
            </a:r>
          </a:p>
          <a:p>
            <a:endParaRPr lang="en-US" dirty="0"/>
          </a:p>
          <a:p>
            <a:endParaRPr lang="en-US" dirty="0"/>
          </a:p>
          <a:p>
            <a:endParaRPr lang="en-US" dirty="0"/>
          </a:p>
          <a:p>
            <a:r>
              <a:rPr lang="en-US" dirty="0"/>
              <a:t>Fostering Good Bible Study Habits &amp; Personal Faith.</a:t>
            </a:r>
          </a:p>
        </p:txBody>
      </p:sp>
      <p:sp>
        <p:nvSpPr>
          <p:cNvPr id="4" name="Slide Number Placeholder 3">
            <a:extLst>
              <a:ext uri="{FF2B5EF4-FFF2-40B4-BE49-F238E27FC236}">
                <a16:creationId xmlns:a16="http://schemas.microsoft.com/office/drawing/2014/main" id="{B45D69B1-3AC4-DB01-5B4E-8EB8A150DCBC}"/>
              </a:ext>
            </a:extLst>
          </p:cNvPr>
          <p:cNvSpPr>
            <a:spLocks noGrp="1"/>
          </p:cNvSpPr>
          <p:nvPr>
            <p:ph type="sldNum" sz="quarter" idx="5"/>
          </p:nvPr>
        </p:nvSpPr>
        <p:spPr/>
        <p:txBody>
          <a:bodyPr/>
          <a:lstStyle/>
          <a:p>
            <a:fld id="{EFE33CB0-1BAF-A44C-A092-47E805333867}" type="slidenum">
              <a:rPr lang="en-US" smtClean="0"/>
              <a:t>10</a:t>
            </a:fld>
            <a:endParaRPr lang="en-US"/>
          </a:p>
        </p:txBody>
      </p:sp>
    </p:spTree>
    <p:extLst>
      <p:ext uri="{BB962C8B-B14F-4D97-AF65-F5344CB8AC3E}">
        <p14:creationId xmlns:p14="http://schemas.microsoft.com/office/powerpoint/2010/main" val="163965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Generations people have been bringing their children to Jesus….</a:t>
            </a:r>
          </a:p>
          <a:p>
            <a:endParaRPr lang="en-US" dirty="0"/>
          </a:p>
          <a:p>
            <a:r>
              <a:rPr lang="en-US" dirty="0"/>
              <a:t>GEN X – we are the helicopter parents.  Super involved in our kids lives.</a:t>
            </a:r>
          </a:p>
          <a:p>
            <a:endParaRPr lang="en-US" dirty="0"/>
          </a:p>
          <a:p>
            <a:r>
              <a:rPr lang="en-US" dirty="0"/>
              <a:t>GEN Y</a:t>
            </a:r>
          </a:p>
          <a:p>
            <a:endParaRPr lang="en-US" dirty="0"/>
          </a:p>
          <a:p>
            <a:r>
              <a:rPr lang="en-US" b="0" i="0" dirty="0">
                <a:solidFill>
                  <a:srgbClr val="666666"/>
                </a:solidFill>
                <a:effectLst/>
                <a:latin typeface="Aller W01"/>
              </a:rPr>
              <a:t>Generation Y (born from around 1983 to the early 2000s) continue the unique name trend, which reflects a desire for children to feel special. Generation Y parents are very conscious about their child’s environment, especially food safety. Generation Y is very interested in having a </a:t>
            </a:r>
            <a:r>
              <a:rPr lang="en-US" b="1" i="0" dirty="0">
                <a:solidFill>
                  <a:srgbClr val="666666"/>
                </a:solidFill>
                <a:effectLst/>
                <a:latin typeface="Aller W01"/>
              </a:rPr>
              <a:t>parenting style</a:t>
            </a:r>
            <a:r>
              <a:rPr lang="en-US" b="0" i="0" dirty="0">
                <a:solidFill>
                  <a:srgbClr val="666666"/>
                </a:solidFill>
                <a:effectLst/>
                <a:latin typeface="Aller W01"/>
              </a:rPr>
              <a:t> and how that style is perceived by their peers.</a:t>
            </a:r>
          </a:p>
          <a:p>
            <a:endParaRPr lang="en-US" b="0" i="0" dirty="0">
              <a:solidFill>
                <a:srgbClr val="666666"/>
              </a:solidFill>
              <a:effectLst/>
              <a:latin typeface="Aller W01"/>
            </a:endParaRPr>
          </a:p>
          <a:p>
            <a:r>
              <a:rPr lang="en-US" b="0" i="0" dirty="0">
                <a:solidFill>
                  <a:srgbClr val="666666"/>
                </a:solidFill>
                <a:effectLst/>
                <a:latin typeface="Aller W01"/>
              </a:rPr>
              <a:t>N.I.H. – National </a:t>
            </a:r>
            <a:r>
              <a:rPr lang="en-US" b="0" i="0" dirty="0" err="1">
                <a:solidFill>
                  <a:srgbClr val="666666"/>
                </a:solidFill>
                <a:effectLst/>
                <a:latin typeface="Aller W01"/>
              </a:rPr>
              <a:t>Institue</a:t>
            </a:r>
            <a:r>
              <a:rPr lang="en-US" b="0" i="0" dirty="0">
                <a:solidFill>
                  <a:srgbClr val="666666"/>
                </a:solidFill>
                <a:effectLst/>
                <a:latin typeface="Aller W01"/>
              </a:rPr>
              <a:t> of Health describes 4 broad styles:</a:t>
            </a:r>
            <a:r>
              <a:rPr lang="en-US" b="0" i="0" dirty="0">
                <a:solidFill>
                  <a:srgbClr val="1F1F1F"/>
                </a:solidFill>
                <a:effectLst/>
                <a:latin typeface="Google Sans"/>
              </a:rPr>
              <a:t> </a:t>
            </a:r>
            <a:r>
              <a:rPr lang="en-US" b="0" i="0" dirty="0">
                <a:solidFill>
                  <a:srgbClr val="040C28"/>
                </a:solidFill>
                <a:effectLst/>
                <a:latin typeface="Google Sans"/>
              </a:rPr>
              <a:t>authoritarian, authoritative, permissive, and uninvolved</a:t>
            </a:r>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abryPro"/>
              </a:rPr>
              <a:t>GEN Z – Self-Directed.  Relativism and Suspicion…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abry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abryPro"/>
              </a:rPr>
              <a:t>“REVERSE” Role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abryPro"/>
            </a:endParaRPr>
          </a:p>
          <a:p>
            <a:r>
              <a:rPr lang="en-US" sz="1200" dirty="0">
                <a:effectLst/>
                <a:latin typeface="MabryPro"/>
              </a:rPr>
              <a:t>If I had to pick [a role model], I guess my mom. She’s made many mistakes but she does try. She is a big reason why I’m always affectionate and show love to my daughter because she never really did that.” </a:t>
            </a:r>
            <a:endParaRPr lang="en-US" sz="1800" dirty="0">
              <a:effectLst/>
            </a:endParaRPr>
          </a:p>
          <a:p>
            <a:r>
              <a:rPr lang="en-US" sz="1200" dirty="0">
                <a:effectLst/>
                <a:latin typeface="MabryPro"/>
              </a:rPr>
              <a:t>- Female, 24, US </a:t>
            </a: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abry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abryPro"/>
              </a:rPr>
              <a:t>59% desire to be MORE HONEST than their parents.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abryPro"/>
              </a:rPr>
              <a:t>58% desire to be MORE TRUSTWORTHY than their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abry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abry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abryPro"/>
              </a:rPr>
              <a:t>SELF-DIRECTED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abryPro"/>
              </a:rPr>
              <a:t>Gen Z have long been trained to look critically across all different types sources when it comes to filtering through news and media content, and they’re bringing this same approach to parenting resources they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abry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abry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abryPro"/>
              </a:rPr>
              <a:t>INTERNAL CONFIDENCE (sometimes wise sometimes foolish!)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abry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abryPro"/>
              </a:rPr>
              <a:t>“No matter what anyone says, they know how much thought and consideration they’ve put into their day- to-day parenting, and they trust their instincts to make the best choices for their families. They’re proud of their efforts, even when their intentions are misunderstood. “</a:t>
            </a:r>
            <a:endParaRPr lang="en-US" sz="1800" dirty="0">
              <a:effectLst/>
            </a:endParaRPr>
          </a:p>
          <a:p>
            <a:endParaRPr lang="en-US" dirty="0"/>
          </a:p>
          <a:p>
            <a:endParaRPr lang="en-US" dirty="0"/>
          </a:p>
          <a:p>
            <a:r>
              <a:rPr lang="en-US" dirty="0"/>
              <a:t>NO matter what the rest of our GENERATION is doing – we want to bring our children to JESUS!  We want to parent according to God’s wisdom – not the latest </a:t>
            </a:r>
            <a:r>
              <a:rPr lang="en-US"/>
              <a:t>trends…</a:t>
            </a:r>
            <a:endParaRPr lang="en-US" dirty="0"/>
          </a:p>
          <a:p>
            <a:endParaRPr lang="en-US" dirty="0"/>
          </a:p>
        </p:txBody>
      </p:sp>
      <p:sp>
        <p:nvSpPr>
          <p:cNvPr id="4" name="Slide Number Placeholder 3"/>
          <p:cNvSpPr>
            <a:spLocks noGrp="1"/>
          </p:cNvSpPr>
          <p:nvPr>
            <p:ph type="sldNum" sz="quarter" idx="5"/>
          </p:nvPr>
        </p:nvSpPr>
        <p:spPr/>
        <p:txBody>
          <a:bodyPr/>
          <a:lstStyle/>
          <a:p>
            <a:fld id="{EFE33CB0-1BAF-A44C-A092-47E805333867}" type="slidenum">
              <a:rPr lang="en-US" smtClean="0"/>
              <a:t>2</a:t>
            </a:fld>
            <a:endParaRPr lang="en-US"/>
          </a:p>
        </p:txBody>
      </p:sp>
    </p:spTree>
    <p:extLst>
      <p:ext uri="{BB962C8B-B14F-4D97-AF65-F5344CB8AC3E}">
        <p14:creationId xmlns:p14="http://schemas.microsoft.com/office/powerpoint/2010/main" val="58602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9EF3-F810-28DF-DDE9-7237B4163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9015E-46C6-7807-C7DC-8E5E780A1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1AB21-7671-BACE-8766-1728FF7C93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system-ui"/>
              </a:rPr>
              <a:t>Follows With Our Love For Family. Psalm 103:13</a:t>
            </a:r>
            <a:endParaRPr lang="en-US" sz="1200"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02520305-96FB-33BF-BFEF-C776034EB7F5}"/>
              </a:ext>
            </a:extLst>
          </p:cNvPr>
          <p:cNvSpPr>
            <a:spLocks noGrp="1"/>
          </p:cNvSpPr>
          <p:nvPr>
            <p:ph type="sldNum" sz="quarter" idx="5"/>
          </p:nvPr>
        </p:nvSpPr>
        <p:spPr/>
        <p:txBody>
          <a:bodyPr/>
          <a:lstStyle/>
          <a:p>
            <a:fld id="{EFE33CB0-1BAF-A44C-A092-47E805333867}" type="slidenum">
              <a:rPr lang="en-US" smtClean="0"/>
              <a:t>3</a:t>
            </a:fld>
            <a:endParaRPr lang="en-US"/>
          </a:p>
        </p:txBody>
      </p:sp>
    </p:spTree>
    <p:extLst>
      <p:ext uri="{BB962C8B-B14F-4D97-AF65-F5344CB8AC3E}">
        <p14:creationId xmlns:p14="http://schemas.microsoft.com/office/powerpoint/2010/main" val="327893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thing for me would be to just describe these essentials… but as a parent that wasn’t what I needed!</a:t>
            </a:r>
          </a:p>
          <a:p>
            <a:endParaRPr lang="en-US" dirty="0"/>
          </a:p>
          <a:p>
            <a:r>
              <a:rPr lang="en-US" dirty="0"/>
              <a:t>Tracy and I are SO GRATEFUL for the people around us to helped us actually USE these 7 tools – in a practical way in everyday life…</a:t>
            </a:r>
          </a:p>
          <a:p>
            <a:endParaRPr lang="en-US" dirty="0"/>
          </a:p>
          <a:p>
            <a:r>
              <a:rPr lang="en-US" dirty="0"/>
              <a:t>So I hope I can share some of that with you too.</a:t>
            </a:r>
          </a:p>
        </p:txBody>
      </p:sp>
      <p:sp>
        <p:nvSpPr>
          <p:cNvPr id="4" name="Slide Number Placeholder 3"/>
          <p:cNvSpPr>
            <a:spLocks noGrp="1"/>
          </p:cNvSpPr>
          <p:nvPr>
            <p:ph type="sldNum" sz="quarter" idx="5"/>
          </p:nvPr>
        </p:nvSpPr>
        <p:spPr/>
        <p:txBody>
          <a:bodyPr/>
          <a:lstStyle/>
          <a:p>
            <a:fld id="{EFE33CB0-1BAF-A44C-A092-47E805333867}" type="slidenum">
              <a:rPr lang="en-US" smtClean="0"/>
              <a:t>4</a:t>
            </a:fld>
            <a:endParaRPr lang="en-US"/>
          </a:p>
        </p:txBody>
      </p:sp>
    </p:spTree>
    <p:extLst>
      <p:ext uri="{BB962C8B-B14F-4D97-AF65-F5344CB8AC3E}">
        <p14:creationId xmlns:p14="http://schemas.microsoft.com/office/powerpoint/2010/main" val="244278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65852-678B-C4F6-46D7-59BE77E34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FA7A4-4FDE-DA79-9F8D-0A0AF30E0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40597-B693-CFCD-43EF-05D68A202B60}"/>
              </a:ext>
            </a:extLst>
          </p:cNvPr>
          <p:cNvSpPr>
            <a:spLocks noGrp="1"/>
          </p:cNvSpPr>
          <p:nvPr>
            <p:ph type="body" idx="1"/>
          </p:nvPr>
        </p:nvSpPr>
        <p:spPr/>
        <p:txBody>
          <a:bodyPr/>
          <a:lstStyle/>
          <a:p>
            <a:r>
              <a:rPr lang="en-US" dirty="0"/>
              <a:t>What we needed was someone to tell us how to create a rhythm of these all working together…. We needed help bringing these ideas off the page and into everyday life.</a:t>
            </a:r>
          </a:p>
          <a:p>
            <a:endParaRPr lang="en-US" dirty="0"/>
          </a:p>
          <a:p>
            <a:r>
              <a:rPr lang="en-US" dirty="0"/>
              <a:t>OBEDIENCE:  Let me be clear – the example of Abraham is USEFUL for our CLARITY.  It is also God’s record of the most Faith-Filled and impressive human beings to ever live!  </a:t>
            </a:r>
          </a:p>
          <a:p>
            <a:r>
              <a:rPr lang="en-US" dirty="0"/>
              <a:t>So please know that I’m not saying every 2 year old will act this way!!  That’s totally unrealistic.  What is IMPORTANT – is that we have a clear idea of what we expect from our children and work with them over time to meet that standard.</a:t>
            </a:r>
          </a:p>
          <a:p>
            <a:endParaRPr lang="en-US" dirty="0"/>
          </a:p>
          <a:p>
            <a:r>
              <a:rPr lang="en-US" dirty="0"/>
              <a:t>Prompt.</a:t>
            </a:r>
          </a:p>
          <a:p>
            <a:r>
              <a:rPr lang="en-US" dirty="0"/>
              <a:t>Complete.</a:t>
            </a:r>
          </a:p>
          <a:p>
            <a:r>
              <a:rPr lang="en-US" dirty="0"/>
              <a:t>Without Grumbling.</a:t>
            </a:r>
          </a:p>
          <a:p>
            <a:endParaRPr lang="en-US" dirty="0"/>
          </a:p>
          <a:p>
            <a:r>
              <a:rPr lang="en-US" dirty="0"/>
              <a:t>DISCIPLINE is not just punishment.</a:t>
            </a:r>
          </a:p>
          <a:p>
            <a:endParaRPr lang="en-US" dirty="0"/>
          </a:p>
          <a:p>
            <a:r>
              <a:rPr lang="en-US" dirty="0"/>
              <a:t>** Can’t Stress this enough – please, please establish healthy relationships and healthy responses – EARLY.</a:t>
            </a:r>
          </a:p>
          <a:p>
            <a:r>
              <a:rPr lang="en-US" dirty="0"/>
              <a:t>Year 1 to 5 are SO critical.</a:t>
            </a:r>
          </a:p>
          <a:p>
            <a:endParaRPr lang="en-US" dirty="0"/>
          </a:p>
          <a:p>
            <a:r>
              <a:rPr lang="en-US" dirty="0"/>
              <a:t>** Aristotle: “Give me the child until he is 7 and I will show you the man.” – Shape them for good or for evil.  But you will have a </a:t>
            </a:r>
            <a:r>
              <a:rPr lang="en-US"/>
              <a:t>PROFOUND impact.</a:t>
            </a:r>
            <a:endParaRPr lang="en-US" dirty="0"/>
          </a:p>
          <a:p>
            <a:endParaRPr lang="en-US" dirty="0"/>
          </a:p>
          <a:p>
            <a:endParaRPr lang="en-US" dirty="0"/>
          </a:p>
          <a:p>
            <a:r>
              <a:rPr lang="en-US" dirty="0"/>
              <a:t>So first, know that you will do everything right. You’ll cook the veggies, set up the high chair, and “fly the spoon like an airplane” – only to have it shot down and splattered across the kitchen.  You didn’t do anything wrong…it’s just going to take some practice.</a:t>
            </a:r>
          </a:p>
          <a:p>
            <a:endParaRPr lang="en-US" dirty="0"/>
          </a:p>
          <a:p>
            <a:r>
              <a:rPr lang="en-US" dirty="0"/>
              <a:t>Point is bigger than handling the unexpected:  Know what we are really after.  Sometimes we want compliance.  We want direct obedience.  But in the bigger picture we are working towards building a heart that listens to us and responds to us because they know we are acting for their benefit.</a:t>
            </a:r>
          </a:p>
          <a:p>
            <a:endParaRPr lang="en-US" dirty="0"/>
          </a:p>
          <a:p>
            <a:endParaRPr lang="en-US" dirty="0"/>
          </a:p>
          <a:p>
            <a:r>
              <a:rPr lang="en-US" dirty="0"/>
              <a:t>IN EVERYDAY LIFE… You win the battles early.  (Marty would say drive out foolishness)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F698EA4-0B59-8D22-E163-79B97C48B539}"/>
              </a:ext>
            </a:extLst>
          </p:cNvPr>
          <p:cNvSpPr>
            <a:spLocks noGrp="1"/>
          </p:cNvSpPr>
          <p:nvPr>
            <p:ph type="sldNum" sz="quarter" idx="5"/>
          </p:nvPr>
        </p:nvSpPr>
        <p:spPr/>
        <p:txBody>
          <a:bodyPr/>
          <a:lstStyle/>
          <a:p>
            <a:fld id="{EFE33CB0-1BAF-A44C-A092-47E805333867}" type="slidenum">
              <a:rPr lang="en-US" smtClean="0"/>
              <a:t>5</a:t>
            </a:fld>
            <a:endParaRPr lang="en-US"/>
          </a:p>
        </p:txBody>
      </p:sp>
    </p:spTree>
    <p:extLst>
      <p:ext uri="{BB962C8B-B14F-4D97-AF65-F5344CB8AC3E}">
        <p14:creationId xmlns:p14="http://schemas.microsoft.com/office/powerpoint/2010/main" val="273695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00EE9-3DDC-89CF-DBAA-B7E97E4A8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B99E3-5E80-4012-00A9-4975E358E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F69E2-D1B9-561C-C0E5-C33CDD8BC29E}"/>
              </a:ext>
            </a:extLst>
          </p:cNvPr>
          <p:cNvSpPr>
            <a:spLocks noGrp="1"/>
          </p:cNvSpPr>
          <p:nvPr>
            <p:ph type="body" idx="1"/>
          </p:nvPr>
        </p:nvSpPr>
        <p:spPr/>
        <p:txBody>
          <a:bodyPr/>
          <a:lstStyle/>
          <a:p>
            <a:r>
              <a:rPr lang="en-US" dirty="0"/>
              <a:t>What we needed was someone to tell us how to create a rhythm of these all working together…. We needed help bringing these ideas off the page and into everyday life.</a:t>
            </a:r>
          </a:p>
          <a:p>
            <a:endParaRPr lang="en-US" dirty="0"/>
          </a:p>
          <a:p>
            <a:r>
              <a:rPr lang="en-US" dirty="0"/>
              <a:t>&gt; We keep TRUTH before the TRENDS</a:t>
            </a:r>
          </a:p>
        </p:txBody>
      </p:sp>
      <p:sp>
        <p:nvSpPr>
          <p:cNvPr id="4" name="Slide Number Placeholder 3">
            <a:extLst>
              <a:ext uri="{FF2B5EF4-FFF2-40B4-BE49-F238E27FC236}">
                <a16:creationId xmlns:a16="http://schemas.microsoft.com/office/drawing/2014/main" id="{36412094-2F50-6CFD-D283-DB4E7BFA214D}"/>
              </a:ext>
            </a:extLst>
          </p:cNvPr>
          <p:cNvSpPr>
            <a:spLocks noGrp="1"/>
          </p:cNvSpPr>
          <p:nvPr>
            <p:ph type="sldNum" sz="quarter" idx="5"/>
          </p:nvPr>
        </p:nvSpPr>
        <p:spPr/>
        <p:txBody>
          <a:bodyPr/>
          <a:lstStyle/>
          <a:p>
            <a:fld id="{EFE33CB0-1BAF-A44C-A092-47E805333867}" type="slidenum">
              <a:rPr lang="en-US" smtClean="0"/>
              <a:t>6</a:t>
            </a:fld>
            <a:endParaRPr lang="en-US"/>
          </a:p>
        </p:txBody>
      </p:sp>
    </p:spTree>
    <p:extLst>
      <p:ext uri="{BB962C8B-B14F-4D97-AF65-F5344CB8AC3E}">
        <p14:creationId xmlns:p14="http://schemas.microsoft.com/office/powerpoint/2010/main" val="407270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4EA8-4F98-A961-EAFC-2AA0300C2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B3109-A6F4-E88F-8CD9-048D3118E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BA950-8600-5002-F4AF-CBEDFB7000F8}"/>
              </a:ext>
            </a:extLst>
          </p:cNvPr>
          <p:cNvSpPr>
            <a:spLocks noGrp="1"/>
          </p:cNvSpPr>
          <p:nvPr>
            <p:ph type="body" idx="1"/>
          </p:nvPr>
        </p:nvSpPr>
        <p:spPr/>
        <p:txBody>
          <a:bodyPr/>
          <a:lstStyle/>
          <a:p>
            <a:r>
              <a:rPr lang="en-US" dirty="0"/>
              <a:t>What we needed was someone to tell us how to create a rhythm of these all working together…. We needed help bringing these ideas off the page and into everyday life.</a:t>
            </a:r>
          </a:p>
          <a:p>
            <a:endParaRPr lang="en-US" dirty="0"/>
          </a:p>
          <a:p>
            <a:pPr marL="171450" indent="-171450">
              <a:buFont typeface="Arial" panose="020B0604020202020204" pitchFamily="34" charset="0"/>
              <a:buChar char="•"/>
            </a:pPr>
            <a:r>
              <a:rPr lang="en-US" dirty="0"/>
              <a:t>This comes back to the community we surround ourselves with.</a:t>
            </a:r>
          </a:p>
          <a:p>
            <a:pPr marL="171450" indent="-171450">
              <a:buFont typeface="Arial" panose="020B0604020202020204" pitchFamily="34" charset="0"/>
              <a:buChar char="•"/>
            </a:pPr>
            <a:r>
              <a:rPr lang="en-US" dirty="0"/>
              <a:t>We greatly benefit from other parents who are in this journey and who are a few years ahead!</a:t>
            </a:r>
          </a:p>
          <a:p>
            <a:pPr marL="171450" indent="-171450">
              <a:buFont typeface="Arial" panose="020B0604020202020204" pitchFamily="34" charset="0"/>
              <a:buChar char="•"/>
            </a:pPr>
            <a:r>
              <a:rPr lang="en-US" dirty="0"/>
              <a:t>Edwin Crozier, Tracy Richardson and Cheryl </a:t>
            </a:r>
            <a:r>
              <a:rPr lang="en-US" dirty="0" err="1"/>
              <a:t>Samons</a:t>
            </a:r>
            <a:r>
              <a:rPr lang="en-US" dirty="0"/>
              <a:t> were a God-send into our lives as young parents!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PRAY A LOT…</a:t>
            </a:r>
          </a:p>
        </p:txBody>
      </p:sp>
      <p:sp>
        <p:nvSpPr>
          <p:cNvPr id="4" name="Slide Number Placeholder 3">
            <a:extLst>
              <a:ext uri="{FF2B5EF4-FFF2-40B4-BE49-F238E27FC236}">
                <a16:creationId xmlns:a16="http://schemas.microsoft.com/office/drawing/2014/main" id="{CDC72429-80BA-ED1F-5B6C-3BDFF7BC1C7C}"/>
              </a:ext>
            </a:extLst>
          </p:cNvPr>
          <p:cNvSpPr>
            <a:spLocks noGrp="1"/>
          </p:cNvSpPr>
          <p:nvPr>
            <p:ph type="sldNum" sz="quarter" idx="5"/>
          </p:nvPr>
        </p:nvSpPr>
        <p:spPr/>
        <p:txBody>
          <a:bodyPr/>
          <a:lstStyle/>
          <a:p>
            <a:fld id="{EFE33CB0-1BAF-A44C-A092-47E805333867}" type="slidenum">
              <a:rPr lang="en-US" smtClean="0"/>
              <a:t>7</a:t>
            </a:fld>
            <a:endParaRPr lang="en-US"/>
          </a:p>
        </p:txBody>
      </p:sp>
    </p:spTree>
    <p:extLst>
      <p:ext uri="{BB962C8B-B14F-4D97-AF65-F5344CB8AC3E}">
        <p14:creationId xmlns:p14="http://schemas.microsoft.com/office/powerpoint/2010/main" val="50491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A717-D5F8-05C1-03B6-4CF6C8FEE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1A88C-3DD9-6A99-71DB-DCA5CC3FD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1EB2C-CF5F-89E7-A8EE-F180AE9A0DD5}"/>
              </a:ext>
            </a:extLst>
          </p:cNvPr>
          <p:cNvSpPr>
            <a:spLocks noGrp="1"/>
          </p:cNvSpPr>
          <p:nvPr>
            <p:ph type="body" idx="1"/>
          </p:nvPr>
        </p:nvSpPr>
        <p:spPr/>
        <p:txBody>
          <a:bodyPr/>
          <a:lstStyle/>
          <a:p>
            <a:r>
              <a:rPr lang="en-US" dirty="0"/>
              <a:t>What we needed was someone to tell us how to create a rhythm of these all working together…. We needed help bringing these ideas off the page and into everyday life.</a:t>
            </a:r>
          </a:p>
          <a:p>
            <a:endParaRPr lang="en-US" dirty="0"/>
          </a:p>
          <a:p>
            <a:endParaRPr lang="en-US" dirty="0"/>
          </a:p>
          <a:p>
            <a:r>
              <a:rPr lang="en-US" dirty="0"/>
              <a:t>OBEDIENCE:  Let me be clear – the example of Abraham is USEFUL for our CLARITY.  It is also God’s record of the most Faith-Filled and impressive human beings to ever live!  </a:t>
            </a:r>
          </a:p>
          <a:p>
            <a:r>
              <a:rPr lang="en-US" dirty="0"/>
              <a:t>So please know that I’m not saying every 2 year old will act this way!!  That’s totally unrealistic.  What is IMPORTANT – is that we have a clear idea of what we expect from our children and work with them over time to meet that standard.</a:t>
            </a:r>
          </a:p>
          <a:p>
            <a:endParaRPr lang="en-US" dirty="0"/>
          </a:p>
          <a:p>
            <a:r>
              <a:rPr lang="en-US" dirty="0"/>
              <a:t>Prompt.</a:t>
            </a:r>
          </a:p>
          <a:p>
            <a:r>
              <a:rPr lang="en-US" dirty="0"/>
              <a:t>Complete.</a:t>
            </a:r>
          </a:p>
          <a:p>
            <a:r>
              <a:rPr lang="en-US" dirty="0"/>
              <a:t>Without Grumbling.</a:t>
            </a:r>
          </a:p>
          <a:p>
            <a:endParaRPr lang="en-US" dirty="0"/>
          </a:p>
          <a:p>
            <a:r>
              <a:rPr lang="en-US" dirty="0"/>
              <a:t>DISCIPLINE is not just punishment.</a:t>
            </a:r>
          </a:p>
          <a:p>
            <a:endParaRPr lang="en-US" dirty="0"/>
          </a:p>
          <a:p>
            <a:endParaRPr lang="en-US" dirty="0"/>
          </a:p>
          <a:p>
            <a:endParaRPr lang="en-US" dirty="0"/>
          </a:p>
          <a:p>
            <a:r>
              <a:rPr lang="en-US" dirty="0"/>
              <a:t>So first, know that you will do everything right. You’ll cook the veggies, set up the high chair, and “fly the spoon like an airplane” – only to have it shot down and splattered across the kitchen.  You didn’t do anything wrong…it’s just going to take some practice.</a:t>
            </a:r>
          </a:p>
          <a:p>
            <a:endParaRPr lang="en-US" dirty="0"/>
          </a:p>
          <a:p>
            <a:r>
              <a:rPr lang="en-US" dirty="0"/>
              <a:t>Point is bigger than handling the unexpected:  Know what we are really after.  Sometimes we want compliance.  We want direct obedience.  But in the bigger picture we are working towards building a heart that listens to us and responds to us because they know we are acting for their benefit.</a:t>
            </a:r>
          </a:p>
          <a:p>
            <a:endParaRPr lang="en-US" dirty="0"/>
          </a:p>
          <a:p>
            <a:endParaRPr lang="en-US" dirty="0"/>
          </a:p>
          <a:p>
            <a:r>
              <a:rPr lang="en-US" dirty="0"/>
              <a:t>IN EVERYDAY LIFE… You win the battles early.  (Marty would say drive out foolishness)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5E8B282-39BA-C654-4FE3-DD278C8ED35B}"/>
              </a:ext>
            </a:extLst>
          </p:cNvPr>
          <p:cNvSpPr>
            <a:spLocks noGrp="1"/>
          </p:cNvSpPr>
          <p:nvPr>
            <p:ph type="sldNum" sz="quarter" idx="5"/>
          </p:nvPr>
        </p:nvSpPr>
        <p:spPr/>
        <p:txBody>
          <a:bodyPr/>
          <a:lstStyle/>
          <a:p>
            <a:fld id="{EFE33CB0-1BAF-A44C-A092-47E805333867}" type="slidenum">
              <a:rPr lang="en-US" smtClean="0"/>
              <a:t>8</a:t>
            </a:fld>
            <a:endParaRPr lang="en-US"/>
          </a:p>
        </p:txBody>
      </p:sp>
    </p:spTree>
    <p:extLst>
      <p:ext uri="{BB962C8B-B14F-4D97-AF65-F5344CB8AC3E}">
        <p14:creationId xmlns:p14="http://schemas.microsoft.com/office/powerpoint/2010/main" val="172898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DE5F3-C19A-47EE-0DFB-09FC060E2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3AB74-85CB-1D96-FFAA-69163F409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5D66C-F7FE-39FB-E757-E06135D0F200}"/>
              </a:ext>
            </a:extLst>
          </p:cNvPr>
          <p:cNvSpPr>
            <a:spLocks noGrp="1"/>
          </p:cNvSpPr>
          <p:nvPr>
            <p:ph type="body" idx="1"/>
          </p:nvPr>
        </p:nvSpPr>
        <p:spPr/>
        <p:txBody>
          <a:bodyPr/>
          <a:lstStyle/>
          <a:p>
            <a:r>
              <a:rPr lang="en-US" dirty="0"/>
              <a:t>We must help them guard their hearts….</a:t>
            </a:r>
          </a:p>
          <a:p>
            <a:endParaRPr lang="en-US" dirty="0"/>
          </a:p>
          <a:p>
            <a:r>
              <a:rPr lang="en-US" dirty="0"/>
              <a:t>Pro. 4:23</a:t>
            </a:r>
          </a:p>
          <a:p>
            <a:endParaRPr lang="en-US" dirty="0"/>
          </a:p>
          <a:p>
            <a:r>
              <a:rPr lang="en-US" b="0" i="0" dirty="0">
                <a:solidFill>
                  <a:srgbClr val="000000"/>
                </a:solidFill>
                <a:effectLst/>
                <a:latin typeface="system-ui"/>
              </a:rPr>
              <a:t>Watch over your heart with all diligence,</a:t>
            </a:r>
            <a:br>
              <a:rPr lang="en-US" dirty="0"/>
            </a:br>
            <a:r>
              <a:rPr lang="en-US" b="0" i="0" dirty="0">
                <a:solidFill>
                  <a:srgbClr val="000000"/>
                </a:solidFill>
                <a:effectLst/>
                <a:latin typeface="system-ui"/>
              </a:rPr>
              <a:t>For from it </a:t>
            </a:r>
            <a:r>
              <a:rPr lang="en-US" b="0" i="1" dirty="0">
                <a:solidFill>
                  <a:srgbClr val="000000"/>
                </a:solidFill>
                <a:effectLst/>
                <a:latin typeface="system-ui"/>
              </a:rPr>
              <a:t>flow</a:t>
            </a:r>
            <a:r>
              <a:rPr lang="en-US" b="0" i="0" dirty="0">
                <a:solidFill>
                  <a:srgbClr val="000000"/>
                </a:solidFill>
                <a:effectLst/>
                <a:latin typeface="system-ui"/>
              </a:rPr>
              <a:t> the springs of life.</a:t>
            </a:r>
            <a:endParaRPr lang="en-US" dirty="0"/>
          </a:p>
          <a:p>
            <a:endParaRPr lang="en-US" dirty="0"/>
          </a:p>
          <a:p>
            <a:endParaRPr lang="en-US" dirty="0"/>
          </a:p>
          <a:p>
            <a:r>
              <a:rPr lang="en-US" dirty="0"/>
              <a:t>Because we all have SO MUCH MEDIA in our lives…</a:t>
            </a:r>
          </a:p>
          <a:p>
            <a:endParaRPr lang="en-US" dirty="0"/>
          </a:p>
          <a:p>
            <a:r>
              <a:rPr lang="en-US" dirty="0"/>
              <a:t>YouTube</a:t>
            </a:r>
          </a:p>
          <a:p>
            <a:r>
              <a:rPr lang="en-US" dirty="0"/>
              <a:t>Cartoons</a:t>
            </a:r>
          </a:p>
          <a:p>
            <a:r>
              <a:rPr lang="en-US" dirty="0" err="1"/>
              <a:t>Etc</a:t>
            </a:r>
            <a:r>
              <a:rPr lang="en-US" dirty="0"/>
              <a:t>…</a:t>
            </a:r>
          </a:p>
          <a:p>
            <a:endParaRPr lang="en-US" dirty="0"/>
          </a:p>
          <a:p>
            <a:r>
              <a:rPr lang="en-US" dirty="0"/>
              <a:t>Garbage In – Garbage out…</a:t>
            </a:r>
          </a:p>
          <a:p>
            <a:endParaRPr lang="en-US" dirty="0"/>
          </a:p>
          <a:p>
            <a:r>
              <a:rPr lang="en-US" dirty="0"/>
              <a:t>HANNAH took Samuel to the temple…</a:t>
            </a:r>
          </a:p>
          <a:p>
            <a:r>
              <a:rPr lang="en-US" dirty="0"/>
              <a:t>DANIEL determined not to defile Himself…</a:t>
            </a:r>
          </a:p>
          <a:p>
            <a:r>
              <a:rPr lang="en-US" dirty="0"/>
              <a:t>JESUS spent 3 days asking and answering questions in the temple…</a:t>
            </a:r>
          </a:p>
          <a:p>
            <a:endParaRPr lang="en-US" dirty="0"/>
          </a:p>
          <a:p>
            <a:r>
              <a:rPr lang="en-US" dirty="0"/>
              <a:t>These young people were filled with Scripture.</a:t>
            </a:r>
          </a:p>
          <a:p>
            <a:endParaRPr lang="en-US" dirty="0"/>
          </a:p>
          <a:p>
            <a:endParaRPr lang="en-US" dirty="0"/>
          </a:p>
          <a:p>
            <a:r>
              <a:rPr lang="en-US" dirty="0"/>
              <a:t>JOHN 6:8-11….</a:t>
            </a:r>
          </a:p>
          <a:p>
            <a:endParaRPr lang="en-US" dirty="0"/>
          </a:p>
          <a:p>
            <a:r>
              <a:rPr lang="en-US" dirty="0"/>
              <a:t>If you have 5 loaves and 2 fish – would you bring them to Jesus?  Would you share with the hungry people all around you?  This little boy did.</a:t>
            </a:r>
          </a:p>
          <a:p>
            <a:endParaRPr lang="en-US" dirty="0"/>
          </a:p>
          <a:p>
            <a:endParaRPr lang="en-US" dirty="0"/>
          </a:p>
        </p:txBody>
      </p:sp>
      <p:sp>
        <p:nvSpPr>
          <p:cNvPr id="4" name="Slide Number Placeholder 3">
            <a:extLst>
              <a:ext uri="{FF2B5EF4-FFF2-40B4-BE49-F238E27FC236}">
                <a16:creationId xmlns:a16="http://schemas.microsoft.com/office/drawing/2014/main" id="{148C7646-5904-663A-8C95-F668DFCD4B73}"/>
              </a:ext>
            </a:extLst>
          </p:cNvPr>
          <p:cNvSpPr>
            <a:spLocks noGrp="1"/>
          </p:cNvSpPr>
          <p:nvPr>
            <p:ph type="sldNum" sz="quarter" idx="5"/>
          </p:nvPr>
        </p:nvSpPr>
        <p:spPr/>
        <p:txBody>
          <a:bodyPr/>
          <a:lstStyle/>
          <a:p>
            <a:fld id="{EFE33CB0-1BAF-A44C-A092-47E805333867}" type="slidenum">
              <a:rPr lang="en-US" smtClean="0"/>
              <a:t>9</a:t>
            </a:fld>
            <a:endParaRPr lang="en-US"/>
          </a:p>
        </p:txBody>
      </p:sp>
    </p:spTree>
    <p:extLst>
      <p:ext uri="{BB962C8B-B14F-4D97-AF65-F5344CB8AC3E}">
        <p14:creationId xmlns:p14="http://schemas.microsoft.com/office/powerpoint/2010/main" val="404587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3/23/24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5DCB-6929-8E22-2BB1-FAC7086BD289}"/>
              </a:ext>
            </a:extLst>
          </p:cNvPr>
          <p:cNvSpPr>
            <a:spLocks noGrp="1"/>
          </p:cNvSpPr>
          <p:nvPr>
            <p:ph type="ctrTitle"/>
          </p:nvPr>
        </p:nvSpPr>
        <p:spPr/>
        <p:txBody>
          <a:bodyPr/>
          <a:lstStyle/>
          <a:p>
            <a:r>
              <a:rPr lang="en-US" dirty="0"/>
              <a:t>Parenting Essentials</a:t>
            </a:r>
          </a:p>
        </p:txBody>
      </p:sp>
      <p:sp>
        <p:nvSpPr>
          <p:cNvPr id="3" name="Subtitle 2">
            <a:extLst>
              <a:ext uri="{FF2B5EF4-FFF2-40B4-BE49-F238E27FC236}">
                <a16:creationId xmlns:a16="http://schemas.microsoft.com/office/drawing/2014/main" id="{80A58E2E-3BEE-B455-C1E1-221C2DA44197}"/>
              </a:ext>
            </a:extLst>
          </p:cNvPr>
          <p:cNvSpPr>
            <a:spLocks noGrp="1"/>
          </p:cNvSpPr>
          <p:nvPr>
            <p:ph type="subTitle" idx="1"/>
          </p:nvPr>
        </p:nvSpPr>
        <p:spPr/>
        <p:txBody>
          <a:bodyPr/>
          <a:lstStyle/>
          <a:p>
            <a:endParaRPr lang="en-US"/>
          </a:p>
        </p:txBody>
      </p:sp>
      <p:pic>
        <p:nvPicPr>
          <p:cNvPr id="6" name="Picture 5" descr="A tire on a lawn&#10;&#10;Description automatically generated">
            <a:extLst>
              <a:ext uri="{FF2B5EF4-FFF2-40B4-BE49-F238E27FC236}">
                <a16:creationId xmlns:a16="http://schemas.microsoft.com/office/drawing/2014/main" id="{78A787FD-9A82-ADBC-E7B4-0322CCA9F2DD}"/>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72128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189A-DD29-607F-A980-08351B241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3258A-59D4-C2E0-DBAB-C9D518FA7BF3}"/>
              </a:ext>
            </a:extLst>
          </p:cNvPr>
          <p:cNvSpPr>
            <a:spLocks noGrp="1"/>
          </p:cNvSpPr>
          <p:nvPr>
            <p:ph type="ctrTitle"/>
          </p:nvPr>
        </p:nvSpPr>
        <p:spPr/>
        <p:txBody>
          <a:bodyPr/>
          <a:lstStyle/>
          <a:p>
            <a:r>
              <a:rPr lang="en-US" dirty="0"/>
              <a:t>Parenting Essentials</a:t>
            </a:r>
          </a:p>
        </p:txBody>
      </p:sp>
      <p:sp>
        <p:nvSpPr>
          <p:cNvPr id="3" name="Subtitle 2">
            <a:extLst>
              <a:ext uri="{FF2B5EF4-FFF2-40B4-BE49-F238E27FC236}">
                <a16:creationId xmlns:a16="http://schemas.microsoft.com/office/drawing/2014/main" id="{151273FA-18EF-4994-2FFA-9B88B41EF19C}"/>
              </a:ext>
            </a:extLst>
          </p:cNvPr>
          <p:cNvSpPr>
            <a:spLocks noGrp="1"/>
          </p:cNvSpPr>
          <p:nvPr>
            <p:ph type="subTitle" idx="1"/>
          </p:nvPr>
        </p:nvSpPr>
        <p:spPr/>
        <p:txBody>
          <a:bodyPr/>
          <a:lstStyle/>
          <a:p>
            <a:endParaRPr lang="en-US"/>
          </a:p>
        </p:txBody>
      </p:sp>
      <p:pic>
        <p:nvPicPr>
          <p:cNvPr id="6" name="Picture 5" descr="A tire on a lawn&#10;&#10;Description automatically generated">
            <a:extLst>
              <a:ext uri="{FF2B5EF4-FFF2-40B4-BE49-F238E27FC236}">
                <a16:creationId xmlns:a16="http://schemas.microsoft.com/office/drawing/2014/main" id="{380498D3-BE23-DB26-E945-16F3F39607FF}"/>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76459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61E58-E5C7-0938-E96E-CFE8E98C8813}"/>
              </a:ext>
            </a:extLst>
          </p:cNvPr>
          <p:cNvSpPr txBox="1"/>
          <p:nvPr/>
        </p:nvSpPr>
        <p:spPr>
          <a:xfrm>
            <a:off x="581186" y="1736962"/>
            <a:ext cx="7981627" cy="3046988"/>
          </a:xfrm>
          <a:prstGeom prst="rect">
            <a:avLst/>
          </a:prstGeom>
          <a:noFill/>
        </p:spPr>
        <p:txBody>
          <a:bodyPr wrap="square" rtlCol="0">
            <a:spAutoFit/>
          </a:bodyPr>
          <a:lstStyle/>
          <a:p>
            <a:r>
              <a:rPr lang="en-US" sz="2400" baseline="30000" dirty="0">
                <a:solidFill>
                  <a:schemeClr val="bg1"/>
                </a:solidFill>
                <a:effectLst/>
                <a:latin typeface="Calibri Light" panose="020F0302020204030204" pitchFamily="34" charset="0"/>
                <a:cs typeface="Calibri Light" panose="020F0302020204030204" pitchFamily="34" charset="0"/>
              </a:rPr>
              <a:t>13 </a:t>
            </a:r>
            <a:r>
              <a:rPr lang="en-US" sz="2400" dirty="0">
                <a:solidFill>
                  <a:schemeClr val="bg1"/>
                </a:solidFill>
                <a:effectLst/>
                <a:latin typeface="Calibri Light" panose="020F0302020204030204" pitchFamily="34" charset="0"/>
                <a:cs typeface="Calibri Light" panose="020F0302020204030204" pitchFamily="34" charset="0"/>
              </a:rPr>
              <a:t>And they were </a:t>
            </a:r>
            <a:r>
              <a:rPr lang="en-US" sz="2400" dirty="0">
                <a:solidFill>
                  <a:srgbClr val="6DDFCF"/>
                </a:solidFill>
                <a:effectLst/>
                <a:latin typeface="Calibri Light" panose="020F0302020204030204" pitchFamily="34" charset="0"/>
                <a:cs typeface="Calibri Light" panose="020F0302020204030204" pitchFamily="34" charset="0"/>
              </a:rPr>
              <a:t>bringing children to Him </a:t>
            </a:r>
            <a:r>
              <a:rPr lang="en-US" sz="2400" dirty="0">
                <a:solidFill>
                  <a:schemeClr val="bg1"/>
                </a:solidFill>
                <a:effectLst/>
                <a:latin typeface="Calibri Light" panose="020F0302020204030204" pitchFamily="34" charset="0"/>
                <a:cs typeface="Calibri Light" panose="020F0302020204030204" pitchFamily="34" charset="0"/>
              </a:rPr>
              <a:t>so that He might touch them; but the disciples rebuked them. </a:t>
            </a:r>
            <a:r>
              <a:rPr lang="en-US" sz="2400" baseline="30000" dirty="0">
                <a:solidFill>
                  <a:schemeClr val="bg1"/>
                </a:solidFill>
                <a:effectLst/>
                <a:latin typeface="Calibri Light" panose="020F0302020204030204" pitchFamily="34" charset="0"/>
                <a:cs typeface="Calibri Light" panose="020F0302020204030204" pitchFamily="34" charset="0"/>
              </a:rPr>
              <a:t>14 </a:t>
            </a:r>
            <a:r>
              <a:rPr lang="en-US" sz="2400" dirty="0">
                <a:solidFill>
                  <a:schemeClr val="bg1"/>
                </a:solidFill>
                <a:effectLst/>
                <a:latin typeface="Calibri Light" panose="020F0302020204030204" pitchFamily="34" charset="0"/>
                <a:cs typeface="Calibri Light" panose="020F0302020204030204" pitchFamily="34" charset="0"/>
              </a:rPr>
              <a:t>But when Jesus saw this, He was indignant and said to them, “</a:t>
            </a:r>
            <a:r>
              <a:rPr lang="en-US" sz="2400" dirty="0">
                <a:solidFill>
                  <a:srgbClr val="6DDFCF"/>
                </a:solidFill>
                <a:effectLst/>
                <a:latin typeface="Calibri Light" panose="020F0302020204030204" pitchFamily="34" charset="0"/>
                <a:cs typeface="Calibri Light" panose="020F0302020204030204" pitchFamily="34" charset="0"/>
              </a:rPr>
              <a:t>Permit the children to come to Me; do not hinder them</a:t>
            </a:r>
            <a:r>
              <a:rPr lang="en-US" sz="2400" dirty="0">
                <a:solidFill>
                  <a:schemeClr val="bg1"/>
                </a:solidFill>
                <a:effectLst/>
                <a:latin typeface="Calibri Light" panose="020F0302020204030204" pitchFamily="34" charset="0"/>
                <a:cs typeface="Calibri Light" panose="020F0302020204030204" pitchFamily="34" charset="0"/>
              </a:rPr>
              <a:t>; for the kingdom of God belongs to such as these. </a:t>
            </a:r>
            <a:r>
              <a:rPr lang="en-US" sz="2400" baseline="30000" dirty="0">
                <a:solidFill>
                  <a:schemeClr val="bg1"/>
                </a:solidFill>
                <a:effectLst/>
                <a:latin typeface="Calibri Light" panose="020F0302020204030204" pitchFamily="34" charset="0"/>
                <a:cs typeface="Calibri Light" panose="020F0302020204030204" pitchFamily="34" charset="0"/>
              </a:rPr>
              <a:t>15 </a:t>
            </a:r>
            <a:r>
              <a:rPr lang="en-US" sz="2400" dirty="0">
                <a:solidFill>
                  <a:schemeClr val="bg1"/>
                </a:solidFill>
                <a:effectLst/>
                <a:latin typeface="Calibri Light" panose="020F0302020204030204" pitchFamily="34" charset="0"/>
                <a:cs typeface="Calibri Light" panose="020F0302020204030204" pitchFamily="34" charset="0"/>
              </a:rPr>
              <a:t>Truly I say to you, whoever does not receive the kingdom of God like a child will not enter it at all.” </a:t>
            </a:r>
            <a:r>
              <a:rPr lang="en-US" sz="2400" baseline="30000" dirty="0">
                <a:solidFill>
                  <a:schemeClr val="bg1"/>
                </a:solidFill>
                <a:effectLst/>
                <a:latin typeface="Calibri Light" panose="020F0302020204030204" pitchFamily="34" charset="0"/>
                <a:cs typeface="Calibri Light" panose="020F0302020204030204" pitchFamily="34" charset="0"/>
              </a:rPr>
              <a:t>16 </a:t>
            </a:r>
            <a:r>
              <a:rPr lang="en-US" sz="2400" dirty="0">
                <a:solidFill>
                  <a:srgbClr val="6DDFCF"/>
                </a:solidFill>
                <a:effectLst/>
                <a:latin typeface="Calibri Light" panose="020F0302020204030204" pitchFamily="34" charset="0"/>
                <a:cs typeface="Calibri Light" panose="020F0302020204030204" pitchFamily="34" charset="0"/>
              </a:rPr>
              <a:t>And He took them in His arms and began blessing them, laying His hands on them.</a:t>
            </a:r>
            <a:endParaRPr lang="en-US" sz="2400" dirty="0">
              <a:solidFill>
                <a:srgbClr val="6DDFCF"/>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C3C52850-7572-6A1F-5C76-F9DC2FB9E5AE}"/>
              </a:ext>
            </a:extLst>
          </p:cNvPr>
          <p:cNvSpPr txBox="1"/>
          <p:nvPr/>
        </p:nvSpPr>
        <p:spPr>
          <a:xfrm>
            <a:off x="1604074" y="607884"/>
            <a:ext cx="5935849" cy="646331"/>
          </a:xfrm>
          <a:prstGeom prst="rect">
            <a:avLst/>
          </a:prstGeom>
          <a:noFill/>
        </p:spPr>
        <p:txBody>
          <a:bodyPr wrap="square" rtlCol="0">
            <a:spAutoFit/>
          </a:bodyPr>
          <a:lstStyle/>
          <a:p>
            <a:r>
              <a:rPr lang="en-US" sz="3600" dirty="0">
                <a:solidFill>
                  <a:schemeClr val="bg1"/>
                </a:solidFill>
                <a:latin typeface="Calibri Light" panose="020F0302020204030204" pitchFamily="34" charset="0"/>
                <a:cs typeface="Calibri Light" panose="020F0302020204030204" pitchFamily="34" charset="0"/>
              </a:rPr>
              <a:t>Bringing Our Children To Jesus</a:t>
            </a:r>
          </a:p>
        </p:txBody>
      </p:sp>
    </p:spTree>
    <p:extLst>
      <p:ext uri="{BB962C8B-B14F-4D97-AF65-F5344CB8AC3E}">
        <p14:creationId xmlns:p14="http://schemas.microsoft.com/office/powerpoint/2010/main" val="37666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0408-7CAB-BE47-2506-0E002F7627F0}"/>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73918257-2912-67A1-FC92-CA9C103E8B23}"/>
              </a:ext>
            </a:extLst>
          </p:cNvPr>
          <p:cNvSpPr txBox="1"/>
          <p:nvPr/>
        </p:nvSpPr>
        <p:spPr>
          <a:xfrm>
            <a:off x="1725968" y="487044"/>
            <a:ext cx="5935849" cy="646331"/>
          </a:xfrm>
          <a:prstGeom prst="rect">
            <a:avLst/>
          </a:prstGeom>
          <a:noFill/>
        </p:spPr>
        <p:txBody>
          <a:bodyPr wrap="square" rtlCol="0">
            <a:spAutoFit/>
          </a:bodyPr>
          <a:lstStyle/>
          <a:p>
            <a:pPr algn="ctr"/>
            <a:r>
              <a:rPr lang="en-US" sz="3600" dirty="0">
                <a:solidFill>
                  <a:schemeClr val="bg1"/>
                </a:solidFill>
                <a:latin typeface="Calibri Light" panose="020F0302020204030204" pitchFamily="34" charset="0"/>
                <a:cs typeface="Calibri Light" panose="020F0302020204030204" pitchFamily="34" charset="0"/>
              </a:rPr>
              <a:t>We Use 7 Biblical Essentials</a:t>
            </a:r>
          </a:p>
        </p:txBody>
      </p:sp>
      <p:grpSp>
        <p:nvGrpSpPr>
          <p:cNvPr id="7" name="Group 6">
            <a:extLst>
              <a:ext uri="{FF2B5EF4-FFF2-40B4-BE49-F238E27FC236}">
                <a16:creationId xmlns:a16="http://schemas.microsoft.com/office/drawing/2014/main" id="{BFB323BE-0505-AD9B-E3CE-A59D283456EC}"/>
              </a:ext>
            </a:extLst>
          </p:cNvPr>
          <p:cNvGrpSpPr/>
          <p:nvPr/>
        </p:nvGrpSpPr>
        <p:grpSpPr>
          <a:xfrm>
            <a:off x="261858" y="1435899"/>
            <a:ext cx="1863731" cy="1750615"/>
            <a:chOff x="261858" y="1435899"/>
            <a:chExt cx="1863731" cy="1750615"/>
          </a:xfrm>
        </p:grpSpPr>
        <p:pic>
          <p:nvPicPr>
            <p:cNvPr id="18" name="Graphic 17" descr="Two Hearts with solid fill">
              <a:extLst>
                <a:ext uri="{FF2B5EF4-FFF2-40B4-BE49-F238E27FC236}">
                  <a16:creationId xmlns:a16="http://schemas.microsoft.com/office/drawing/2014/main" id="{94AC2625-96E8-B348-8767-7B4C198A25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417" y="1435899"/>
              <a:ext cx="640080" cy="640080"/>
            </a:xfrm>
            <a:prstGeom prst="rect">
              <a:avLst/>
            </a:prstGeom>
          </p:spPr>
        </p:pic>
        <p:sp>
          <p:nvSpPr>
            <p:cNvPr id="32" name="TextBox 31">
              <a:extLst>
                <a:ext uri="{FF2B5EF4-FFF2-40B4-BE49-F238E27FC236}">
                  <a16:creationId xmlns:a16="http://schemas.microsoft.com/office/drawing/2014/main" id="{E7A403EC-2291-15DC-8719-6B12F412CCC6}"/>
                </a:ext>
              </a:extLst>
            </p:cNvPr>
            <p:cNvSpPr txBox="1"/>
            <p:nvPr/>
          </p:nvSpPr>
          <p:spPr>
            <a:xfrm>
              <a:off x="261858" y="2724849"/>
              <a:ext cx="1849091" cy="461665"/>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Deut. 6:6-9</a:t>
              </a:r>
            </a:p>
          </p:txBody>
        </p:sp>
        <p:sp>
          <p:nvSpPr>
            <p:cNvPr id="35" name="Rounded Rectangle 34">
              <a:extLst>
                <a:ext uri="{FF2B5EF4-FFF2-40B4-BE49-F238E27FC236}">
                  <a16:creationId xmlns:a16="http://schemas.microsoft.com/office/drawing/2014/main" id="{679F7CA5-D297-F094-0933-6F593A9258B0}"/>
                </a:ext>
              </a:extLst>
            </p:cNvPr>
            <p:cNvSpPr/>
            <p:nvPr/>
          </p:nvSpPr>
          <p:spPr>
            <a:xfrm>
              <a:off x="296789" y="2233138"/>
              <a:ext cx="1828800" cy="434520"/>
            </a:xfrm>
            <a:prstGeom prst="roundRect">
              <a:avLst>
                <a:gd name="adj" fmla="val 50000"/>
              </a:avLst>
            </a:prstGeom>
            <a:noFill/>
            <a:ln w="22225">
              <a:gradFill flip="none" rotWithShape="1">
                <a:gsLst>
                  <a:gs pos="0">
                    <a:srgbClr val="FF5165"/>
                  </a:gs>
                  <a:gs pos="33000">
                    <a:schemeClr val="accent2">
                      <a:lumMod val="20000"/>
                      <a:lumOff val="80000"/>
                    </a:schemeClr>
                  </a:gs>
                  <a:gs pos="92000">
                    <a:srgbClr val="FF516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LOVE</a:t>
              </a:r>
            </a:p>
          </p:txBody>
        </p:sp>
      </p:grpSp>
      <p:grpSp>
        <p:nvGrpSpPr>
          <p:cNvPr id="9" name="Group 8">
            <a:extLst>
              <a:ext uri="{FF2B5EF4-FFF2-40B4-BE49-F238E27FC236}">
                <a16:creationId xmlns:a16="http://schemas.microsoft.com/office/drawing/2014/main" id="{18A129CC-CEBF-2E01-0B42-895BAF74C96A}"/>
              </a:ext>
            </a:extLst>
          </p:cNvPr>
          <p:cNvGrpSpPr/>
          <p:nvPr/>
        </p:nvGrpSpPr>
        <p:grpSpPr>
          <a:xfrm>
            <a:off x="2466812" y="1435899"/>
            <a:ext cx="2007577" cy="1733891"/>
            <a:chOff x="2466812" y="1435899"/>
            <a:chExt cx="2007577" cy="1733891"/>
          </a:xfrm>
        </p:grpSpPr>
        <p:pic>
          <p:nvPicPr>
            <p:cNvPr id="16" name="Graphic 15" descr="Bullseye with solid fill">
              <a:extLst>
                <a:ext uri="{FF2B5EF4-FFF2-40B4-BE49-F238E27FC236}">
                  <a16:creationId xmlns:a16="http://schemas.microsoft.com/office/drawing/2014/main" id="{8B8F58C3-FE1E-DEEA-48B7-AA45CEA781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87959" y="1435899"/>
              <a:ext cx="640080" cy="640080"/>
            </a:xfrm>
            <a:prstGeom prst="rect">
              <a:avLst/>
            </a:prstGeom>
          </p:spPr>
        </p:pic>
        <p:sp>
          <p:nvSpPr>
            <p:cNvPr id="36" name="Rounded Rectangle 35">
              <a:extLst>
                <a:ext uri="{FF2B5EF4-FFF2-40B4-BE49-F238E27FC236}">
                  <a16:creationId xmlns:a16="http://schemas.microsoft.com/office/drawing/2014/main" id="{D31394F4-B4DA-0037-C69B-642CF9178065}"/>
                </a:ext>
              </a:extLst>
            </p:cNvPr>
            <p:cNvSpPr/>
            <p:nvPr/>
          </p:nvSpPr>
          <p:spPr>
            <a:xfrm>
              <a:off x="2556201" y="2233138"/>
              <a:ext cx="1828800" cy="434520"/>
            </a:xfrm>
            <a:prstGeom prst="roundRect">
              <a:avLst>
                <a:gd name="adj" fmla="val 50000"/>
              </a:avLst>
            </a:prstGeom>
            <a:noFill/>
            <a:ln w="22225">
              <a:gradFill flip="none" rotWithShape="1">
                <a:gsLst>
                  <a:gs pos="0">
                    <a:schemeClr val="accent4">
                      <a:lumMod val="40000"/>
                      <a:lumOff val="60000"/>
                    </a:schemeClr>
                  </a:gs>
                  <a:gs pos="33000">
                    <a:schemeClr val="accent1">
                      <a:lumMod val="20000"/>
                      <a:lumOff val="80000"/>
                    </a:schemeClr>
                  </a:gs>
                  <a:gs pos="92000">
                    <a:srgbClr val="00B0F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AIM</a:t>
              </a:r>
            </a:p>
          </p:txBody>
        </p:sp>
        <p:sp>
          <p:nvSpPr>
            <p:cNvPr id="41" name="TextBox 40">
              <a:extLst>
                <a:ext uri="{FF2B5EF4-FFF2-40B4-BE49-F238E27FC236}">
                  <a16:creationId xmlns:a16="http://schemas.microsoft.com/office/drawing/2014/main" id="{09206BA0-0FF7-65E2-4314-5300480A1BBB}"/>
                </a:ext>
              </a:extLst>
            </p:cNvPr>
            <p:cNvSpPr txBox="1"/>
            <p:nvPr/>
          </p:nvSpPr>
          <p:spPr>
            <a:xfrm>
              <a:off x="2466812" y="2708125"/>
              <a:ext cx="2007577" cy="461665"/>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Psalm 127:3-5</a:t>
              </a:r>
            </a:p>
          </p:txBody>
        </p:sp>
      </p:grpSp>
      <p:grpSp>
        <p:nvGrpSpPr>
          <p:cNvPr id="11" name="Group 10">
            <a:extLst>
              <a:ext uri="{FF2B5EF4-FFF2-40B4-BE49-F238E27FC236}">
                <a16:creationId xmlns:a16="http://schemas.microsoft.com/office/drawing/2014/main" id="{8653FF33-F12B-76B8-69D4-6C2EFBF56817}"/>
              </a:ext>
            </a:extLst>
          </p:cNvPr>
          <p:cNvGrpSpPr/>
          <p:nvPr/>
        </p:nvGrpSpPr>
        <p:grpSpPr>
          <a:xfrm>
            <a:off x="4742267" y="1411706"/>
            <a:ext cx="2007577" cy="1760640"/>
            <a:chOff x="4742267" y="1411706"/>
            <a:chExt cx="2007577" cy="1760640"/>
          </a:xfrm>
        </p:grpSpPr>
        <p:pic>
          <p:nvPicPr>
            <p:cNvPr id="14" name="Graphic 13" descr="Teacher with solid fill">
              <a:extLst>
                <a:ext uri="{FF2B5EF4-FFF2-40B4-BE49-F238E27FC236}">
                  <a16:creationId xmlns:a16="http://schemas.microsoft.com/office/drawing/2014/main" id="{724A0DA6-3660-0F8A-598C-E0235AEC77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87632" y="1411706"/>
              <a:ext cx="640080" cy="640080"/>
            </a:xfrm>
            <a:prstGeom prst="rect">
              <a:avLst/>
            </a:prstGeom>
          </p:spPr>
        </p:pic>
        <p:sp>
          <p:nvSpPr>
            <p:cNvPr id="37" name="Rounded Rectangle 36">
              <a:extLst>
                <a:ext uri="{FF2B5EF4-FFF2-40B4-BE49-F238E27FC236}">
                  <a16:creationId xmlns:a16="http://schemas.microsoft.com/office/drawing/2014/main" id="{F555956D-A6CB-0206-4EBF-85CBF7AAC42F}"/>
                </a:ext>
              </a:extLst>
            </p:cNvPr>
            <p:cNvSpPr/>
            <p:nvPr/>
          </p:nvSpPr>
          <p:spPr>
            <a:xfrm>
              <a:off x="4815613" y="2233138"/>
              <a:ext cx="1828800" cy="434520"/>
            </a:xfrm>
            <a:prstGeom prst="roundRect">
              <a:avLst>
                <a:gd name="adj" fmla="val 50000"/>
              </a:avLst>
            </a:prstGeom>
            <a:noFill/>
            <a:ln w="22225">
              <a:gradFill flip="none" rotWithShape="1">
                <a:gsLst>
                  <a:gs pos="0">
                    <a:srgbClr val="FDD179"/>
                  </a:gs>
                  <a:gs pos="33000">
                    <a:srgbClr val="FFFF00"/>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TRAIN</a:t>
              </a:r>
            </a:p>
          </p:txBody>
        </p:sp>
        <p:sp>
          <p:nvSpPr>
            <p:cNvPr id="42" name="TextBox 41">
              <a:extLst>
                <a:ext uri="{FF2B5EF4-FFF2-40B4-BE49-F238E27FC236}">
                  <a16:creationId xmlns:a16="http://schemas.microsoft.com/office/drawing/2014/main" id="{EDC4D11D-7934-A4F1-3F2B-CD84D126A588}"/>
                </a:ext>
              </a:extLst>
            </p:cNvPr>
            <p:cNvSpPr txBox="1"/>
            <p:nvPr/>
          </p:nvSpPr>
          <p:spPr>
            <a:xfrm>
              <a:off x="4742267" y="2710681"/>
              <a:ext cx="2007577" cy="461665"/>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Eph. 6:1-4</a:t>
              </a:r>
            </a:p>
          </p:txBody>
        </p:sp>
      </p:grpSp>
      <p:grpSp>
        <p:nvGrpSpPr>
          <p:cNvPr id="13" name="Group 12">
            <a:extLst>
              <a:ext uri="{FF2B5EF4-FFF2-40B4-BE49-F238E27FC236}">
                <a16:creationId xmlns:a16="http://schemas.microsoft.com/office/drawing/2014/main" id="{B717F291-B8A2-634D-1E3E-A9952D2DC6AD}"/>
              </a:ext>
            </a:extLst>
          </p:cNvPr>
          <p:cNvGrpSpPr/>
          <p:nvPr/>
        </p:nvGrpSpPr>
        <p:grpSpPr>
          <a:xfrm>
            <a:off x="892305" y="3482742"/>
            <a:ext cx="2057400" cy="1742701"/>
            <a:chOff x="892305" y="3482742"/>
            <a:chExt cx="2057400" cy="1742701"/>
          </a:xfrm>
        </p:grpSpPr>
        <p:pic>
          <p:nvPicPr>
            <p:cNvPr id="10" name="Graphic 9" descr="Raised hand with solid fill">
              <a:extLst>
                <a:ext uri="{FF2B5EF4-FFF2-40B4-BE49-F238E27FC236}">
                  <a16:creationId xmlns:a16="http://schemas.microsoft.com/office/drawing/2014/main" id="{9E272592-B3BA-0B43-F30C-85D60B7A69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57100" y="3482742"/>
              <a:ext cx="640080" cy="640080"/>
            </a:xfrm>
            <a:prstGeom prst="rect">
              <a:avLst/>
            </a:prstGeom>
          </p:spPr>
        </p:pic>
        <p:sp>
          <p:nvSpPr>
            <p:cNvPr id="39" name="Rounded Rectangle 38">
              <a:extLst>
                <a:ext uri="{FF2B5EF4-FFF2-40B4-BE49-F238E27FC236}">
                  <a16:creationId xmlns:a16="http://schemas.microsoft.com/office/drawing/2014/main" id="{93FF9ED8-B26F-79FF-79B2-ABBAA69094D2}"/>
                </a:ext>
              </a:extLst>
            </p:cNvPr>
            <p:cNvSpPr/>
            <p:nvPr/>
          </p:nvSpPr>
          <p:spPr>
            <a:xfrm>
              <a:off x="892305" y="4285472"/>
              <a:ext cx="2057400" cy="434520"/>
            </a:xfrm>
            <a:prstGeom prst="roundRect">
              <a:avLst>
                <a:gd name="adj" fmla="val 50000"/>
              </a:avLst>
            </a:prstGeom>
            <a:noFill/>
            <a:ln w="22225">
              <a:gradFill flip="none" rotWithShape="1">
                <a:gsLst>
                  <a:gs pos="0">
                    <a:srgbClr val="FFC000"/>
                  </a:gs>
                  <a:gs pos="47000">
                    <a:schemeClr val="accent2">
                      <a:lumMod val="40000"/>
                      <a:lumOff val="60000"/>
                    </a:schemeClr>
                  </a:gs>
                  <a:gs pos="100000">
                    <a:schemeClr val="accent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DISCIPLINE</a:t>
              </a:r>
            </a:p>
          </p:txBody>
        </p:sp>
        <p:sp>
          <p:nvSpPr>
            <p:cNvPr id="43" name="TextBox 42">
              <a:extLst>
                <a:ext uri="{FF2B5EF4-FFF2-40B4-BE49-F238E27FC236}">
                  <a16:creationId xmlns:a16="http://schemas.microsoft.com/office/drawing/2014/main" id="{923311FE-9F23-7010-EA38-391B3F99017C}"/>
                </a:ext>
              </a:extLst>
            </p:cNvPr>
            <p:cNvSpPr txBox="1"/>
            <p:nvPr/>
          </p:nvSpPr>
          <p:spPr>
            <a:xfrm>
              <a:off x="950519" y="4763778"/>
              <a:ext cx="1982328" cy="461665"/>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Prov. 23:13-14</a:t>
              </a:r>
            </a:p>
          </p:txBody>
        </p:sp>
      </p:grpSp>
      <p:grpSp>
        <p:nvGrpSpPr>
          <p:cNvPr id="15" name="Group 14">
            <a:extLst>
              <a:ext uri="{FF2B5EF4-FFF2-40B4-BE49-F238E27FC236}">
                <a16:creationId xmlns:a16="http://schemas.microsoft.com/office/drawing/2014/main" id="{28182030-13C6-9705-E8C9-D89939B5163A}"/>
              </a:ext>
            </a:extLst>
          </p:cNvPr>
          <p:cNvGrpSpPr/>
          <p:nvPr/>
        </p:nvGrpSpPr>
        <p:grpSpPr>
          <a:xfrm>
            <a:off x="3543299" y="3482742"/>
            <a:ext cx="2057400" cy="1742701"/>
            <a:chOff x="3543299" y="3482742"/>
            <a:chExt cx="2057400" cy="1742701"/>
          </a:xfrm>
        </p:grpSpPr>
        <p:pic>
          <p:nvPicPr>
            <p:cNvPr id="6" name="Graphic 5" descr="Binoculars with solid fill">
              <a:extLst>
                <a:ext uri="{FF2B5EF4-FFF2-40B4-BE49-F238E27FC236}">
                  <a16:creationId xmlns:a16="http://schemas.microsoft.com/office/drawing/2014/main" id="{1F69D05A-467A-44F2-5657-671531267B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51960" y="3482742"/>
              <a:ext cx="640080" cy="640080"/>
            </a:xfrm>
            <a:prstGeom prst="rect">
              <a:avLst/>
            </a:prstGeom>
          </p:spPr>
        </p:pic>
        <p:sp>
          <p:nvSpPr>
            <p:cNvPr id="38" name="Rounded Rectangle 37">
              <a:extLst>
                <a:ext uri="{FF2B5EF4-FFF2-40B4-BE49-F238E27FC236}">
                  <a16:creationId xmlns:a16="http://schemas.microsoft.com/office/drawing/2014/main" id="{9005F84D-4F83-19AC-7239-2C9F50D7566A}"/>
                </a:ext>
              </a:extLst>
            </p:cNvPr>
            <p:cNvSpPr/>
            <p:nvPr/>
          </p:nvSpPr>
          <p:spPr>
            <a:xfrm>
              <a:off x="3543299" y="4285472"/>
              <a:ext cx="2057400" cy="434520"/>
            </a:xfrm>
            <a:prstGeom prst="roundRect">
              <a:avLst>
                <a:gd name="adj" fmla="val 50000"/>
              </a:avLst>
            </a:prstGeom>
            <a:noFill/>
            <a:ln w="22225">
              <a:gradFill flip="none" rotWithShape="1">
                <a:gsLst>
                  <a:gs pos="0">
                    <a:srgbClr val="00C2B8"/>
                  </a:gs>
                  <a:gs pos="33000">
                    <a:schemeClr val="accent4">
                      <a:lumMod val="40000"/>
                      <a:lumOff val="60000"/>
                    </a:schemeClr>
                  </a:gs>
                  <a:gs pos="92000">
                    <a:srgbClr val="00C2B8"/>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EXAMPLE</a:t>
              </a:r>
            </a:p>
          </p:txBody>
        </p:sp>
        <p:sp>
          <p:nvSpPr>
            <p:cNvPr id="44" name="TextBox 43">
              <a:extLst>
                <a:ext uri="{FF2B5EF4-FFF2-40B4-BE49-F238E27FC236}">
                  <a16:creationId xmlns:a16="http://schemas.microsoft.com/office/drawing/2014/main" id="{DA806ACF-B624-3868-A770-8A80FD5CF82F}"/>
                </a:ext>
              </a:extLst>
            </p:cNvPr>
            <p:cNvSpPr txBox="1"/>
            <p:nvPr/>
          </p:nvSpPr>
          <p:spPr>
            <a:xfrm>
              <a:off x="3568211" y="4763778"/>
              <a:ext cx="2007577" cy="461665"/>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2 Tim. 1:5</a:t>
              </a:r>
            </a:p>
          </p:txBody>
        </p:sp>
      </p:grpSp>
      <p:grpSp>
        <p:nvGrpSpPr>
          <p:cNvPr id="17" name="Group 16">
            <a:extLst>
              <a:ext uri="{FF2B5EF4-FFF2-40B4-BE49-F238E27FC236}">
                <a16:creationId xmlns:a16="http://schemas.microsoft.com/office/drawing/2014/main" id="{733D85DA-C843-7620-E5DE-4D5966294BE0}"/>
              </a:ext>
            </a:extLst>
          </p:cNvPr>
          <p:cNvGrpSpPr/>
          <p:nvPr/>
        </p:nvGrpSpPr>
        <p:grpSpPr>
          <a:xfrm>
            <a:off x="6083829" y="3482742"/>
            <a:ext cx="2057400" cy="1742701"/>
            <a:chOff x="6083829" y="3482742"/>
            <a:chExt cx="2057400" cy="1742701"/>
          </a:xfrm>
        </p:grpSpPr>
        <p:pic>
          <p:nvPicPr>
            <p:cNvPr id="8" name="Graphic 7" descr="Present with solid fill">
              <a:extLst>
                <a:ext uri="{FF2B5EF4-FFF2-40B4-BE49-F238E27FC236}">
                  <a16:creationId xmlns:a16="http://schemas.microsoft.com/office/drawing/2014/main" id="{6BBFFAB0-B7C1-1180-6D80-BAF2C9A69E5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09485" y="3482742"/>
              <a:ext cx="640080" cy="640080"/>
            </a:xfrm>
            <a:prstGeom prst="rect">
              <a:avLst/>
            </a:prstGeom>
          </p:spPr>
        </p:pic>
        <p:sp>
          <p:nvSpPr>
            <p:cNvPr id="40" name="Rounded Rectangle 39">
              <a:extLst>
                <a:ext uri="{FF2B5EF4-FFF2-40B4-BE49-F238E27FC236}">
                  <a16:creationId xmlns:a16="http://schemas.microsoft.com/office/drawing/2014/main" id="{9EDAFC22-BDEC-CC64-124A-BD8DE28049C0}"/>
                </a:ext>
              </a:extLst>
            </p:cNvPr>
            <p:cNvSpPr/>
            <p:nvPr/>
          </p:nvSpPr>
          <p:spPr>
            <a:xfrm>
              <a:off x="6083829" y="4285472"/>
              <a:ext cx="2057400" cy="434520"/>
            </a:xfrm>
            <a:prstGeom prst="roundRect">
              <a:avLst>
                <a:gd name="adj" fmla="val 50000"/>
              </a:avLst>
            </a:prstGeom>
            <a:noFill/>
            <a:ln w="22225">
              <a:gradFill flip="none" rotWithShape="1">
                <a:gsLst>
                  <a:gs pos="0">
                    <a:schemeClr val="accent5">
                      <a:lumMod val="40000"/>
                      <a:lumOff val="60000"/>
                    </a:schemeClr>
                  </a:gs>
                  <a:gs pos="33000">
                    <a:schemeClr val="accent5">
                      <a:lumMod val="20000"/>
                      <a:lumOff val="80000"/>
                    </a:schemeClr>
                  </a:gs>
                  <a:gs pos="92000">
                    <a:schemeClr val="accent5">
                      <a:lumMod val="60000"/>
                      <a:lumOff val="40000"/>
                    </a:schemeClr>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GRACE</a:t>
              </a:r>
            </a:p>
          </p:txBody>
        </p:sp>
        <p:sp>
          <p:nvSpPr>
            <p:cNvPr id="45" name="TextBox 44">
              <a:extLst>
                <a:ext uri="{FF2B5EF4-FFF2-40B4-BE49-F238E27FC236}">
                  <a16:creationId xmlns:a16="http://schemas.microsoft.com/office/drawing/2014/main" id="{2C62FD3C-8311-7676-68C4-0D58AF87C67F}"/>
                </a:ext>
              </a:extLst>
            </p:cNvPr>
            <p:cNvSpPr txBox="1"/>
            <p:nvPr/>
          </p:nvSpPr>
          <p:spPr>
            <a:xfrm>
              <a:off x="6116771" y="4763778"/>
              <a:ext cx="2007577" cy="461665"/>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Eph. 4:32</a:t>
              </a:r>
            </a:p>
          </p:txBody>
        </p:sp>
      </p:grpSp>
      <p:grpSp>
        <p:nvGrpSpPr>
          <p:cNvPr id="12" name="Group 11">
            <a:extLst>
              <a:ext uri="{FF2B5EF4-FFF2-40B4-BE49-F238E27FC236}">
                <a16:creationId xmlns:a16="http://schemas.microsoft.com/office/drawing/2014/main" id="{98EE0493-8286-DB67-295B-3F41326AAF00}"/>
              </a:ext>
            </a:extLst>
          </p:cNvPr>
          <p:cNvGrpSpPr/>
          <p:nvPr/>
        </p:nvGrpSpPr>
        <p:grpSpPr>
          <a:xfrm>
            <a:off x="6943133" y="1414991"/>
            <a:ext cx="2007577" cy="1735000"/>
            <a:chOff x="6943133" y="1414991"/>
            <a:chExt cx="2007577" cy="1735000"/>
          </a:xfrm>
        </p:grpSpPr>
        <p:sp>
          <p:nvSpPr>
            <p:cNvPr id="2" name="Rounded Rectangle 1">
              <a:extLst>
                <a:ext uri="{FF2B5EF4-FFF2-40B4-BE49-F238E27FC236}">
                  <a16:creationId xmlns:a16="http://schemas.microsoft.com/office/drawing/2014/main" id="{9F44708B-91D1-5C43-8283-9D1A3875D218}"/>
                </a:ext>
              </a:extLst>
            </p:cNvPr>
            <p:cNvSpPr/>
            <p:nvPr/>
          </p:nvSpPr>
          <p:spPr>
            <a:xfrm>
              <a:off x="7075025" y="2226108"/>
              <a:ext cx="1828800" cy="434520"/>
            </a:xfrm>
            <a:prstGeom prst="roundRect">
              <a:avLst>
                <a:gd name="adj" fmla="val 50000"/>
              </a:avLst>
            </a:prstGeom>
            <a:noFill/>
            <a:ln w="22225">
              <a:gradFill flip="none" rotWithShape="1">
                <a:gsLst>
                  <a:gs pos="0">
                    <a:schemeClr val="accent6">
                      <a:lumMod val="60000"/>
                      <a:lumOff val="40000"/>
                    </a:schemeClr>
                  </a:gs>
                  <a:gs pos="33000">
                    <a:schemeClr val="accent6">
                      <a:lumMod val="20000"/>
                      <a:lumOff val="80000"/>
                    </a:schemeClr>
                  </a:gs>
                  <a:gs pos="92000">
                    <a:srgbClr val="00B05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PROVIDE</a:t>
              </a:r>
            </a:p>
          </p:txBody>
        </p:sp>
        <p:pic>
          <p:nvPicPr>
            <p:cNvPr id="4" name="Graphic 3" descr="Home with solid fill">
              <a:extLst>
                <a:ext uri="{FF2B5EF4-FFF2-40B4-BE49-F238E27FC236}">
                  <a16:creationId xmlns:a16="http://schemas.microsoft.com/office/drawing/2014/main" id="{CE8F8143-0D00-28D5-22EC-45EF217B0C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69385" y="1414991"/>
              <a:ext cx="640080" cy="640080"/>
            </a:xfrm>
            <a:prstGeom prst="rect">
              <a:avLst/>
            </a:prstGeom>
          </p:spPr>
        </p:pic>
        <p:sp>
          <p:nvSpPr>
            <p:cNvPr id="5" name="TextBox 4">
              <a:extLst>
                <a:ext uri="{FF2B5EF4-FFF2-40B4-BE49-F238E27FC236}">
                  <a16:creationId xmlns:a16="http://schemas.microsoft.com/office/drawing/2014/main" id="{95B77AD7-B948-A6A7-48A0-188174DD3EDD}"/>
                </a:ext>
              </a:extLst>
            </p:cNvPr>
            <p:cNvSpPr txBox="1"/>
            <p:nvPr/>
          </p:nvSpPr>
          <p:spPr>
            <a:xfrm>
              <a:off x="6943133" y="2688326"/>
              <a:ext cx="2007577" cy="461665"/>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1 Tim. 5:8</a:t>
              </a:r>
            </a:p>
          </p:txBody>
        </p:sp>
      </p:grpSp>
    </p:spTree>
    <p:extLst>
      <p:ext uri="{BB962C8B-B14F-4D97-AF65-F5344CB8AC3E}">
        <p14:creationId xmlns:p14="http://schemas.microsoft.com/office/powerpoint/2010/main" val="22529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ppt_y</p:attrName>
                                        </p:attrNameLst>
                                      </p:cBhvr>
                                      <p:tavLst>
                                        <p:tav tm="0">
                                          <p:val>
                                            <p:strVal val="#ppt_y+#ppt_h*1.125000"/>
                                          </p:val>
                                        </p:tav>
                                        <p:tav tm="100000">
                                          <p:val>
                                            <p:strVal val="#ppt_y"/>
                                          </p:val>
                                        </p:tav>
                                      </p:tavLst>
                                    </p:anim>
                                    <p:animEffect transition="in" filter="wipe(up)">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with a computer and a child on his shoulders&#10;&#10;Description automatically generated">
            <a:extLst>
              <a:ext uri="{FF2B5EF4-FFF2-40B4-BE49-F238E27FC236}">
                <a16:creationId xmlns:a16="http://schemas.microsoft.com/office/drawing/2014/main" id="{7289CBD7-00D0-893F-B0B8-53422E9D5A3B}"/>
              </a:ext>
            </a:extLst>
          </p:cNvPr>
          <p:cNvPicPr>
            <a:picLocks noChangeAspect="1"/>
          </p:cNvPicPr>
          <p:nvPr/>
        </p:nvPicPr>
        <p:blipFill rotWithShape="1">
          <a:blip r:embed="rId3"/>
          <a:srcRect b="6250"/>
          <a:stretch/>
        </p:blipFill>
        <p:spPr>
          <a:xfrm>
            <a:off x="0" y="0"/>
            <a:ext cx="9144000" cy="5715000"/>
          </a:xfrm>
          <a:prstGeom prst="rect">
            <a:avLst/>
          </a:prstGeom>
        </p:spPr>
      </p:pic>
    </p:spTree>
    <p:extLst>
      <p:ext uri="{BB962C8B-B14F-4D97-AF65-F5344CB8AC3E}">
        <p14:creationId xmlns:p14="http://schemas.microsoft.com/office/powerpoint/2010/main" val="407555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D74A-2CF7-16E6-742D-EA12432B38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A8DF52-CF6D-58C6-42CF-256338C29985}"/>
              </a:ext>
            </a:extLst>
          </p:cNvPr>
          <p:cNvSpPr txBox="1"/>
          <p:nvPr/>
        </p:nvSpPr>
        <p:spPr>
          <a:xfrm>
            <a:off x="808022" y="1222512"/>
            <a:ext cx="7638554" cy="1323439"/>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L</a:t>
            </a:r>
            <a:r>
              <a:rPr lang="en-US" sz="4000" dirty="0">
                <a:solidFill>
                  <a:schemeClr val="bg1"/>
                </a:solidFill>
                <a:effectLst/>
                <a:latin typeface="Calibri Light" panose="020F0302020204030204" pitchFamily="34" charset="0"/>
                <a:cs typeface="Calibri Light" panose="020F0302020204030204" pitchFamily="34" charset="0"/>
              </a:rPr>
              <a:t>ead with a clear picture of</a:t>
            </a:r>
            <a:br>
              <a:rPr lang="en-US" sz="4000" dirty="0">
                <a:solidFill>
                  <a:schemeClr val="bg1"/>
                </a:solidFill>
                <a:effectLst/>
                <a:latin typeface="Calibri Light" panose="020F0302020204030204" pitchFamily="34" charset="0"/>
                <a:cs typeface="Calibri Light" panose="020F0302020204030204" pitchFamily="34" charset="0"/>
              </a:rPr>
            </a:br>
            <a:r>
              <a:rPr lang="en-US" sz="4000" dirty="0">
                <a:solidFill>
                  <a:schemeClr val="bg1"/>
                </a:solidFill>
                <a:effectLst/>
                <a:latin typeface="Calibri Light" panose="020F0302020204030204" pitchFamily="34" charset="0"/>
                <a:cs typeface="Calibri Light" panose="020F0302020204030204" pitchFamily="34" charset="0"/>
              </a:rPr>
              <a:t>genuine obedience and discipline.</a:t>
            </a:r>
            <a:endParaRPr lang="en-US" sz="4000" u="sng" dirty="0">
              <a:solidFill>
                <a:schemeClr val="bg1"/>
              </a:solidFill>
              <a:latin typeface="Calibri Light" panose="020F0302020204030204" pitchFamily="34" charset="0"/>
              <a:cs typeface="Calibri Light" panose="020F0302020204030204" pitchFamily="34" charset="0"/>
            </a:endParaRPr>
          </a:p>
        </p:txBody>
      </p:sp>
      <p:sp>
        <p:nvSpPr>
          <p:cNvPr id="5" name="Rounded Rectangle 4">
            <a:extLst>
              <a:ext uri="{FF2B5EF4-FFF2-40B4-BE49-F238E27FC236}">
                <a16:creationId xmlns:a16="http://schemas.microsoft.com/office/drawing/2014/main" id="{2A92ABF4-5095-8B86-5FAB-7309177F1F29}"/>
              </a:ext>
            </a:extLst>
          </p:cNvPr>
          <p:cNvSpPr/>
          <p:nvPr/>
        </p:nvSpPr>
        <p:spPr>
          <a:xfrm>
            <a:off x="2737412" y="476444"/>
            <a:ext cx="3669175" cy="434520"/>
          </a:xfrm>
          <a:prstGeom prst="roundRect">
            <a:avLst>
              <a:gd name="adj" fmla="val 50000"/>
            </a:avLst>
          </a:prstGeom>
          <a:noFill/>
          <a:ln w="22225">
            <a:gradFill flip="none" rotWithShape="1">
              <a:gsLst>
                <a:gs pos="0">
                  <a:srgbClr val="00C2B8"/>
                </a:gs>
                <a:gs pos="33000">
                  <a:schemeClr val="accent6">
                    <a:lumMod val="20000"/>
                    <a:lumOff val="80000"/>
                  </a:schemeClr>
                </a:gs>
                <a:gs pos="92000">
                  <a:srgbClr val="6DDFCF"/>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IN EVERYDAY LIFE…</a:t>
            </a:r>
          </a:p>
        </p:txBody>
      </p:sp>
      <p:grpSp>
        <p:nvGrpSpPr>
          <p:cNvPr id="10" name="Group 9">
            <a:extLst>
              <a:ext uri="{FF2B5EF4-FFF2-40B4-BE49-F238E27FC236}">
                <a16:creationId xmlns:a16="http://schemas.microsoft.com/office/drawing/2014/main" id="{3623A1A0-89E8-AB7D-ECD7-6747552C9C5F}"/>
              </a:ext>
            </a:extLst>
          </p:cNvPr>
          <p:cNvGrpSpPr/>
          <p:nvPr/>
        </p:nvGrpSpPr>
        <p:grpSpPr>
          <a:xfrm>
            <a:off x="702917" y="3048325"/>
            <a:ext cx="3593188" cy="2029069"/>
            <a:chOff x="702917" y="3048325"/>
            <a:chExt cx="3593188" cy="2029069"/>
          </a:xfrm>
        </p:grpSpPr>
        <p:sp>
          <p:nvSpPr>
            <p:cNvPr id="2" name="TextBox 1">
              <a:extLst>
                <a:ext uri="{FF2B5EF4-FFF2-40B4-BE49-F238E27FC236}">
                  <a16:creationId xmlns:a16="http://schemas.microsoft.com/office/drawing/2014/main" id="{30E02246-661F-376C-3CCA-CE1568B347D2}"/>
                </a:ext>
              </a:extLst>
            </p:cNvPr>
            <p:cNvSpPr txBox="1"/>
            <p:nvPr/>
          </p:nvSpPr>
          <p:spPr>
            <a:xfrm>
              <a:off x="723937" y="3478098"/>
              <a:ext cx="3040874" cy="400110"/>
            </a:xfrm>
            <a:prstGeom prst="rect">
              <a:avLst/>
            </a:prstGeom>
            <a:noFill/>
          </p:spPr>
          <p:txBody>
            <a:bodyPr wrap="square" rtlCol="0">
              <a:spAutoFit/>
            </a:bodyPr>
            <a:lstStyle/>
            <a:p>
              <a:r>
                <a:rPr lang="en-US" sz="2000" i="1" dirty="0">
                  <a:solidFill>
                    <a:schemeClr val="bg1"/>
                  </a:solidFill>
                  <a:effectLst/>
                  <a:latin typeface="Calibri Light" panose="020F0302020204030204" pitchFamily="34" charset="0"/>
                  <a:cs typeface="Calibri Light" panose="020F0302020204030204" pitchFamily="34" charset="0"/>
                </a:rPr>
                <a:t>Genesis 12:1-5, 22:2-3</a:t>
              </a:r>
              <a:endParaRPr lang="en-US" sz="2000" i="1" dirty="0">
                <a:solidFill>
                  <a:schemeClr val="bg1"/>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E4CB0FE7-BDA5-6D54-1ABA-8E68C8BC661F}"/>
                </a:ext>
              </a:extLst>
            </p:cNvPr>
            <p:cNvSpPr txBox="1"/>
            <p:nvPr/>
          </p:nvSpPr>
          <p:spPr>
            <a:xfrm>
              <a:off x="702917" y="3048325"/>
              <a:ext cx="3593188" cy="461665"/>
            </a:xfrm>
            <a:prstGeom prst="rect">
              <a:avLst/>
            </a:prstGeom>
            <a:noFill/>
          </p:spPr>
          <p:txBody>
            <a:bodyPr wrap="square" rtlCol="0">
              <a:spAutoFit/>
            </a:bodyPr>
            <a:lstStyle/>
            <a:p>
              <a:r>
                <a:rPr lang="en-US" sz="2400" b="1" i="1" dirty="0">
                  <a:solidFill>
                    <a:schemeClr val="bg1"/>
                  </a:solidFill>
                  <a:effectLst/>
                  <a:latin typeface="Calibri" panose="020F0502020204030204" pitchFamily="34" charset="0"/>
                  <a:cs typeface="Calibri" panose="020F0502020204030204" pitchFamily="34" charset="0"/>
                </a:rPr>
                <a:t>The Example of Abraham</a:t>
              </a:r>
              <a:endParaRPr lang="en-US" sz="2400" b="1" i="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F3C7940-1623-FD95-1C34-D381C07C5F46}"/>
                </a:ext>
              </a:extLst>
            </p:cNvPr>
            <p:cNvSpPr txBox="1"/>
            <p:nvPr/>
          </p:nvSpPr>
          <p:spPr>
            <a:xfrm>
              <a:off x="808022" y="3877065"/>
              <a:ext cx="304087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effectLst/>
                  <a:latin typeface="Calibri Light" panose="020F0302020204030204" pitchFamily="34" charset="0"/>
                  <a:cs typeface="Calibri Light" panose="020F0302020204030204" pitchFamily="34" charset="0"/>
                </a:rPr>
                <a:t>Prompt</a:t>
              </a:r>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Complete</a:t>
              </a:r>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Without Grumbling</a:t>
              </a:r>
            </a:p>
          </p:txBody>
        </p:sp>
        <p:cxnSp>
          <p:nvCxnSpPr>
            <p:cNvPr id="9" name="Straight Connector 8">
              <a:extLst>
                <a:ext uri="{FF2B5EF4-FFF2-40B4-BE49-F238E27FC236}">
                  <a16:creationId xmlns:a16="http://schemas.microsoft.com/office/drawing/2014/main" id="{79676A41-B64C-A013-8929-CC66728649C6}"/>
                </a:ext>
              </a:extLst>
            </p:cNvPr>
            <p:cNvCxnSpPr/>
            <p:nvPr/>
          </p:nvCxnSpPr>
          <p:spPr>
            <a:xfrm>
              <a:off x="814020" y="3488504"/>
              <a:ext cx="3291840" cy="0"/>
            </a:xfrm>
            <a:prstGeom prst="line">
              <a:avLst/>
            </a:prstGeom>
            <a:ln>
              <a:solidFill>
                <a:srgbClr val="6DDFCF"/>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086D6A94-7BEA-96C7-BB9F-3064D8D71007}"/>
              </a:ext>
            </a:extLst>
          </p:cNvPr>
          <p:cNvGrpSpPr/>
          <p:nvPr/>
        </p:nvGrpSpPr>
        <p:grpSpPr>
          <a:xfrm>
            <a:off x="4904669" y="3048325"/>
            <a:ext cx="3593188" cy="2029069"/>
            <a:chOff x="713427" y="3048325"/>
            <a:chExt cx="3593188" cy="2029069"/>
          </a:xfrm>
        </p:grpSpPr>
        <p:sp>
          <p:nvSpPr>
            <p:cNvPr id="12" name="TextBox 11">
              <a:extLst>
                <a:ext uri="{FF2B5EF4-FFF2-40B4-BE49-F238E27FC236}">
                  <a16:creationId xmlns:a16="http://schemas.microsoft.com/office/drawing/2014/main" id="{19DD2F4F-7767-176E-B8C5-6F3ADEDD6BF3}"/>
                </a:ext>
              </a:extLst>
            </p:cNvPr>
            <p:cNvSpPr txBox="1"/>
            <p:nvPr/>
          </p:nvSpPr>
          <p:spPr>
            <a:xfrm>
              <a:off x="723937" y="3478098"/>
              <a:ext cx="3040874" cy="400110"/>
            </a:xfrm>
            <a:prstGeom prst="rect">
              <a:avLst/>
            </a:prstGeom>
            <a:noFill/>
          </p:spPr>
          <p:txBody>
            <a:bodyPr wrap="square" rtlCol="0">
              <a:spAutoFit/>
            </a:bodyPr>
            <a:lstStyle/>
            <a:p>
              <a:r>
                <a:rPr lang="en-US" sz="2000" i="1" dirty="0">
                  <a:solidFill>
                    <a:schemeClr val="bg1"/>
                  </a:solidFill>
                  <a:effectLst/>
                  <a:latin typeface="Calibri Light" panose="020F0302020204030204" pitchFamily="34" charset="0"/>
                  <a:cs typeface="Calibri Light" panose="020F0302020204030204" pitchFamily="34" charset="0"/>
                </a:rPr>
                <a:t>Hebrews 12:5-6, Prov 19:18</a:t>
              </a:r>
              <a:endParaRPr lang="en-US" sz="2000" i="1" dirty="0">
                <a:solidFill>
                  <a:schemeClr val="bg1"/>
                </a:solidFill>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270B5646-C79A-EEB3-CA3B-D534ABFB393D}"/>
                </a:ext>
              </a:extLst>
            </p:cNvPr>
            <p:cNvSpPr txBox="1"/>
            <p:nvPr/>
          </p:nvSpPr>
          <p:spPr>
            <a:xfrm>
              <a:off x="713427" y="3048325"/>
              <a:ext cx="3593188" cy="461665"/>
            </a:xfrm>
            <a:prstGeom prst="rect">
              <a:avLst/>
            </a:prstGeom>
            <a:noFill/>
          </p:spPr>
          <p:txBody>
            <a:bodyPr wrap="square" rtlCol="0">
              <a:spAutoFit/>
            </a:bodyPr>
            <a:lstStyle/>
            <a:p>
              <a:r>
                <a:rPr lang="en-US" sz="2400" b="1" i="1" dirty="0">
                  <a:solidFill>
                    <a:schemeClr val="bg1"/>
                  </a:solidFill>
                  <a:effectLst/>
                  <a:latin typeface="Calibri" panose="020F0502020204030204" pitchFamily="34" charset="0"/>
                  <a:cs typeface="Calibri" panose="020F0502020204030204" pitchFamily="34" charset="0"/>
                </a:rPr>
                <a:t>Correction Driven By Love</a:t>
              </a:r>
              <a:endParaRPr lang="en-US" sz="2400" b="1" i="1"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4932EC4-ACC9-9DFC-2A01-DCC187A3041D}"/>
                </a:ext>
              </a:extLst>
            </p:cNvPr>
            <p:cNvSpPr txBox="1"/>
            <p:nvPr/>
          </p:nvSpPr>
          <p:spPr>
            <a:xfrm>
              <a:off x="808022" y="3877065"/>
              <a:ext cx="304087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effectLst/>
                  <a:latin typeface="Calibri Light" panose="020F0302020204030204" pitchFamily="34" charset="0"/>
                  <a:cs typeface="Calibri Light" panose="020F0302020204030204" pitchFamily="34" charset="0"/>
                </a:rPr>
                <a:t>Discipleship</a:t>
              </a:r>
            </a:p>
            <a:p>
              <a:pPr marL="342900" indent="-342900">
                <a:buFont typeface="Arial" panose="020B0604020202020204" pitchFamily="34" charset="0"/>
                <a:buChar char="•"/>
              </a:pPr>
              <a:r>
                <a:rPr lang="en-US" sz="2400" dirty="0">
                  <a:solidFill>
                    <a:schemeClr val="bg1"/>
                  </a:solidFill>
                  <a:effectLst/>
                  <a:latin typeface="Calibri Light" panose="020F0302020204030204" pitchFamily="34" charset="0"/>
                  <a:cs typeface="Calibri Light" panose="020F0302020204030204" pitchFamily="34" charset="0"/>
                </a:rPr>
                <a:t>“For” Your Child</a:t>
              </a:r>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Timely</a:t>
              </a:r>
            </a:p>
          </p:txBody>
        </p:sp>
        <p:cxnSp>
          <p:nvCxnSpPr>
            <p:cNvPr id="15" name="Straight Connector 14">
              <a:extLst>
                <a:ext uri="{FF2B5EF4-FFF2-40B4-BE49-F238E27FC236}">
                  <a16:creationId xmlns:a16="http://schemas.microsoft.com/office/drawing/2014/main" id="{5433841A-5BED-D12A-8EE6-153F72FA0227}"/>
                </a:ext>
              </a:extLst>
            </p:cNvPr>
            <p:cNvCxnSpPr/>
            <p:nvPr/>
          </p:nvCxnSpPr>
          <p:spPr>
            <a:xfrm>
              <a:off x="814020" y="3488504"/>
              <a:ext cx="3291840" cy="0"/>
            </a:xfrm>
            <a:prstGeom prst="line">
              <a:avLst/>
            </a:prstGeom>
            <a:ln>
              <a:solidFill>
                <a:srgbClr val="6DDFC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2509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B244-A3C0-FBCA-BB54-702F526BA3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66E2E0-D263-FD67-6E5F-64A0709D94E5}"/>
              </a:ext>
            </a:extLst>
          </p:cNvPr>
          <p:cNvSpPr txBox="1"/>
          <p:nvPr/>
        </p:nvSpPr>
        <p:spPr>
          <a:xfrm>
            <a:off x="919456" y="2810386"/>
            <a:ext cx="7415686" cy="1107996"/>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a:t>
            </a:r>
            <a:r>
              <a:rPr lang="en-US" sz="2200" i="1" dirty="0">
                <a:solidFill>
                  <a:schemeClr val="bg1"/>
                </a:solidFill>
                <a:effectLst/>
                <a:latin typeface="Calibri Light" panose="020F0302020204030204" pitchFamily="34" charset="0"/>
                <a:cs typeface="Calibri Light" panose="020F0302020204030204" pitchFamily="34" charset="0"/>
              </a:rPr>
              <a:t>Therefore be careful how you walk, not as unwise men</a:t>
            </a:r>
            <a:r>
              <a:rPr lang="en-US" sz="2200" i="1" dirty="0">
                <a:solidFill>
                  <a:schemeClr val="bg1"/>
                </a:solidFill>
                <a:latin typeface="Calibri Light" panose="020F0302020204030204" pitchFamily="34" charset="0"/>
                <a:cs typeface="Calibri Light" panose="020F0302020204030204" pitchFamily="34" charset="0"/>
              </a:rPr>
              <a:t> </a:t>
            </a:r>
            <a:r>
              <a:rPr lang="en-US" sz="2200" i="1" dirty="0">
                <a:solidFill>
                  <a:schemeClr val="bg1"/>
                </a:solidFill>
                <a:effectLst/>
                <a:latin typeface="Calibri Light" panose="020F0302020204030204" pitchFamily="34" charset="0"/>
                <a:cs typeface="Calibri Light" panose="020F0302020204030204" pitchFamily="34" charset="0"/>
              </a:rPr>
              <a:t>but as wise, </a:t>
            </a:r>
            <a:r>
              <a:rPr lang="en-US" sz="2200" i="1" dirty="0">
                <a:solidFill>
                  <a:srgbClr val="6DDFCF"/>
                </a:solidFill>
                <a:effectLst/>
                <a:latin typeface="Calibri Light" panose="020F0302020204030204" pitchFamily="34" charset="0"/>
                <a:cs typeface="Calibri Light" panose="020F0302020204030204" pitchFamily="34" charset="0"/>
              </a:rPr>
              <a:t>making the most of your time</a:t>
            </a:r>
            <a:r>
              <a:rPr lang="en-US" sz="2200" i="1" dirty="0">
                <a:solidFill>
                  <a:schemeClr val="bg1"/>
                </a:solidFill>
                <a:effectLst/>
                <a:latin typeface="Calibri Light" panose="020F0302020204030204" pitchFamily="34" charset="0"/>
                <a:cs typeface="Calibri Light" panose="020F0302020204030204" pitchFamily="34" charset="0"/>
              </a:rPr>
              <a:t>, because the days are evil.” Ephesians 5:15-16</a:t>
            </a:r>
            <a:endParaRPr lang="en-US" sz="2200" i="1" dirty="0">
              <a:solidFill>
                <a:schemeClr val="bg1"/>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5572523B-317A-FEE5-B348-38E2F03E9486}"/>
              </a:ext>
            </a:extLst>
          </p:cNvPr>
          <p:cNvSpPr txBox="1"/>
          <p:nvPr/>
        </p:nvSpPr>
        <p:spPr>
          <a:xfrm>
            <a:off x="808022" y="1222512"/>
            <a:ext cx="7638554" cy="1323439"/>
          </a:xfrm>
          <a:prstGeom prst="rect">
            <a:avLst/>
          </a:prstGeom>
          <a:noFill/>
        </p:spPr>
        <p:txBody>
          <a:bodyPr wrap="square" rtlCol="0">
            <a:spAutoFit/>
          </a:bodyPr>
          <a:lstStyle/>
          <a:p>
            <a:pPr algn="ctr"/>
            <a:r>
              <a:rPr lang="en-US" sz="4000" dirty="0">
                <a:solidFill>
                  <a:schemeClr val="bg1"/>
                </a:solidFill>
                <a:effectLst/>
                <a:latin typeface="Calibri Light" panose="020F0302020204030204" pitchFamily="34" charset="0"/>
                <a:cs typeface="Calibri Light" panose="020F0302020204030204" pitchFamily="34" charset="0"/>
              </a:rPr>
              <a:t>Make sure our time and</a:t>
            </a:r>
            <a:br>
              <a:rPr lang="en-US" sz="4000" dirty="0">
                <a:solidFill>
                  <a:schemeClr val="bg1"/>
                </a:solidFill>
                <a:effectLst/>
                <a:latin typeface="Calibri Light" panose="020F0302020204030204" pitchFamily="34" charset="0"/>
                <a:cs typeface="Calibri Light" panose="020F0302020204030204" pitchFamily="34" charset="0"/>
              </a:rPr>
            </a:br>
            <a:r>
              <a:rPr lang="en-US" sz="4000" dirty="0">
                <a:solidFill>
                  <a:schemeClr val="bg1"/>
                </a:solidFill>
                <a:effectLst/>
                <a:latin typeface="Calibri Light" panose="020F0302020204030204" pitchFamily="34" charset="0"/>
                <a:cs typeface="Calibri Light" panose="020F0302020204030204" pitchFamily="34" charset="0"/>
              </a:rPr>
              <a:t>our treasure are </a:t>
            </a:r>
            <a:r>
              <a:rPr lang="en-US" sz="4000" dirty="0">
                <a:solidFill>
                  <a:schemeClr val="bg1"/>
                </a:solidFill>
                <a:latin typeface="Calibri Light" panose="020F0302020204030204" pitchFamily="34" charset="0"/>
                <a:cs typeface="Calibri Light" panose="020F0302020204030204" pitchFamily="34" charset="0"/>
              </a:rPr>
              <a:t>well aligned</a:t>
            </a:r>
            <a:r>
              <a:rPr lang="en-US" sz="4000" dirty="0">
                <a:solidFill>
                  <a:schemeClr val="bg1"/>
                </a:solidFill>
                <a:effectLst/>
                <a:latin typeface="Calibri Light" panose="020F0302020204030204" pitchFamily="34" charset="0"/>
                <a:cs typeface="Calibri Light" panose="020F0302020204030204" pitchFamily="34" charset="0"/>
              </a:rPr>
              <a:t>.</a:t>
            </a:r>
            <a:endParaRPr lang="en-US" sz="4000" dirty="0">
              <a:solidFill>
                <a:schemeClr val="bg1"/>
              </a:solidFill>
              <a:latin typeface="Calibri Light" panose="020F0302020204030204" pitchFamily="34" charset="0"/>
              <a:cs typeface="Calibri Light" panose="020F0302020204030204" pitchFamily="34" charset="0"/>
            </a:endParaRPr>
          </a:p>
        </p:txBody>
      </p:sp>
      <p:sp>
        <p:nvSpPr>
          <p:cNvPr id="6" name="Rounded Rectangle 5">
            <a:extLst>
              <a:ext uri="{FF2B5EF4-FFF2-40B4-BE49-F238E27FC236}">
                <a16:creationId xmlns:a16="http://schemas.microsoft.com/office/drawing/2014/main" id="{3FB9CF3C-4DB5-0623-0327-DE127BD4955E}"/>
              </a:ext>
            </a:extLst>
          </p:cNvPr>
          <p:cNvSpPr/>
          <p:nvPr/>
        </p:nvSpPr>
        <p:spPr>
          <a:xfrm>
            <a:off x="2737412" y="476444"/>
            <a:ext cx="3669175" cy="434520"/>
          </a:xfrm>
          <a:prstGeom prst="roundRect">
            <a:avLst>
              <a:gd name="adj" fmla="val 50000"/>
            </a:avLst>
          </a:prstGeom>
          <a:noFill/>
          <a:ln w="22225">
            <a:gradFill flip="none" rotWithShape="1">
              <a:gsLst>
                <a:gs pos="0">
                  <a:srgbClr val="00C2B8"/>
                </a:gs>
                <a:gs pos="33000">
                  <a:schemeClr val="accent6">
                    <a:lumMod val="20000"/>
                    <a:lumOff val="80000"/>
                  </a:schemeClr>
                </a:gs>
                <a:gs pos="92000">
                  <a:srgbClr val="6DDFCF"/>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IN EVERYDAY LIFE…</a:t>
            </a:r>
          </a:p>
        </p:txBody>
      </p:sp>
      <p:sp>
        <p:nvSpPr>
          <p:cNvPr id="5" name="TextBox 4">
            <a:extLst>
              <a:ext uri="{FF2B5EF4-FFF2-40B4-BE49-F238E27FC236}">
                <a16:creationId xmlns:a16="http://schemas.microsoft.com/office/drawing/2014/main" id="{68B08A28-4A57-F563-ED32-12A0583D439C}"/>
              </a:ext>
            </a:extLst>
          </p:cNvPr>
          <p:cNvSpPr txBox="1"/>
          <p:nvPr/>
        </p:nvSpPr>
        <p:spPr>
          <a:xfrm>
            <a:off x="919456" y="4084285"/>
            <a:ext cx="7415686" cy="1446550"/>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“But store up for yourselves treasures in heaven, where neither moth nor rust destroys, and where thieves do not break in or steal; </a:t>
            </a:r>
            <a:r>
              <a:rPr lang="en-US" sz="2200" i="1" dirty="0">
                <a:solidFill>
                  <a:srgbClr val="6DDFCF"/>
                </a:solidFill>
                <a:latin typeface="Calibri Light" panose="020F0302020204030204" pitchFamily="34" charset="0"/>
                <a:cs typeface="Calibri Light" panose="020F0302020204030204" pitchFamily="34" charset="0"/>
              </a:rPr>
              <a:t>for where your treasure is, there your heart will be also</a:t>
            </a:r>
            <a:r>
              <a:rPr lang="en-US" sz="2200" i="1" dirty="0">
                <a:solidFill>
                  <a:schemeClr val="bg1"/>
                </a:solidFill>
                <a:latin typeface="Calibri Light" panose="020F0302020204030204" pitchFamily="34" charset="0"/>
                <a:cs typeface="Calibri Light" panose="020F0302020204030204" pitchFamily="34" charset="0"/>
              </a:rPr>
              <a:t>.” </a:t>
            </a:r>
            <a:r>
              <a:rPr lang="en-US" sz="2200" i="1" dirty="0">
                <a:solidFill>
                  <a:schemeClr val="bg1"/>
                </a:solidFill>
                <a:effectLst/>
                <a:latin typeface="Calibri Light" panose="020F0302020204030204" pitchFamily="34" charset="0"/>
                <a:cs typeface="Calibri Light" panose="020F0302020204030204" pitchFamily="34" charset="0"/>
              </a:rPr>
              <a:t>Matthew 6:20-21</a:t>
            </a:r>
            <a:endParaRPr lang="en-US" sz="22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95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C243C-B793-4CD0-6876-66946CA09C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5D80D39-DB86-6865-7350-8D31D4878ED8}"/>
              </a:ext>
            </a:extLst>
          </p:cNvPr>
          <p:cNvSpPr txBox="1"/>
          <p:nvPr/>
        </p:nvSpPr>
        <p:spPr>
          <a:xfrm>
            <a:off x="983651" y="1227595"/>
            <a:ext cx="7176695" cy="707886"/>
          </a:xfrm>
          <a:prstGeom prst="rect">
            <a:avLst/>
          </a:prstGeom>
          <a:noFill/>
        </p:spPr>
        <p:txBody>
          <a:bodyPr wrap="square" rtlCol="0">
            <a:spAutoFit/>
          </a:bodyPr>
          <a:lstStyle/>
          <a:p>
            <a:pPr algn="ctr"/>
            <a:r>
              <a:rPr lang="en-US" sz="4000" dirty="0">
                <a:solidFill>
                  <a:schemeClr val="bg1"/>
                </a:solidFill>
                <a:effectLst/>
                <a:latin typeface="Calibri Light" panose="020F0302020204030204" pitchFamily="34" charset="0"/>
                <a:cs typeface="Calibri Light" panose="020F0302020204030204" pitchFamily="34" charset="0"/>
              </a:rPr>
              <a:t>Purposefully a</a:t>
            </a:r>
            <a:r>
              <a:rPr lang="en-US" sz="4000" dirty="0">
                <a:solidFill>
                  <a:schemeClr val="bg1"/>
                </a:solidFill>
                <a:latin typeface="Calibri Light" panose="020F0302020204030204" pitchFamily="34" charset="0"/>
                <a:cs typeface="Calibri Light" panose="020F0302020204030204" pitchFamily="34" charset="0"/>
              </a:rPr>
              <a:t>djust our levels..</a:t>
            </a:r>
            <a:r>
              <a:rPr lang="en-US" sz="4000" dirty="0">
                <a:solidFill>
                  <a:schemeClr val="bg1"/>
                </a:solidFill>
                <a:effectLst/>
                <a:latin typeface="Calibri Light" panose="020F0302020204030204" pitchFamily="34" charset="0"/>
                <a:cs typeface="Calibri Light" panose="020F0302020204030204" pitchFamily="34" charset="0"/>
              </a:rPr>
              <a:t>.</a:t>
            </a:r>
            <a:endParaRPr lang="en-US" sz="4000" u="sng" dirty="0">
              <a:solidFill>
                <a:schemeClr val="bg1"/>
              </a:solidFill>
              <a:latin typeface="Calibri Light" panose="020F0302020204030204" pitchFamily="34" charset="0"/>
              <a:cs typeface="Calibri Light" panose="020F0302020204030204" pitchFamily="34" charset="0"/>
            </a:endParaRPr>
          </a:p>
        </p:txBody>
      </p:sp>
      <p:sp>
        <p:nvSpPr>
          <p:cNvPr id="6" name="Rounded Rectangle 5">
            <a:extLst>
              <a:ext uri="{FF2B5EF4-FFF2-40B4-BE49-F238E27FC236}">
                <a16:creationId xmlns:a16="http://schemas.microsoft.com/office/drawing/2014/main" id="{3A45F556-29A0-ABCD-7CAC-D39684645580}"/>
              </a:ext>
            </a:extLst>
          </p:cNvPr>
          <p:cNvSpPr/>
          <p:nvPr/>
        </p:nvSpPr>
        <p:spPr>
          <a:xfrm>
            <a:off x="2737412" y="476444"/>
            <a:ext cx="3669175" cy="434520"/>
          </a:xfrm>
          <a:prstGeom prst="roundRect">
            <a:avLst>
              <a:gd name="adj" fmla="val 50000"/>
            </a:avLst>
          </a:prstGeom>
          <a:noFill/>
          <a:ln w="22225">
            <a:gradFill flip="none" rotWithShape="1">
              <a:gsLst>
                <a:gs pos="0">
                  <a:srgbClr val="00C2B8"/>
                </a:gs>
                <a:gs pos="33000">
                  <a:schemeClr val="accent6">
                    <a:lumMod val="20000"/>
                    <a:lumOff val="80000"/>
                  </a:schemeClr>
                </a:gs>
                <a:gs pos="92000">
                  <a:srgbClr val="6DDFCF"/>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IN EVERYDAY LIFE…</a:t>
            </a:r>
          </a:p>
        </p:txBody>
      </p:sp>
      <p:pic>
        <p:nvPicPr>
          <p:cNvPr id="5" name="Picture 4" descr="A close-up of a phone&#10;&#10;Description automatically generated">
            <a:extLst>
              <a:ext uri="{FF2B5EF4-FFF2-40B4-BE49-F238E27FC236}">
                <a16:creationId xmlns:a16="http://schemas.microsoft.com/office/drawing/2014/main" id="{0CBC8A70-A245-5DCB-1E8A-63A7B763882F}"/>
              </a:ext>
            </a:extLst>
          </p:cNvPr>
          <p:cNvPicPr>
            <a:picLocks noChangeAspect="1"/>
          </p:cNvPicPr>
          <p:nvPr/>
        </p:nvPicPr>
        <p:blipFill>
          <a:blip r:embed="rId3"/>
          <a:stretch>
            <a:fillRect/>
          </a:stretch>
        </p:blipFill>
        <p:spPr>
          <a:xfrm>
            <a:off x="1555529" y="1935481"/>
            <a:ext cx="6032940" cy="2827940"/>
          </a:xfrm>
          <a:prstGeom prst="rect">
            <a:avLst/>
          </a:prstGeom>
        </p:spPr>
      </p:pic>
      <p:sp>
        <p:nvSpPr>
          <p:cNvPr id="7" name="Rounded Rectangle 6">
            <a:extLst>
              <a:ext uri="{FF2B5EF4-FFF2-40B4-BE49-F238E27FC236}">
                <a16:creationId xmlns:a16="http://schemas.microsoft.com/office/drawing/2014/main" id="{57B47090-F300-C67D-C62D-85B97CFEA26C}"/>
              </a:ext>
            </a:extLst>
          </p:cNvPr>
          <p:cNvSpPr/>
          <p:nvPr/>
        </p:nvSpPr>
        <p:spPr>
          <a:xfrm>
            <a:off x="832832" y="4909487"/>
            <a:ext cx="1828800" cy="434520"/>
          </a:xfrm>
          <a:prstGeom prst="roundRect">
            <a:avLst>
              <a:gd name="adj" fmla="val 50000"/>
            </a:avLst>
          </a:prstGeom>
          <a:noFill/>
          <a:ln w="22225">
            <a:gradFill flip="none" rotWithShape="1">
              <a:gsLst>
                <a:gs pos="0">
                  <a:schemeClr val="accent1">
                    <a:lumMod val="40000"/>
                    <a:lumOff val="60000"/>
                  </a:schemeClr>
                </a:gs>
                <a:gs pos="33000">
                  <a:srgbClr val="6DDFCF"/>
                </a:gs>
                <a:gs pos="92000">
                  <a:schemeClr val="accent1">
                    <a:lumMod val="40000"/>
                    <a:lumOff val="60000"/>
                  </a:schemeClr>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FAMILY</a:t>
            </a:r>
          </a:p>
        </p:txBody>
      </p:sp>
      <p:sp>
        <p:nvSpPr>
          <p:cNvPr id="8" name="Rounded Rectangle 7">
            <a:extLst>
              <a:ext uri="{FF2B5EF4-FFF2-40B4-BE49-F238E27FC236}">
                <a16:creationId xmlns:a16="http://schemas.microsoft.com/office/drawing/2014/main" id="{E6946DEF-FFA7-D48D-64F2-F844223056E1}"/>
              </a:ext>
            </a:extLst>
          </p:cNvPr>
          <p:cNvSpPr/>
          <p:nvPr/>
        </p:nvSpPr>
        <p:spPr>
          <a:xfrm>
            <a:off x="3657600" y="4909487"/>
            <a:ext cx="1828800" cy="434520"/>
          </a:xfrm>
          <a:prstGeom prst="roundRect">
            <a:avLst>
              <a:gd name="adj" fmla="val 50000"/>
            </a:avLst>
          </a:prstGeom>
          <a:noFill/>
          <a:ln w="22225">
            <a:gradFill flip="none" rotWithShape="1">
              <a:gsLst>
                <a:gs pos="0">
                  <a:schemeClr val="accent1">
                    <a:lumMod val="20000"/>
                    <a:lumOff val="80000"/>
                  </a:schemeClr>
                </a:gs>
                <a:gs pos="33000">
                  <a:srgbClr val="6DDFCF"/>
                </a:gs>
                <a:gs pos="92000">
                  <a:schemeClr val="accent1">
                    <a:lumMod val="20000"/>
                    <a:lumOff val="80000"/>
                  </a:schemeClr>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FAITH</a:t>
            </a:r>
          </a:p>
        </p:txBody>
      </p:sp>
      <p:sp>
        <p:nvSpPr>
          <p:cNvPr id="9" name="Rounded Rectangle 8">
            <a:extLst>
              <a:ext uri="{FF2B5EF4-FFF2-40B4-BE49-F238E27FC236}">
                <a16:creationId xmlns:a16="http://schemas.microsoft.com/office/drawing/2014/main" id="{2F9F342B-FFF7-E4D7-3FB9-A61CB8EDA82B}"/>
              </a:ext>
            </a:extLst>
          </p:cNvPr>
          <p:cNvSpPr/>
          <p:nvPr/>
        </p:nvSpPr>
        <p:spPr>
          <a:xfrm>
            <a:off x="6482368" y="4909487"/>
            <a:ext cx="1828800" cy="434520"/>
          </a:xfrm>
          <a:prstGeom prst="roundRect">
            <a:avLst>
              <a:gd name="adj" fmla="val 50000"/>
            </a:avLst>
          </a:prstGeom>
          <a:noFill/>
          <a:ln w="22225">
            <a:gradFill flip="none" rotWithShape="1">
              <a:gsLst>
                <a:gs pos="0">
                  <a:schemeClr val="accent1">
                    <a:lumMod val="20000"/>
                    <a:lumOff val="80000"/>
                  </a:schemeClr>
                </a:gs>
                <a:gs pos="33000">
                  <a:srgbClr val="6DDFCF"/>
                </a:gs>
                <a:gs pos="92000">
                  <a:schemeClr val="accent4">
                    <a:lumMod val="40000"/>
                    <a:lumOff val="60000"/>
                  </a:schemeClr>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FRIENDS</a:t>
            </a:r>
          </a:p>
        </p:txBody>
      </p:sp>
    </p:spTree>
    <p:extLst>
      <p:ext uri="{BB962C8B-B14F-4D97-AF65-F5344CB8AC3E}">
        <p14:creationId xmlns:p14="http://schemas.microsoft.com/office/powerpoint/2010/main" val="243220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79E28-C65C-C4E1-781B-9307FED8DD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C9C3723-3628-AC8C-754C-42B8D2295841}"/>
              </a:ext>
            </a:extLst>
          </p:cNvPr>
          <p:cNvSpPr txBox="1"/>
          <p:nvPr/>
        </p:nvSpPr>
        <p:spPr>
          <a:xfrm>
            <a:off x="808022" y="1222512"/>
            <a:ext cx="7638554" cy="1323439"/>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Take the parenting failures</a:t>
            </a:r>
            <a:br>
              <a:rPr lang="en-US" sz="4000"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 in the Bible seriously.</a:t>
            </a:r>
            <a:endParaRPr lang="en-US" sz="4000" u="sng" dirty="0">
              <a:solidFill>
                <a:schemeClr val="bg1"/>
              </a:solidFill>
              <a:latin typeface="Calibri Light" panose="020F0302020204030204" pitchFamily="34" charset="0"/>
              <a:cs typeface="Calibri Light" panose="020F0302020204030204" pitchFamily="34" charset="0"/>
            </a:endParaRPr>
          </a:p>
        </p:txBody>
      </p:sp>
      <p:sp>
        <p:nvSpPr>
          <p:cNvPr id="5" name="Rounded Rectangle 4">
            <a:extLst>
              <a:ext uri="{FF2B5EF4-FFF2-40B4-BE49-F238E27FC236}">
                <a16:creationId xmlns:a16="http://schemas.microsoft.com/office/drawing/2014/main" id="{1077F927-F57F-F54F-496D-E0549A2CD168}"/>
              </a:ext>
            </a:extLst>
          </p:cNvPr>
          <p:cNvSpPr/>
          <p:nvPr/>
        </p:nvSpPr>
        <p:spPr>
          <a:xfrm>
            <a:off x="2737412" y="476444"/>
            <a:ext cx="3669175" cy="434520"/>
          </a:xfrm>
          <a:prstGeom prst="roundRect">
            <a:avLst>
              <a:gd name="adj" fmla="val 50000"/>
            </a:avLst>
          </a:prstGeom>
          <a:noFill/>
          <a:ln w="22225">
            <a:gradFill flip="none" rotWithShape="1">
              <a:gsLst>
                <a:gs pos="0">
                  <a:srgbClr val="00C2B8"/>
                </a:gs>
                <a:gs pos="33000">
                  <a:schemeClr val="accent6">
                    <a:lumMod val="20000"/>
                    <a:lumOff val="80000"/>
                  </a:schemeClr>
                </a:gs>
                <a:gs pos="92000">
                  <a:srgbClr val="6DDFCF"/>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IN EVERYDAY LIFE…</a:t>
            </a:r>
          </a:p>
        </p:txBody>
      </p:sp>
      <p:grpSp>
        <p:nvGrpSpPr>
          <p:cNvPr id="12" name="Group 11">
            <a:extLst>
              <a:ext uri="{FF2B5EF4-FFF2-40B4-BE49-F238E27FC236}">
                <a16:creationId xmlns:a16="http://schemas.microsoft.com/office/drawing/2014/main" id="{08914E08-A1AE-CA71-718B-7322F5E223D6}"/>
              </a:ext>
            </a:extLst>
          </p:cNvPr>
          <p:cNvGrpSpPr/>
          <p:nvPr/>
        </p:nvGrpSpPr>
        <p:grpSpPr>
          <a:xfrm>
            <a:off x="771427" y="2685933"/>
            <a:ext cx="3547026" cy="829883"/>
            <a:chOff x="808022" y="2685933"/>
            <a:chExt cx="3547026" cy="829883"/>
          </a:xfrm>
        </p:grpSpPr>
        <p:grpSp>
          <p:nvGrpSpPr>
            <p:cNvPr id="10" name="Group 9">
              <a:extLst>
                <a:ext uri="{FF2B5EF4-FFF2-40B4-BE49-F238E27FC236}">
                  <a16:creationId xmlns:a16="http://schemas.microsoft.com/office/drawing/2014/main" id="{736ACDAE-243D-6E29-798A-F1663EEA03C7}"/>
                </a:ext>
              </a:extLst>
            </p:cNvPr>
            <p:cNvGrpSpPr/>
            <p:nvPr/>
          </p:nvGrpSpPr>
          <p:grpSpPr>
            <a:xfrm>
              <a:off x="1293154" y="2685933"/>
              <a:ext cx="3061894" cy="829883"/>
              <a:chOff x="702917" y="3048325"/>
              <a:chExt cx="3061894" cy="829883"/>
            </a:xfrm>
          </p:grpSpPr>
          <p:sp>
            <p:nvSpPr>
              <p:cNvPr id="2" name="TextBox 1">
                <a:extLst>
                  <a:ext uri="{FF2B5EF4-FFF2-40B4-BE49-F238E27FC236}">
                    <a16:creationId xmlns:a16="http://schemas.microsoft.com/office/drawing/2014/main" id="{3BFADC6E-2F38-7F2C-FC01-19210F2ED513}"/>
                  </a:ext>
                </a:extLst>
              </p:cNvPr>
              <p:cNvSpPr txBox="1"/>
              <p:nvPr/>
            </p:nvSpPr>
            <p:spPr>
              <a:xfrm>
                <a:off x="723937" y="3478098"/>
                <a:ext cx="3040874" cy="400110"/>
              </a:xfrm>
              <a:prstGeom prst="rect">
                <a:avLst/>
              </a:prstGeom>
              <a:noFill/>
            </p:spPr>
            <p:txBody>
              <a:bodyPr wrap="square" rtlCol="0">
                <a:spAutoFit/>
              </a:bodyPr>
              <a:lstStyle/>
              <a:p>
                <a:r>
                  <a:rPr lang="en-US" sz="2000" i="1" dirty="0">
                    <a:solidFill>
                      <a:schemeClr val="bg1"/>
                    </a:solidFill>
                    <a:effectLst/>
                    <a:latin typeface="Calibri Light" panose="020F0302020204030204" pitchFamily="34" charset="0"/>
                    <a:cs typeface="Calibri Light" panose="020F0302020204030204" pitchFamily="34" charset="0"/>
                  </a:rPr>
                  <a:t>Genesis 37:3</a:t>
                </a:r>
                <a:endParaRPr lang="en-US" sz="2000" i="1" dirty="0">
                  <a:solidFill>
                    <a:schemeClr val="bg1"/>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0BA0F79F-DBE7-A437-ADC3-5DD2DF37BA2C}"/>
                  </a:ext>
                </a:extLst>
              </p:cNvPr>
              <p:cNvSpPr txBox="1"/>
              <p:nvPr/>
            </p:nvSpPr>
            <p:spPr>
              <a:xfrm>
                <a:off x="702917" y="3048325"/>
                <a:ext cx="2049136" cy="461665"/>
              </a:xfrm>
              <a:prstGeom prst="rect">
                <a:avLst/>
              </a:prstGeom>
              <a:noFill/>
            </p:spPr>
            <p:txBody>
              <a:bodyPr wrap="square" rtlCol="0">
                <a:spAutoFit/>
              </a:bodyPr>
              <a:lstStyle/>
              <a:p>
                <a:r>
                  <a:rPr lang="en-US" sz="2400" b="1" i="1" dirty="0">
                    <a:solidFill>
                      <a:schemeClr val="bg1"/>
                    </a:solidFill>
                    <a:effectLst/>
                    <a:latin typeface="Calibri" panose="020F0502020204030204" pitchFamily="34" charset="0"/>
                    <a:cs typeface="Calibri" panose="020F0502020204030204" pitchFamily="34" charset="0"/>
                  </a:rPr>
                  <a:t>Favoritism</a:t>
                </a:r>
                <a:endParaRPr lang="en-US" sz="2400" b="1" i="1" dirty="0">
                  <a:solidFill>
                    <a:schemeClr val="bg1"/>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DE95756F-C4A0-8DE8-E6BF-704080CA4C6F}"/>
                  </a:ext>
                </a:extLst>
              </p:cNvPr>
              <p:cNvCxnSpPr/>
              <p:nvPr/>
            </p:nvCxnSpPr>
            <p:spPr>
              <a:xfrm>
                <a:off x="814020" y="3488504"/>
                <a:ext cx="1828800" cy="0"/>
              </a:xfrm>
              <a:prstGeom prst="line">
                <a:avLst/>
              </a:prstGeom>
              <a:ln>
                <a:solidFill>
                  <a:srgbClr val="6DDFCF"/>
                </a:solidFill>
              </a:ln>
            </p:spPr>
            <p:style>
              <a:lnRef idx="2">
                <a:schemeClr val="accent1"/>
              </a:lnRef>
              <a:fillRef idx="0">
                <a:schemeClr val="accent1"/>
              </a:fillRef>
              <a:effectRef idx="1">
                <a:schemeClr val="accent1"/>
              </a:effectRef>
              <a:fontRef idx="minor">
                <a:schemeClr val="tx1"/>
              </a:fontRef>
            </p:style>
          </p:cxnSp>
        </p:grpSp>
        <p:pic>
          <p:nvPicPr>
            <p:cNvPr id="11" name="Graphic 10" descr="Badge Cross with solid fill">
              <a:extLst>
                <a:ext uri="{FF2B5EF4-FFF2-40B4-BE49-F238E27FC236}">
                  <a16:creationId xmlns:a16="http://schemas.microsoft.com/office/drawing/2014/main" id="{C3529CDE-14F4-42FB-227D-67D3DE01B5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022" y="2702532"/>
              <a:ext cx="457200" cy="457200"/>
            </a:xfrm>
            <a:prstGeom prst="rect">
              <a:avLst/>
            </a:prstGeom>
          </p:spPr>
        </p:pic>
      </p:grpSp>
      <p:grpSp>
        <p:nvGrpSpPr>
          <p:cNvPr id="13" name="Group 12">
            <a:extLst>
              <a:ext uri="{FF2B5EF4-FFF2-40B4-BE49-F238E27FC236}">
                <a16:creationId xmlns:a16="http://schemas.microsoft.com/office/drawing/2014/main" id="{80790302-769B-F7C7-A4F5-BDB95DB07C2C}"/>
              </a:ext>
            </a:extLst>
          </p:cNvPr>
          <p:cNvGrpSpPr/>
          <p:nvPr/>
        </p:nvGrpSpPr>
        <p:grpSpPr>
          <a:xfrm>
            <a:off x="771427" y="3608901"/>
            <a:ext cx="3547026" cy="829883"/>
            <a:chOff x="808022" y="2685933"/>
            <a:chExt cx="3547026" cy="829883"/>
          </a:xfrm>
        </p:grpSpPr>
        <p:grpSp>
          <p:nvGrpSpPr>
            <p:cNvPr id="14" name="Group 13">
              <a:extLst>
                <a:ext uri="{FF2B5EF4-FFF2-40B4-BE49-F238E27FC236}">
                  <a16:creationId xmlns:a16="http://schemas.microsoft.com/office/drawing/2014/main" id="{7C9BEAF1-A5C7-2A8C-5247-62C0A3A7D388}"/>
                </a:ext>
              </a:extLst>
            </p:cNvPr>
            <p:cNvGrpSpPr/>
            <p:nvPr/>
          </p:nvGrpSpPr>
          <p:grpSpPr>
            <a:xfrm>
              <a:off x="1293154" y="2685933"/>
              <a:ext cx="3061894" cy="829883"/>
              <a:chOff x="702917" y="3048325"/>
              <a:chExt cx="3061894" cy="829883"/>
            </a:xfrm>
          </p:grpSpPr>
          <p:sp>
            <p:nvSpPr>
              <p:cNvPr id="26" name="TextBox 25">
                <a:extLst>
                  <a:ext uri="{FF2B5EF4-FFF2-40B4-BE49-F238E27FC236}">
                    <a16:creationId xmlns:a16="http://schemas.microsoft.com/office/drawing/2014/main" id="{ED7C3FB3-B643-E637-DFCE-A46E38943874}"/>
                  </a:ext>
                </a:extLst>
              </p:cNvPr>
              <p:cNvSpPr txBox="1"/>
              <p:nvPr/>
            </p:nvSpPr>
            <p:spPr>
              <a:xfrm>
                <a:off x="723937" y="3478098"/>
                <a:ext cx="3040874" cy="400110"/>
              </a:xfrm>
              <a:prstGeom prst="rect">
                <a:avLst/>
              </a:prstGeom>
              <a:noFill/>
            </p:spPr>
            <p:txBody>
              <a:bodyPr wrap="square" rtlCol="0">
                <a:spAutoFit/>
              </a:bodyPr>
              <a:lstStyle/>
              <a:p>
                <a:r>
                  <a:rPr lang="en-US" sz="2000" i="1" dirty="0">
                    <a:solidFill>
                      <a:schemeClr val="bg1"/>
                    </a:solidFill>
                    <a:effectLst/>
                    <a:latin typeface="Calibri Light" panose="020F0302020204030204" pitchFamily="34" charset="0"/>
                    <a:cs typeface="Calibri Light" panose="020F0302020204030204" pitchFamily="34" charset="0"/>
                  </a:rPr>
                  <a:t>Genesis 19:15-16</a:t>
                </a:r>
                <a:endParaRPr lang="en-US" sz="2000" i="1" dirty="0">
                  <a:solidFill>
                    <a:schemeClr val="bg1"/>
                  </a:solidFill>
                  <a:latin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26F77F5E-FD10-DDE8-21B0-1FF0EC2A1FBA}"/>
                  </a:ext>
                </a:extLst>
              </p:cNvPr>
              <p:cNvSpPr txBox="1"/>
              <p:nvPr/>
            </p:nvSpPr>
            <p:spPr>
              <a:xfrm>
                <a:off x="702917" y="3048325"/>
                <a:ext cx="2049136" cy="461665"/>
              </a:xfrm>
              <a:prstGeom prst="rect">
                <a:avLst/>
              </a:prstGeom>
              <a:noFill/>
            </p:spPr>
            <p:txBody>
              <a:bodyPr wrap="square" rtlCol="0">
                <a:spAutoFit/>
              </a:bodyPr>
              <a:lstStyle/>
              <a:p>
                <a:r>
                  <a:rPr lang="en-US" sz="2400" b="1" i="1" dirty="0">
                    <a:solidFill>
                      <a:schemeClr val="bg1"/>
                    </a:solidFill>
                    <a:effectLst/>
                    <a:latin typeface="Calibri" panose="020F0502020204030204" pitchFamily="34" charset="0"/>
                    <a:cs typeface="Calibri" panose="020F0502020204030204" pitchFamily="34" charset="0"/>
                  </a:rPr>
                  <a:t>Worldliness</a:t>
                </a:r>
                <a:endParaRPr lang="en-US" sz="2400" b="1" i="1" dirty="0">
                  <a:solidFill>
                    <a:schemeClr val="bg1"/>
                  </a:solidFill>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C03132D4-63CB-84D5-9728-7D11D58AA33F}"/>
                  </a:ext>
                </a:extLst>
              </p:cNvPr>
              <p:cNvCxnSpPr/>
              <p:nvPr/>
            </p:nvCxnSpPr>
            <p:spPr>
              <a:xfrm>
                <a:off x="814020" y="3488504"/>
                <a:ext cx="1828800" cy="0"/>
              </a:xfrm>
              <a:prstGeom prst="line">
                <a:avLst/>
              </a:prstGeom>
              <a:ln>
                <a:solidFill>
                  <a:srgbClr val="6DDFCF"/>
                </a:solidFill>
              </a:ln>
            </p:spPr>
            <p:style>
              <a:lnRef idx="2">
                <a:schemeClr val="accent1"/>
              </a:lnRef>
              <a:fillRef idx="0">
                <a:schemeClr val="accent1"/>
              </a:fillRef>
              <a:effectRef idx="1">
                <a:schemeClr val="accent1"/>
              </a:effectRef>
              <a:fontRef idx="minor">
                <a:schemeClr val="tx1"/>
              </a:fontRef>
            </p:style>
          </p:cxnSp>
        </p:grpSp>
        <p:pic>
          <p:nvPicPr>
            <p:cNvPr id="15" name="Graphic 14" descr="Badge Cross with solid fill">
              <a:extLst>
                <a:ext uri="{FF2B5EF4-FFF2-40B4-BE49-F238E27FC236}">
                  <a16:creationId xmlns:a16="http://schemas.microsoft.com/office/drawing/2014/main" id="{45AE3827-FED3-1949-633E-F103E5638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022" y="2702532"/>
              <a:ext cx="457200" cy="457200"/>
            </a:xfrm>
            <a:prstGeom prst="rect">
              <a:avLst/>
            </a:prstGeom>
          </p:spPr>
        </p:pic>
      </p:grpSp>
      <p:grpSp>
        <p:nvGrpSpPr>
          <p:cNvPr id="29" name="Group 28">
            <a:extLst>
              <a:ext uri="{FF2B5EF4-FFF2-40B4-BE49-F238E27FC236}">
                <a16:creationId xmlns:a16="http://schemas.microsoft.com/office/drawing/2014/main" id="{590124F8-B993-A31D-94A0-E503AAD58B51}"/>
              </a:ext>
            </a:extLst>
          </p:cNvPr>
          <p:cNvGrpSpPr/>
          <p:nvPr/>
        </p:nvGrpSpPr>
        <p:grpSpPr>
          <a:xfrm>
            <a:off x="771427" y="4591041"/>
            <a:ext cx="3547026" cy="829883"/>
            <a:chOff x="808022" y="2685933"/>
            <a:chExt cx="3547026" cy="829883"/>
          </a:xfrm>
        </p:grpSpPr>
        <p:grpSp>
          <p:nvGrpSpPr>
            <p:cNvPr id="30" name="Group 29">
              <a:extLst>
                <a:ext uri="{FF2B5EF4-FFF2-40B4-BE49-F238E27FC236}">
                  <a16:creationId xmlns:a16="http://schemas.microsoft.com/office/drawing/2014/main" id="{E4495C1C-B0C4-1288-596C-E835AAD65AC2}"/>
                </a:ext>
              </a:extLst>
            </p:cNvPr>
            <p:cNvGrpSpPr/>
            <p:nvPr/>
          </p:nvGrpSpPr>
          <p:grpSpPr>
            <a:xfrm>
              <a:off x="1293154" y="2685933"/>
              <a:ext cx="3061894" cy="829883"/>
              <a:chOff x="702917" y="3048325"/>
              <a:chExt cx="3061894" cy="829883"/>
            </a:xfrm>
          </p:grpSpPr>
          <p:sp>
            <p:nvSpPr>
              <p:cNvPr id="32" name="TextBox 31">
                <a:extLst>
                  <a:ext uri="{FF2B5EF4-FFF2-40B4-BE49-F238E27FC236}">
                    <a16:creationId xmlns:a16="http://schemas.microsoft.com/office/drawing/2014/main" id="{993CF2BB-BB98-DECD-DFB3-CFBE391C6DE5}"/>
                  </a:ext>
                </a:extLst>
              </p:cNvPr>
              <p:cNvSpPr txBox="1"/>
              <p:nvPr/>
            </p:nvSpPr>
            <p:spPr>
              <a:xfrm>
                <a:off x="723937" y="3478098"/>
                <a:ext cx="3040874" cy="400110"/>
              </a:xfrm>
              <a:prstGeom prst="rect">
                <a:avLst/>
              </a:prstGeom>
              <a:noFill/>
            </p:spPr>
            <p:txBody>
              <a:bodyPr wrap="square" rtlCol="0">
                <a:spAutoFit/>
              </a:bodyPr>
              <a:lstStyle/>
              <a:p>
                <a:r>
                  <a:rPr lang="en-US" sz="2000" i="1" dirty="0">
                    <a:solidFill>
                      <a:schemeClr val="bg1"/>
                    </a:solidFill>
                    <a:effectLst/>
                    <a:latin typeface="Calibri Light" panose="020F0302020204030204" pitchFamily="34" charset="0"/>
                    <a:cs typeface="Calibri Light" panose="020F0302020204030204" pitchFamily="34" charset="0"/>
                  </a:rPr>
                  <a:t>1 Samuel 8:1-3</a:t>
                </a:r>
                <a:endParaRPr lang="en-US" sz="2000" i="1" dirty="0">
                  <a:solidFill>
                    <a:schemeClr val="bg1"/>
                  </a:solidFill>
                  <a:latin typeface="Calibri Light" panose="020F0302020204030204" pitchFamily="34" charset="0"/>
                  <a:cs typeface="Calibri Light" panose="020F0302020204030204" pitchFamily="34" charset="0"/>
                </a:endParaRPr>
              </a:p>
            </p:txBody>
          </p:sp>
          <p:sp>
            <p:nvSpPr>
              <p:cNvPr id="33" name="TextBox 32">
                <a:extLst>
                  <a:ext uri="{FF2B5EF4-FFF2-40B4-BE49-F238E27FC236}">
                    <a16:creationId xmlns:a16="http://schemas.microsoft.com/office/drawing/2014/main" id="{2196C5CE-6DD2-4FAC-DF07-D598CD8F0EC6}"/>
                  </a:ext>
                </a:extLst>
              </p:cNvPr>
              <p:cNvSpPr txBox="1"/>
              <p:nvPr/>
            </p:nvSpPr>
            <p:spPr>
              <a:xfrm>
                <a:off x="702917" y="3048325"/>
                <a:ext cx="2049136" cy="461665"/>
              </a:xfrm>
              <a:prstGeom prst="rect">
                <a:avLst/>
              </a:prstGeom>
              <a:noFill/>
            </p:spPr>
            <p:txBody>
              <a:bodyPr wrap="square" rtlCol="0">
                <a:spAutoFit/>
              </a:bodyPr>
              <a:lstStyle/>
              <a:p>
                <a:r>
                  <a:rPr lang="en-US" sz="2400" b="1" i="1" dirty="0">
                    <a:solidFill>
                      <a:schemeClr val="bg1"/>
                    </a:solidFill>
                    <a:effectLst/>
                    <a:latin typeface="Calibri" panose="020F0502020204030204" pitchFamily="34" charset="0"/>
                    <a:cs typeface="Calibri" panose="020F0502020204030204" pitchFamily="34" charset="0"/>
                  </a:rPr>
                  <a:t>Undisciplined</a:t>
                </a:r>
                <a:endParaRPr lang="en-US" sz="2400" b="1" i="1"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93D11D42-CB1F-9DD2-720F-581F351A3AB9}"/>
                  </a:ext>
                </a:extLst>
              </p:cNvPr>
              <p:cNvCxnSpPr/>
              <p:nvPr/>
            </p:nvCxnSpPr>
            <p:spPr>
              <a:xfrm>
                <a:off x="814020" y="3488504"/>
                <a:ext cx="1828800" cy="0"/>
              </a:xfrm>
              <a:prstGeom prst="line">
                <a:avLst/>
              </a:prstGeom>
              <a:ln>
                <a:solidFill>
                  <a:srgbClr val="6DDFCF"/>
                </a:solidFill>
              </a:ln>
            </p:spPr>
            <p:style>
              <a:lnRef idx="2">
                <a:schemeClr val="accent1"/>
              </a:lnRef>
              <a:fillRef idx="0">
                <a:schemeClr val="accent1"/>
              </a:fillRef>
              <a:effectRef idx="1">
                <a:schemeClr val="accent1"/>
              </a:effectRef>
              <a:fontRef idx="minor">
                <a:schemeClr val="tx1"/>
              </a:fontRef>
            </p:style>
          </p:cxnSp>
        </p:grpSp>
        <p:pic>
          <p:nvPicPr>
            <p:cNvPr id="31" name="Graphic 30" descr="Badge Cross with solid fill">
              <a:extLst>
                <a:ext uri="{FF2B5EF4-FFF2-40B4-BE49-F238E27FC236}">
                  <a16:creationId xmlns:a16="http://schemas.microsoft.com/office/drawing/2014/main" id="{5E0DA931-DEB9-F311-CB2D-0DEC4A57CD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022" y="2702532"/>
              <a:ext cx="457200" cy="457200"/>
            </a:xfrm>
            <a:prstGeom prst="rect">
              <a:avLst/>
            </a:prstGeom>
          </p:spPr>
        </p:pic>
      </p:grpSp>
      <p:sp>
        <p:nvSpPr>
          <p:cNvPr id="35" name="TextBox 34">
            <a:extLst>
              <a:ext uri="{FF2B5EF4-FFF2-40B4-BE49-F238E27FC236}">
                <a16:creationId xmlns:a16="http://schemas.microsoft.com/office/drawing/2014/main" id="{6590BFD4-3F5E-E15E-49F4-97A7601D9F60}"/>
              </a:ext>
            </a:extLst>
          </p:cNvPr>
          <p:cNvSpPr txBox="1"/>
          <p:nvPr/>
        </p:nvSpPr>
        <p:spPr>
          <a:xfrm>
            <a:off x="4571999" y="2975080"/>
            <a:ext cx="3478924" cy="1785104"/>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“Fathers, </a:t>
            </a:r>
            <a:r>
              <a:rPr lang="en-US" sz="2200" i="1" dirty="0">
                <a:solidFill>
                  <a:srgbClr val="6DDFCF"/>
                </a:solidFill>
                <a:latin typeface="Calibri Light" panose="020F0302020204030204" pitchFamily="34" charset="0"/>
                <a:cs typeface="Calibri Light" panose="020F0302020204030204" pitchFamily="34" charset="0"/>
              </a:rPr>
              <a:t>do not exasperate your children</a:t>
            </a:r>
            <a:r>
              <a:rPr lang="en-US" sz="2200" i="1" dirty="0">
                <a:solidFill>
                  <a:schemeClr val="bg1"/>
                </a:solidFill>
                <a:latin typeface="Calibri Light" panose="020F0302020204030204" pitchFamily="34" charset="0"/>
                <a:cs typeface="Calibri Light" panose="020F0302020204030204" pitchFamily="34" charset="0"/>
              </a:rPr>
              <a:t>, so that they will not lose heart</a:t>
            </a:r>
            <a:r>
              <a:rPr lang="en-US" sz="2200" i="1" dirty="0">
                <a:solidFill>
                  <a:schemeClr val="bg1"/>
                </a:solidFill>
                <a:effectLst/>
                <a:latin typeface="Calibri Light" panose="020F0302020204030204" pitchFamily="34" charset="0"/>
                <a:cs typeface="Calibri Light" panose="020F0302020204030204" pitchFamily="34" charset="0"/>
              </a:rPr>
              <a:t>.” </a:t>
            </a:r>
          </a:p>
          <a:p>
            <a:endParaRPr lang="en-US" sz="2200" i="1" dirty="0">
              <a:solidFill>
                <a:schemeClr val="bg1"/>
              </a:solidFill>
              <a:latin typeface="Calibri Light" panose="020F0302020204030204" pitchFamily="34" charset="0"/>
              <a:cs typeface="Calibri Light" panose="020F0302020204030204" pitchFamily="34" charset="0"/>
            </a:endParaRPr>
          </a:p>
          <a:p>
            <a:r>
              <a:rPr lang="en-US" sz="2200" i="1" dirty="0">
                <a:solidFill>
                  <a:schemeClr val="bg1"/>
                </a:solidFill>
                <a:effectLst/>
                <a:latin typeface="Calibri Light" panose="020F0302020204030204" pitchFamily="34" charset="0"/>
                <a:cs typeface="Calibri Light" panose="020F0302020204030204" pitchFamily="34" charset="0"/>
              </a:rPr>
              <a:t>Colossians 3:21</a:t>
            </a:r>
            <a:endParaRPr lang="en-US" sz="22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279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E8679-63AF-E175-69BC-755D551A87A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0E9132-2894-4391-E069-5FEAD657EC8D}"/>
              </a:ext>
            </a:extLst>
          </p:cNvPr>
          <p:cNvSpPr txBox="1"/>
          <p:nvPr/>
        </p:nvSpPr>
        <p:spPr>
          <a:xfrm>
            <a:off x="808022" y="1222512"/>
            <a:ext cx="7638554" cy="1323439"/>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Fill their hearts with </a:t>
            </a:r>
            <a:br>
              <a:rPr lang="en-US" sz="4000"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helpful Scriptures</a:t>
            </a:r>
            <a:r>
              <a:rPr lang="en-US" sz="4000" dirty="0">
                <a:solidFill>
                  <a:schemeClr val="bg1"/>
                </a:solidFill>
                <a:effectLst/>
                <a:latin typeface="Calibri Light" panose="020F0302020204030204" pitchFamily="34" charset="0"/>
                <a:cs typeface="Calibri Light" panose="020F0302020204030204" pitchFamily="34" charset="0"/>
              </a:rPr>
              <a:t>.</a:t>
            </a:r>
            <a:endParaRPr lang="en-US" sz="4000" u="sng" dirty="0">
              <a:solidFill>
                <a:schemeClr val="bg1"/>
              </a:solidFill>
              <a:latin typeface="Calibri Light" panose="020F0302020204030204" pitchFamily="34" charset="0"/>
              <a:cs typeface="Calibri Light" panose="020F0302020204030204" pitchFamily="34" charset="0"/>
            </a:endParaRPr>
          </a:p>
        </p:txBody>
      </p:sp>
      <p:sp>
        <p:nvSpPr>
          <p:cNvPr id="5" name="Rounded Rectangle 4">
            <a:extLst>
              <a:ext uri="{FF2B5EF4-FFF2-40B4-BE49-F238E27FC236}">
                <a16:creationId xmlns:a16="http://schemas.microsoft.com/office/drawing/2014/main" id="{89AA9B39-2129-BB95-1B5C-398B3EA280E4}"/>
              </a:ext>
            </a:extLst>
          </p:cNvPr>
          <p:cNvSpPr/>
          <p:nvPr/>
        </p:nvSpPr>
        <p:spPr>
          <a:xfrm>
            <a:off x="2737412" y="476444"/>
            <a:ext cx="3669175" cy="434520"/>
          </a:xfrm>
          <a:prstGeom prst="roundRect">
            <a:avLst>
              <a:gd name="adj" fmla="val 50000"/>
            </a:avLst>
          </a:prstGeom>
          <a:noFill/>
          <a:ln w="22225">
            <a:gradFill flip="none" rotWithShape="1">
              <a:gsLst>
                <a:gs pos="0">
                  <a:srgbClr val="00C2B8"/>
                </a:gs>
                <a:gs pos="33000">
                  <a:schemeClr val="accent6">
                    <a:lumMod val="20000"/>
                    <a:lumOff val="80000"/>
                  </a:schemeClr>
                </a:gs>
                <a:gs pos="92000">
                  <a:srgbClr val="6DDFCF"/>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IN EVERYDAY LIFE…</a:t>
            </a:r>
          </a:p>
        </p:txBody>
      </p:sp>
      <p:sp>
        <p:nvSpPr>
          <p:cNvPr id="6" name="TextBox 5">
            <a:extLst>
              <a:ext uri="{FF2B5EF4-FFF2-40B4-BE49-F238E27FC236}">
                <a16:creationId xmlns:a16="http://schemas.microsoft.com/office/drawing/2014/main" id="{F5F4CFE5-01E8-E24D-9010-512727F8027F}"/>
              </a:ext>
            </a:extLst>
          </p:cNvPr>
          <p:cNvSpPr txBox="1"/>
          <p:nvPr/>
        </p:nvSpPr>
        <p:spPr>
          <a:xfrm>
            <a:off x="987971" y="2985664"/>
            <a:ext cx="2154617" cy="830997"/>
          </a:xfrm>
          <a:prstGeom prst="rect">
            <a:avLst/>
          </a:prstGeom>
          <a:noFill/>
        </p:spPr>
        <p:txBody>
          <a:bodyPr wrap="square" rtlCol="0">
            <a:spAutoFit/>
          </a:bodyPr>
          <a:lstStyle/>
          <a:p>
            <a:pPr algn="r"/>
            <a:r>
              <a:rPr lang="en-US" sz="2400" b="1" i="1" dirty="0">
                <a:solidFill>
                  <a:schemeClr val="bg1"/>
                </a:solidFill>
                <a:effectLst/>
                <a:latin typeface="Calibri" panose="020F0502020204030204" pitchFamily="34" charset="0"/>
                <a:cs typeface="Calibri" panose="020F0502020204030204" pitchFamily="34" charset="0"/>
              </a:rPr>
              <a:t>Reading Bible</a:t>
            </a:r>
            <a:br>
              <a:rPr lang="en-US" sz="2400" b="1" i="1" dirty="0">
                <a:solidFill>
                  <a:schemeClr val="bg1"/>
                </a:solidFill>
                <a:effectLst/>
                <a:latin typeface="Calibri" panose="020F0502020204030204" pitchFamily="34" charset="0"/>
                <a:cs typeface="Calibri" panose="020F0502020204030204" pitchFamily="34" charset="0"/>
              </a:rPr>
            </a:br>
            <a:r>
              <a:rPr lang="en-US" sz="2400" b="1" i="1" dirty="0">
                <a:solidFill>
                  <a:schemeClr val="bg1"/>
                </a:solidFill>
                <a:effectLst/>
                <a:latin typeface="Calibri" panose="020F0502020204030204" pitchFamily="34" charset="0"/>
                <a:cs typeface="Calibri" panose="020F0502020204030204" pitchFamily="34" charset="0"/>
              </a:rPr>
              <a:t> Stories</a:t>
            </a:r>
            <a:endParaRPr lang="en-US" sz="2400" b="1" i="1" dirty="0">
              <a:solidFill>
                <a:schemeClr val="bg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AF9CB2B-0E7E-ABAF-388D-9A91556540A5}"/>
              </a:ext>
            </a:extLst>
          </p:cNvPr>
          <p:cNvSpPr txBox="1"/>
          <p:nvPr/>
        </p:nvSpPr>
        <p:spPr>
          <a:xfrm>
            <a:off x="683174" y="4001638"/>
            <a:ext cx="2501452" cy="830997"/>
          </a:xfrm>
          <a:prstGeom prst="rect">
            <a:avLst/>
          </a:prstGeom>
          <a:noFill/>
        </p:spPr>
        <p:txBody>
          <a:bodyPr wrap="square" rtlCol="0">
            <a:spAutoFit/>
          </a:bodyPr>
          <a:lstStyle/>
          <a:p>
            <a:pPr algn="r"/>
            <a:r>
              <a:rPr lang="en-US" sz="2400" b="1" i="1" dirty="0">
                <a:solidFill>
                  <a:schemeClr val="bg1"/>
                </a:solidFill>
                <a:effectLst/>
                <a:latin typeface="Calibri" panose="020F0502020204030204" pitchFamily="34" charset="0"/>
                <a:cs typeface="Calibri" panose="020F0502020204030204" pitchFamily="34" charset="0"/>
              </a:rPr>
              <a:t>Answers To </a:t>
            </a:r>
            <a:br>
              <a:rPr lang="en-US" sz="2400" b="1" i="1" dirty="0">
                <a:solidFill>
                  <a:schemeClr val="bg1"/>
                </a:solidFill>
                <a:effectLst/>
                <a:latin typeface="Calibri" panose="020F0502020204030204" pitchFamily="34" charset="0"/>
                <a:cs typeface="Calibri" panose="020F0502020204030204" pitchFamily="34" charset="0"/>
              </a:rPr>
            </a:br>
            <a:r>
              <a:rPr lang="en-US" sz="2400" b="1" i="1" dirty="0">
                <a:solidFill>
                  <a:schemeClr val="bg1"/>
                </a:solidFill>
                <a:effectLst/>
                <a:latin typeface="Calibri" panose="020F0502020204030204" pitchFamily="34" charset="0"/>
                <a:cs typeface="Calibri" panose="020F0502020204030204" pitchFamily="34" charset="0"/>
              </a:rPr>
              <a:t>Their Questions</a:t>
            </a:r>
            <a:endParaRPr lang="en-US" sz="2400" b="1" i="1"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D86A5DC-28C3-4509-0DA4-9A1AF4E55BC0}"/>
              </a:ext>
            </a:extLst>
          </p:cNvPr>
          <p:cNvSpPr txBox="1"/>
          <p:nvPr/>
        </p:nvSpPr>
        <p:spPr>
          <a:xfrm>
            <a:off x="6001407" y="2985665"/>
            <a:ext cx="1923393" cy="830997"/>
          </a:xfrm>
          <a:prstGeom prst="rect">
            <a:avLst/>
          </a:prstGeom>
          <a:noFill/>
        </p:spPr>
        <p:txBody>
          <a:bodyPr wrap="square" rtlCol="0">
            <a:spAutoFit/>
          </a:bodyPr>
          <a:lstStyle/>
          <a:p>
            <a:r>
              <a:rPr lang="en-US" sz="2400" b="1" i="1" dirty="0">
                <a:solidFill>
                  <a:schemeClr val="bg1"/>
                </a:solidFill>
                <a:effectLst/>
                <a:latin typeface="Calibri" panose="020F0502020204030204" pitchFamily="34" charset="0"/>
                <a:cs typeface="Calibri" panose="020F0502020204030204" pitchFamily="34" charset="0"/>
              </a:rPr>
              <a:t>Memorizing</a:t>
            </a:r>
            <a:br>
              <a:rPr lang="en-US" sz="2400" b="1" i="1" dirty="0">
                <a:solidFill>
                  <a:schemeClr val="bg1"/>
                </a:solidFill>
                <a:effectLst/>
                <a:latin typeface="Calibri" panose="020F0502020204030204" pitchFamily="34" charset="0"/>
                <a:cs typeface="Calibri" panose="020F0502020204030204" pitchFamily="34" charset="0"/>
              </a:rPr>
            </a:br>
            <a:r>
              <a:rPr lang="en-US" sz="2400" b="1" i="1" dirty="0">
                <a:solidFill>
                  <a:schemeClr val="bg1"/>
                </a:solidFill>
                <a:effectLst/>
                <a:latin typeface="Calibri" panose="020F0502020204030204" pitchFamily="34" charset="0"/>
                <a:cs typeface="Calibri" panose="020F0502020204030204" pitchFamily="34" charset="0"/>
              </a:rPr>
              <a:t> Verses</a:t>
            </a:r>
            <a:endParaRPr lang="en-US" sz="2400" b="1" i="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699FC36-165F-D7D2-3847-61033F0F80F2}"/>
              </a:ext>
            </a:extLst>
          </p:cNvPr>
          <p:cNvSpPr txBox="1"/>
          <p:nvPr/>
        </p:nvSpPr>
        <p:spPr>
          <a:xfrm>
            <a:off x="6001408" y="4001639"/>
            <a:ext cx="2322602" cy="830997"/>
          </a:xfrm>
          <a:prstGeom prst="rect">
            <a:avLst/>
          </a:prstGeom>
          <a:noFill/>
        </p:spPr>
        <p:txBody>
          <a:bodyPr wrap="square" rtlCol="0">
            <a:spAutoFit/>
          </a:bodyPr>
          <a:lstStyle/>
          <a:p>
            <a:r>
              <a:rPr lang="en-US" sz="2400" b="1" i="1" dirty="0">
                <a:solidFill>
                  <a:schemeClr val="bg1"/>
                </a:solidFill>
                <a:effectLst/>
                <a:latin typeface="Calibri" panose="020F0502020204030204" pitchFamily="34" charset="0"/>
                <a:cs typeface="Calibri" panose="020F0502020204030204" pitchFamily="34" charset="0"/>
              </a:rPr>
              <a:t>Wisdom For </a:t>
            </a:r>
            <a:br>
              <a:rPr lang="en-US" sz="2400" b="1" i="1" dirty="0">
                <a:solidFill>
                  <a:schemeClr val="bg1"/>
                </a:solidFill>
                <a:effectLst/>
                <a:latin typeface="Calibri" panose="020F0502020204030204" pitchFamily="34" charset="0"/>
                <a:cs typeface="Calibri" panose="020F0502020204030204" pitchFamily="34" charset="0"/>
              </a:rPr>
            </a:br>
            <a:r>
              <a:rPr lang="en-US" sz="2400" b="1" i="1" dirty="0">
                <a:solidFill>
                  <a:schemeClr val="bg1"/>
                </a:solidFill>
                <a:effectLst/>
                <a:latin typeface="Calibri" panose="020F0502020204030204" pitchFamily="34" charset="0"/>
                <a:cs typeface="Calibri" panose="020F0502020204030204" pitchFamily="34" charset="0"/>
              </a:rPr>
              <a:t>Their Future</a:t>
            </a:r>
            <a:endParaRPr lang="en-US" sz="2400" b="1" i="1" dirty="0">
              <a:solidFill>
                <a:schemeClr val="bg1"/>
              </a:solidFill>
              <a:latin typeface="Calibri" panose="020F0502020204030204" pitchFamily="34" charset="0"/>
              <a:cs typeface="Calibri" panose="020F0502020204030204" pitchFamily="34" charset="0"/>
            </a:endParaRPr>
          </a:p>
        </p:txBody>
      </p:sp>
      <p:pic>
        <p:nvPicPr>
          <p:cNvPr id="27" name="Picture 26" descr="A child lying on the floor with a heart shaped paper&#10;&#10;Description automatically generated">
            <a:extLst>
              <a:ext uri="{FF2B5EF4-FFF2-40B4-BE49-F238E27FC236}">
                <a16:creationId xmlns:a16="http://schemas.microsoft.com/office/drawing/2014/main" id="{A5EFF79B-B091-F7C1-2D58-F508ECD85D0C}"/>
              </a:ext>
            </a:extLst>
          </p:cNvPr>
          <p:cNvPicPr>
            <a:picLocks noChangeAspect="1"/>
          </p:cNvPicPr>
          <p:nvPr/>
        </p:nvPicPr>
        <p:blipFill rotWithShape="1">
          <a:blip r:embed="rId3"/>
          <a:srcRect l="19427" r="20625"/>
          <a:stretch/>
        </p:blipFill>
        <p:spPr>
          <a:xfrm>
            <a:off x="3410698" y="2829921"/>
            <a:ext cx="2322601" cy="2582917"/>
          </a:xfrm>
          <a:prstGeom prst="rect">
            <a:avLst/>
          </a:prstGeom>
        </p:spPr>
      </p:pic>
    </p:spTree>
    <p:extLst>
      <p:ext uri="{BB962C8B-B14F-4D97-AF65-F5344CB8AC3E}">
        <p14:creationId xmlns:p14="http://schemas.microsoft.com/office/powerpoint/2010/main" val="412647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0" grpId="0"/>
      <p:bldP spid="2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1704</Words>
  <Application>Microsoft Macintosh PowerPoint</Application>
  <PresentationFormat>On-screen Show (16:10)</PresentationFormat>
  <Paragraphs>233</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Aller W01</vt:lpstr>
      <vt:lpstr>Aptos</vt:lpstr>
      <vt:lpstr>Aptos Display</vt:lpstr>
      <vt:lpstr>Arial</vt:lpstr>
      <vt:lpstr>Calibri</vt:lpstr>
      <vt:lpstr>Calibri Light</vt:lpstr>
      <vt:lpstr>Google Sans</vt:lpstr>
      <vt:lpstr>MabryPro</vt:lpstr>
      <vt:lpstr>system-ui</vt:lpstr>
      <vt:lpstr>Office Theme</vt:lpstr>
      <vt:lpstr>Parenting Essentials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Parenting Essentials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Essentials</dc:title>
  <dc:creator>Phillip Shumake</dc:creator>
  <cp:lastModifiedBy>Phillip Shumake</cp:lastModifiedBy>
  <cp:revision>72</cp:revision>
  <dcterms:created xsi:type="dcterms:W3CDTF">2024-03-20T21:21:05Z</dcterms:created>
  <dcterms:modified xsi:type="dcterms:W3CDTF">2024-03-23T17:06:36Z</dcterms:modified>
</cp:coreProperties>
</file>