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72" r:id="rId5"/>
    <p:sldId id="273" r:id="rId6"/>
    <p:sldId id="274" r:id="rId7"/>
    <p:sldId id="275" r:id="rId8"/>
    <p:sldId id="268" r:id="rId9"/>
    <p:sldId id="277" r:id="rId10"/>
    <p:sldId id="278" r:id="rId11"/>
    <p:sldId id="279" r:id="rId12"/>
    <p:sldId id="276" r:id="rId13"/>
    <p:sldId id="280" r:id="rId14"/>
    <p:sldId id="281" r:id="rId15"/>
    <p:sldId id="282" r:id="rId16"/>
    <p:sldId id="283" r:id="rId17"/>
  </p:sldIdLst>
  <p:sldSz cx="9144000" cy="5715000" type="screen16x1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5600" indent="10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12788" indent="201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8388" indent="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25575" indent="4032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CC"/>
    <a:srgbClr val="FF0000"/>
    <a:srgbClr val="99CCFF"/>
    <a:srgbClr val="FFCCFF"/>
    <a:srgbClr val="FF99FF"/>
    <a:srgbClr val="FF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1" autoAdjust="0"/>
    <p:restoredTop sz="91834" autoAdjust="0"/>
  </p:normalViewPr>
  <p:slideViewPr>
    <p:cSldViewPr snapToGrid="0" showGuides="1">
      <p:cViewPr varScale="1">
        <p:scale>
          <a:sx n="104" d="100"/>
          <a:sy n="104" d="100"/>
        </p:scale>
        <p:origin x="330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3462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306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773989F-7DFB-7385-0180-461AA59CD7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F614A5B-854F-A761-28E2-0C791DF6CD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62DF5CA-36A3-F128-362F-F29097823E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77469F1-1BA0-CE16-D1CF-659C035529F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1A570E-7427-4DD0-A4EB-B7ACE0585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>
            <a:extLst>
              <a:ext uri="{FF2B5EF4-FFF2-40B4-BE49-F238E27FC236}">
                <a16:creationId xmlns:a16="http://schemas.microsoft.com/office/drawing/2014/main" id="{7135A41C-BD08-A0D5-1C06-57F0BCBF11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>
            <a:extLst>
              <a:ext uri="{FF2B5EF4-FFF2-40B4-BE49-F238E27FC236}">
                <a16:creationId xmlns:a16="http://schemas.microsoft.com/office/drawing/2014/main" id="{4B419B87-F33F-095D-3236-0BFFF0E1D2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2C8562A2-637D-7723-CE92-47586C1E3FF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>
            <a:extLst>
              <a:ext uri="{FF2B5EF4-FFF2-40B4-BE49-F238E27FC236}">
                <a16:creationId xmlns:a16="http://schemas.microsoft.com/office/drawing/2014/main" id="{FBAF885F-3C73-44E1-5220-784E73CAAA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>
            <a:extLst>
              <a:ext uri="{FF2B5EF4-FFF2-40B4-BE49-F238E27FC236}">
                <a16:creationId xmlns:a16="http://schemas.microsoft.com/office/drawing/2014/main" id="{1334CA97-06EB-0EF6-C00A-A13639B60E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>
            <a:extLst>
              <a:ext uri="{FF2B5EF4-FFF2-40B4-BE49-F238E27FC236}">
                <a16:creationId xmlns:a16="http://schemas.microsoft.com/office/drawing/2014/main" id="{7634883A-B1FC-309E-2A8A-672DE7705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15" tIns="48457" rIns="96915" bIns="484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606FFB8-4C48-4D36-9E51-9F216FF62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55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127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683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255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3282A1A-7BD3-D9A9-3CC9-50A8FAABA7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BD21A5F1-21E2-A906-4142-5D5609E72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936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94BFBEB-E9DD-21BE-1D06-C40DF43B4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274C7A-2EDF-40C0-8A59-81132F87073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6EB90A4-E5E5-665C-F534-8BEE4625B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B0F921-62ED-0214-5C60-70ED4E7A7D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936" dirty="0"/>
              <a:t>Nicodemus should have known …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4BD7631-195C-9A31-574D-B8A2106E3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3DDAD-EE61-4987-88EE-948AF947111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7F94B4AD-4819-6AC7-6DE3-4896DC52E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F5A979-82C4-AE6C-670D-DDDB3EFE48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72618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 search the </a:t>
            </a:r>
            <a:r>
              <a:rPr lang="en-US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Scriptures, for in them you think you have eternal life; &amp; these are they which testify of Me. (Jn 5:39) </a:t>
            </a:r>
          </a:p>
          <a:p>
            <a:pPr marL="372618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beginning at </a:t>
            </a:r>
            <a:r>
              <a:rPr lang="en-US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Moses and all the Prophets, He expounded to them </a:t>
            </a:r>
            <a:r>
              <a:rPr lang="en-US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all the Scriptures</a:t>
            </a:r>
            <a:r>
              <a:rPr lang="en-US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things concerning Himself. (Lk 24:27)</a:t>
            </a:r>
          </a:p>
          <a:p>
            <a:pPr marL="372618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These </a:t>
            </a:r>
            <a:r>
              <a:rPr lang="en-US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the words which I spoke to you while I was still with you, that </a:t>
            </a:r>
            <a:r>
              <a:rPr lang="en-US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things must be fulfilled which were written in the Law of Moses and the Prophets and the Psalms concerning Me. (Lk 24:44) 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0CFC7F5-29F2-6827-7E43-6915BDEEA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30F2A-9A24-4CA4-AD45-E8C27CF1F95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0E490F6-822B-E04F-0FEE-388EF16A8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D771B5-1781-7F60-4515-6A431D1DFE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936" dirty="0"/>
              <a:t>Gen 3:14 – </a:t>
            </a:r>
            <a:r>
              <a:rPr lang="en-US" sz="936" dirty="0">
                <a:solidFill>
                  <a:srgbClr val="000000"/>
                </a:solidFill>
                <a:latin typeface="system-ui"/>
              </a:rPr>
              <a:t>“Because you have done this, You </a:t>
            </a:r>
            <a:r>
              <a:rPr lang="en-US" sz="936" i="1" dirty="0">
                <a:solidFill>
                  <a:srgbClr val="000000"/>
                </a:solidFill>
                <a:latin typeface="system-ui"/>
              </a:rPr>
              <a:t>are</a:t>
            </a:r>
            <a:r>
              <a:rPr lang="en-US" sz="936" dirty="0">
                <a:solidFill>
                  <a:srgbClr val="000000"/>
                </a:solidFill>
                <a:latin typeface="system-ui"/>
              </a:rPr>
              <a:t> cursed more than all cattle,</a:t>
            </a:r>
            <a:br>
              <a:rPr lang="en-US" sz="936" dirty="0"/>
            </a:br>
            <a:r>
              <a:rPr lang="en-US" sz="936" dirty="0">
                <a:solidFill>
                  <a:srgbClr val="000000"/>
                </a:solidFill>
                <a:latin typeface="system-ui"/>
              </a:rPr>
              <a:t>And more than every beast of the field; On your belly you shall go,</a:t>
            </a:r>
            <a:br>
              <a:rPr lang="en-US" sz="936" dirty="0"/>
            </a:br>
            <a:r>
              <a:rPr lang="en-US" sz="936" dirty="0">
                <a:solidFill>
                  <a:srgbClr val="000000"/>
                </a:solidFill>
                <a:latin typeface="system-ui"/>
              </a:rPr>
              <a:t>And </a:t>
            </a:r>
            <a:r>
              <a:rPr lang="en-US" sz="936" b="1" dirty="0">
                <a:solidFill>
                  <a:srgbClr val="000000"/>
                </a:solidFill>
                <a:latin typeface="system-ui"/>
              </a:rPr>
              <a:t>you shall eat dust </a:t>
            </a:r>
            <a:r>
              <a:rPr lang="en-US" sz="936" dirty="0">
                <a:solidFill>
                  <a:srgbClr val="000000"/>
                </a:solidFill>
                <a:latin typeface="system-ui"/>
              </a:rPr>
              <a:t>All the days of your life.</a:t>
            </a:r>
            <a:endParaRPr lang="en-US" sz="936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1769D621-1EC0-1760-61B2-6B671C3BE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307D1F-9DDE-4BFB-B0E6-77BA0FEFD6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45BD393-6CE3-90AA-882A-B20823CA1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865668-1B6D-AE3C-FE6C-3B467C74D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936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2DAF683-749B-0382-1990-4AF8AC64B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10CE06-4027-418B-9F85-0B2553B4536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F57D40-74E5-10C7-F980-EB833EA71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220294-5348-3A8E-C677-D89DC5E92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03A66D-A3F9-C147-29C0-A561989C1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D76C5-AD39-4D0B-A50A-ABE3DBDD5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9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8F2193-2FF8-710D-AEA7-F58A0F3F8C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9A4172-4186-DB27-D150-58562D387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7CC64-4E46-AD84-15AE-45959D843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58CCA-8DAF-4D66-8901-C5B63BE13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511AB-ED31-AE8F-CE09-1DD7D5A0E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1B77C3-7B80-3379-3331-C18CE0093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ACB96-06D8-8C0F-37AC-E8886FF37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610E-904A-4AD5-A886-C00C9D632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2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E5E8C-3B3A-1508-9BDC-BEA742099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DF123B-CB8F-703B-4401-3B2FB02DA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16E4E5-5C93-037E-3830-E0B5349AD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9C74-1D38-4B7E-AEF5-67B032DB7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90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883C7-2C93-703B-A083-B94A2624A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4C6590-17B9-9BA8-D758-073069DEE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214CBE-3DB9-910A-C37B-DBCCA140D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3703B-16F4-495D-A2CC-AC3515C2A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6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8AABE4-1E51-6EA1-12DD-69996F5C8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CC2C12-82D3-7D26-DB72-0BC36A99C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8EF53-02EE-5B4E-9A4C-F0ECE5AA7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6F5-20DF-4588-8718-2396B1613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76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824B89-E0F2-DA3B-F626-5E380FDC2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B7584-B575-BD08-7764-8C31A5A04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854811-8797-5E84-75DA-486446C8D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616AE-0D26-4BE1-B289-16FC1BDD7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8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4935E5-84E0-813B-72FC-44C3F2DAFD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DB5171-32CF-4F03-58D6-CC777DA0D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8D6CDF-AFE2-5FC8-9C04-A36C73D21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ABDC-C31F-4EC3-88A3-B8A384AA9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37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150BDE-FB27-7E5D-7067-356087A25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419B4B-984E-7EB5-2319-C175ACCCD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0358CC-1C42-03A3-B550-4D017A962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28EA-6F9C-4CB0-9CA6-A525EC88F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48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8"/>
            <a:ext cx="3008313" cy="39092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B63057-DCEF-5C27-21C7-0557DAF78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0273D2-B026-7480-568B-DFF356BF7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ACCBE-E504-5C0F-5299-67B9A5FB0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A1C1-A328-4649-B3DD-894CFD647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3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594FAC-E4CF-7385-959E-87DF36123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31B3E-00A3-122B-6FFE-E3E3841E2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ED712-8F10-3C62-AB8D-AE20B7B6E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FA24-DF38-48FD-AD3D-C7CBDA1D0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40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CF29D0F4-C37F-AEFE-CB82-F3D6F0F849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7896C72-0196-B92F-0687-A251418C6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52C32082-7932-52D5-6F3D-2D32ACBB6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4F2EB70-0029-6941-841F-F6FAE545DD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ECC871-D8A8-3DF6-F6EF-FE04E79FC1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E18CDF-6F3F-78E4-A6ED-B701B756DF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C30195-6A2C-4CA8-92AA-6F3DD2326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8ED8C202-98B2-C848-9D6C-39B23BB1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9" r="32185"/>
          <a:stretch>
            <a:fillRect/>
          </a:stretch>
        </p:blipFill>
        <p:spPr bwMode="auto">
          <a:xfrm>
            <a:off x="7315200" y="190500"/>
            <a:ext cx="1795463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FFACE-C682-A080-CB7E-69C7900E27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84363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4950"/>
              <a:t>The Fiery Serpents</a:t>
            </a:r>
            <a:br>
              <a:rPr lang="en-US" altLang="en-US" sz="4950"/>
            </a:br>
            <a:br>
              <a:rPr lang="en-US" altLang="en-US" sz="4950"/>
            </a:br>
            <a:r>
              <a:rPr lang="en-US" altLang="en-US" sz="3300"/>
              <a:t>Numbers 21:4-9</a:t>
            </a:r>
            <a:endParaRPr lang="en-US" altLang="en-US" sz="4050" b="0"/>
          </a:p>
        </p:txBody>
      </p:sp>
      <p:sp>
        <p:nvSpPr>
          <p:cNvPr id="4100" name="Subtitle 2">
            <a:extLst>
              <a:ext uri="{FF2B5EF4-FFF2-40B4-BE49-F238E27FC236}">
                <a16:creationId xmlns:a16="http://schemas.microsoft.com/office/drawing/2014/main" id="{6E7C3FD6-64D0-16F2-BA73-D15FFC6EF6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86350"/>
            <a:ext cx="6400800" cy="342900"/>
          </a:xfrm>
        </p:spPr>
        <p:txBody>
          <a:bodyPr/>
          <a:lstStyle/>
          <a:p>
            <a:r>
              <a:rPr lang="en-US" altLang="en-US" sz="1800"/>
              <a:t>31 March 2024 – Embry Hills</a:t>
            </a:r>
          </a:p>
        </p:txBody>
      </p:sp>
      <p:sp>
        <p:nvSpPr>
          <p:cNvPr id="4101" name="Slide Number Placeholder 3">
            <a:extLst>
              <a:ext uri="{FF2B5EF4-FFF2-40B4-BE49-F238E27FC236}">
                <a16:creationId xmlns:a16="http://schemas.microsoft.com/office/drawing/2014/main" id="{3DFA26DA-A2CE-8116-FB4E-B5AC005E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D93DE6-E56A-45C6-8EF1-5304B4403BD4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89AB07-551B-BAFB-5324-10A402E1C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71875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CA6DB6C-6B8A-1BE2-1A8B-F318E8A13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0FCB8-5FB5-1AAE-5F9A-1570229FB4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572500" cy="4052888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Sin is pervasive and destructive.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Jesus took the form of sin and punishment…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/>
              <a:t>But Jesus was innocent, harmless, and healing.</a:t>
            </a:r>
          </a:p>
          <a:p>
            <a:pPr marL="690563" lvl="1" indent="-259556">
              <a:spcBef>
                <a:spcPct val="0"/>
              </a:spcBef>
              <a:spcAft>
                <a:spcPts val="1350"/>
              </a:spcAft>
              <a:defRPr/>
            </a:pPr>
            <a:r>
              <a:rPr lang="en-US" altLang="en-US" sz="2400" b="0" dirty="0"/>
              <a:t>“Who </a:t>
            </a:r>
            <a:r>
              <a:rPr lang="en-US" altLang="en-US" sz="2400" dirty="0">
                <a:solidFill>
                  <a:srgbClr val="FFFF00"/>
                </a:solidFill>
              </a:rPr>
              <a:t>committed no sin</a:t>
            </a:r>
            <a:r>
              <a:rPr lang="en-US" altLang="en-US" sz="2400" b="0" dirty="0"/>
              <a:t>, Nor was deceit found in His mouth” (I Pet 2:22)</a:t>
            </a:r>
          </a:p>
          <a:p>
            <a:pPr marL="690563" lvl="1" indent="-259556">
              <a:spcBef>
                <a:spcPct val="0"/>
              </a:spcBef>
              <a:spcAft>
                <a:spcPts val="1350"/>
              </a:spcAft>
              <a:defRPr/>
            </a:pPr>
            <a:r>
              <a:rPr lang="en-US" altLang="en-US" sz="2400" b="0" dirty="0"/>
              <a:t>“For such a High Priest was fitting for us, who is </a:t>
            </a:r>
            <a:r>
              <a:rPr lang="en-US" altLang="en-US" sz="2400" dirty="0">
                <a:solidFill>
                  <a:srgbClr val="FFFF00"/>
                </a:solidFill>
              </a:rPr>
              <a:t>holy, harmless, undefiled, separate from sinners</a:t>
            </a:r>
            <a:r>
              <a:rPr lang="en-US" altLang="en-US" sz="2400" b="0" dirty="0"/>
              <a:t>, and has </a:t>
            </a:r>
            <a:br>
              <a:rPr lang="en-US" altLang="en-US" sz="2400" b="0" dirty="0"/>
            </a:br>
            <a:r>
              <a:rPr lang="en-US" altLang="en-US" sz="2400" b="0" dirty="0"/>
              <a:t>become higher than the heavens…” (Heb 7:26) </a:t>
            </a:r>
            <a:endParaRPr lang="en-US" altLang="en-US" b="0" dirty="0"/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endParaRPr lang="en-US" altLang="en-US" sz="2700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1738D03-C101-8CF0-CB1F-A8550548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DB9FF8-AC1A-4827-8051-1B13B08F9A3A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35AF82D-A508-BA90-1357-96F624B7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5805A-DE60-57FA-6345-3EA0AA04AB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656638" cy="4052888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Sin is pervasive and destructive.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Jesus took the form of sin and punishment…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But Jesus was innocent, harmless, and healing.</a:t>
            </a:r>
          </a:p>
          <a:p>
            <a:pPr marL="390525" indent="-390525">
              <a:spcBef>
                <a:spcPct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altLang="en-US" sz="2700" dirty="0"/>
              <a:t>“Lifting up” indicates access for all and victory over sin.</a:t>
            </a:r>
          </a:p>
          <a:p>
            <a:pPr marL="690563" lvl="1" indent="-259556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en-US" sz="2400" b="0" baseline="30000" dirty="0"/>
              <a:t>13 </a:t>
            </a:r>
            <a:r>
              <a:rPr lang="en-US" altLang="en-US" sz="2400" b="0" dirty="0"/>
              <a:t>You, being </a:t>
            </a:r>
            <a:r>
              <a:rPr lang="en-US" altLang="en-US" sz="2400" dirty="0">
                <a:solidFill>
                  <a:srgbClr val="FFFF00"/>
                </a:solidFill>
              </a:rPr>
              <a:t>dead</a:t>
            </a:r>
            <a:r>
              <a:rPr lang="en-US" altLang="en-US" sz="2400" b="0" dirty="0"/>
              <a:t> in your trespasses and the uncircumcision of your flesh, He has </a:t>
            </a:r>
            <a:r>
              <a:rPr lang="en-US" altLang="en-US" sz="2400" dirty="0">
                <a:solidFill>
                  <a:srgbClr val="FFFF00"/>
                </a:solidFill>
              </a:rPr>
              <a:t>made alive </a:t>
            </a:r>
            <a:r>
              <a:rPr lang="en-US" altLang="en-US" sz="2400" b="0" dirty="0"/>
              <a:t>together with Him, having </a:t>
            </a:r>
            <a:r>
              <a:rPr lang="en-US" altLang="en-US" sz="2400" dirty="0">
                <a:solidFill>
                  <a:srgbClr val="FFFF00"/>
                </a:solidFill>
              </a:rPr>
              <a:t>forgiven you all trespasses</a:t>
            </a:r>
            <a:r>
              <a:rPr lang="en-US" altLang="en-US" sz="2400" b="0" dirty="0"/>
              <a:t>… </a:t>
            </a:r>
            <a:r>
              <a:rPr lang="en-US" altLang="en-US" sz="2400" b="0" baseline="30000" dirty="0"/>
              <a:t>15 </a:t>
            </a:r>
            <a:r>
              <a:rPr lang="en-US" altLang="en-US" sz="2400" b="0" dirty="0"/>
              <a:t>Having disarmed principalities and powers, He made a </a:t>
            </a:r>
            <a:r>
              <a:rPr lang="en-US" altLang="en-US" sz="2400" dirty="0">
                <a:solidFill>
                  <a:srgbClr val="FFFF00"/>
                </a:solidFill>
              </a:rPr>
              <a:t>public spectacle </a:t>
            </a:r>
            <a:r>
              <a:rPr lang="en-US" altLang="en-US" sz="2400" b="0" dirty="0"/>
              <a:t>of them, </a:t>
            </a:r>
            <a:r>
              <a:rPr lang="en-US" altLang="en-US" sz="2400" dirty="0">
                <a:solidFill>
                  <a:srgbClr val="FFFF00"/>
                </a:solidFill>
              </a:rPr>
              <a:t>triumphing over them in [the cross</a:t>
            </a:r>
            <a:r>
              <a:rPr lang="en-US" altLang="en-US" sz="2400" b="0" dirty="0"/>
              <a:t>]. (Col 2:13-15)</a:t>
            </a:r>
            <a:endParaRPr lang="en-US" altLang="en-US" b="0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92CB89C-5282-E689-E332-237CBC7E6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10D38A-683C-4F5B-A69D-A8AB3FB615DE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3DA84A3-D649-7215-6F4F-D95EF3764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9968A-52CC-8F68-FBC1-27ECF7938B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572500" cy="4052888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Sin is pervasive and destructive.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Jesus took the form of sin and punishment…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But Jesus was innocent, harmless, and healing.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“Lifting up” indicates access for all and victory over sin.</a:t>
            </a:r>
          </a:p>
          <a:p>
            <a:pPr marL="390525" indent="-390525">
              <a:spcBef>
                <a:spcPct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altLang="en-US" sz="2700" dirty="0"/>
              <a:t>Healing requires repentance, belief, and action.</a:t>
            </a:r>
          </a:p>
          <a:p>
            <a:pPr marL="690563" lvl="1" indent="-259556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en-US" sz="2400" b="0" dirty="0"/>
              <a:t>Not a “magic wand” or object of worship (see II Kings 18:4)</a:t>
            </a:r>
          </a:p>
          <a:p>
            <a:pPr marL="690563" lvl="1" indent="-259556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en-US" sz="2400" b="0" dirty="0"/>
              <a:t>Required a change of heart and obedience…</a:t>
            </a:r>
          </a:p>
          <a:p>
            <a:pPr marL="690563" lvl="1" indent="-259556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en-US" sz="2400" b="0" dirty="0"/>
              <a:t>But it depended on God’s grace, not merit.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5146179-05FA-3C83-E6FB-A6F83240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855FEC-078E-4F20-B1A9-4A53C2337DD4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1BA6492-2164-21AA-0341-DEE787EC5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(John 3:14-15)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C755-C6CB-7A42-47FA-98F4597D1F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9788" cy="2949575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Sin is pervasive and destructive.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Jesus took the form of sin and punishment…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But Jesus was innocent, harmless, and healing.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“Lifting up” indicates access for all and victory over sin.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Healing requires repentance, belief, and action.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F6997DD-CA41-1CC4-460C-8A319C3F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74EBE-674B-4CAA-A456-0EDA36946011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E743F-67E5-74C2-B7B1-613494355A07}"/>
              </a:ext>
            </a:extLst>
          </p:cNvPr>
          <p:cNvSpPr txBox="1"/>
          <p:nvPr/>
        </p:nvSpPr>
        <p:spPr>
          <a:xfrm>
            <a:off x="342900" y="3998913"/>
            <a:ext cx="8458200" cy="1200150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And as Moses lifted up the serpent in the wilderness, even so must the Son of Man be lifted up, </a:t>
            </a:r>
            <a:r>
              <a:rPr lang="en-US" sz="2400" b="1" baseline="30000" dirty="0">
                <a:solidFill>
                  <a:schemeClr val="bg1"/>
                </a:solidFill>
                <a:latin typeface="+mj-lt"/>
              </a:rPr>
              <a:t>15 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that whoever believes in Him should not perish but have eternal life.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>
            <a:extLst>
              <a:ext uri="{FF2B5EF4-FFF2-40B4-BE49-F238E27FC236}">
                <a16:creationId xmlns:a16="http://schemas.microsoft.com/office/drawing/2014/main" id="{DDBEE682-6BCE-D809-F8D5-D4ED33AD5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990884-4906-4C8B-A947-E6F959EC0260}" type="slidenum">
              <a:rPr lang="en-US" altLang="en-US" smtClean="0">
                <a:solidFill>
                  <a:schemeClr val="bg1"/>
                </a:solidFill>
              </a:rPr>
              <a:pPr/>
              <a:t>14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1EFC7A0-10E3-0FC8-2C50-36542C0C6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from the Nicodemus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AF3D-7A86-33EC-8E4A-A339A616D2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844550"/>
            <a:ext cx="8823325" cy="21844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altLang="en-US" baseline="30000">
                <a:latin typeface="system-ui"/>
              </a:rPr>
              <a:t>3 </a:t>
            </a:r>
            <a:r>
              <a:rPr lang="en-US" altLang="en-US" b="0">
                <a:latin typeface="system-ui"/>
              </a:rPr>
              <a:t>Jesus answered and said to him, “Most assuredly, I say to you unless one is born again, he cannot see the kingdom of God.”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altLang="en-US" baseline="30000">
                <a:latin typeface="system-ui"/>
              </a:rPr>
              <a:t>4 </a:t>
            </a:r>
            <a:r>
              <a:rPr lang="en-US" altLang="en-US" b="0">
                <a:latin typeface="system-ui"/>
              </a:rPr>
              <a:t>Nicodemus said to Him, “How can a man be born when he is old? Can he enter a second time into his mother’s womb and be born?”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altLang="en-US" baseline="30000">
                <a:latin typeface="system-ui"/>
              </a:rPr>
              <a:t>5 </a:t>
            </a:r>
            <a:r>
              <a:rPr lang="en-US" altLang="en-US" b="0">
                <a:latin typeface="system-ui"/>
              </a:rPr>
              <a:t>Jesus answered, “Most assuredly, I say to you, unless one is born of </a:t>
            </a:r>
            <a:r>
              <a:rPr lang="en-US" altLang="en-US">
                <a:solidFill>
                  <a:srgbClr val="66FFFF"/>
                </a:solidFill>
                <a:latin typeface="system-ui"/>
              </a:rPr>
              <a:t>water</a:t>
            </a:r>
            <a:r>
              <a:rPr lang="en-US" altLang="en-US" b="0">
                <a:latin typeface="system-ui"/>
              </a:rPr>
              <a:t> and the </a:t>
            </a:r>
            <a:r>
              <a:rPr lang="en-US" altLang="en-US">
                <a:solidFill>
                  <a:srgbClr val="FFFF00"/>
                </a:solidFill>
                <a:latin typeface="system-ui"/>
              </a:rPr>
              <a:t>Spirit</a:t>
            </a:r>
            <a:r>
              <a:rPr lang="en-US" altLang="en-US" b="0">
                <a:latin typeface="system-ui"/>
              </a:rPr>
              <a:t>, he cannot enter the kingdom of God. (Jn 3:3-5)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Tx/>
              <a:buNone/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1AE1576-86EF-0A78-5053-9FC2613ED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9F57B2-5608-4EFA-8807-005F5E90F595}" type="slidenum">
              <a:rPr lang="en-US" altLang="en-US" smtClean="0">
                <a:solidFill>
                  <a:schemeClr val="bg1"/>
                </a:solidFill>
              </a:rPr>
              <a:pPr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DC69C5-8BEE-6FE6-D8A3-32B928E63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1200"/>
            <a:ext cx="7721600" cy="20875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latin typeface="system-ui"/>
              </a:rPr>
              <a:t>I will sprinkle clean </a:t>
            </a:r>
            <a:r>
              <a:rPr lang="en-US" altLang="en-US" sz="2400" b="1">
                <a:solidFill>
                  <a:srgbClr val="66FFFF"/>
                </a:solidFill>
                <a:latin typeface="system-ui"/>
              </a:rPr>
              <a:t>water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 on you, and you shall be clean; </a:t>
            </a:r>
            <a:br>
              <a:rPr lang="en-US" altLang="en-US" sz="2400">
                <a:solidFill>
                  <a:schemeClr val="bg1"/>
                </a:solidFill>
                <a:latin typeface="system-ui"/>
              </a:rPr>
            </a:br>
            <a:r>
              <a:rPr lang="en-US" altLang="en-US" sz="2400">
                <a:solidFill>
                  <a:schemeClr val="bg1"/>
                </a:solidFill>
                <a:latin typeface="system-ui"/>
              </a:rPr>
              <a:t>I will </a:t>
            </a:r>
            <a:r>
              <a:rPr lang="en-US" altLang="en-US" sz="2400" b="1">
                <a:solidFill>
                  <a:srgbClr val="66FFFF"/>
                </a:solidFill>
                <a:latin typeface="system-ui"/>
              </a:rPr>
              <a:t>cleanse you 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from all your filthiness and from all your idols. </a:t>
            </a:r>
            <a:r>
              <a:rPr lang="en-US" altLang="en-US" sz="2400" b="1" baseline="30000">
                <a:solidFill>
                  <a:schemeClr val="bg1"/>
                </a:solidFill>
                <a:latin typeface="system-ui"/>
              </a:rPr>
              <a:t>26 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I will give you a </a:t>
            </a:r>
            <a:r>
              <a:rPr lang="en-US" altLang="en-US" sz="2400" b="1">
                <a:solidFill>
                  <a:srgbClr val="FFFF00"/>
                </a:solidFill>
                <a:latin typeface="system-ui"/>
              </a:rPr>
              <a:t>new heart and put a new spirit within you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; I will take the heart of stone out of your flesh and give you a heart of flesh. </a:t>
            </a:r>
            <a:r>
              <a:rPr lang="en-US" altLang="en-US" sz="2400" b="1" baseline="30000">
                <a:solidFill>
                  <a:schemeClr val="bg1"/>
                </a:solidFill>
                <a:latin typeface="system-ui"/>
              </a:rPr>
              <a:t>27 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I will </a:t>
            </a:r>
            <a:r>
              <a:rPr lang="en-US" altLang="en-US" sz="2400" b="1">
                <a:solidFill>
                  <a:srgbClr val="FFFF00"/>
                </a:solidFill>
                <a:latin typeface="system-ui"/>
              </a:rPr>
              <a:t>put My Spirit within you 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and cause you to walk in My statutes…(Ezekiel 36:25-27)</a:t>
            </a:r>
            <a:endParaRPr lang="en-US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AAECD9F-31D3-CC1D-DE3A-9243116CD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Water &amp; Spirit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48AAC270-7172-AEC1-55A7-BC92684447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488" y="742950"/>
            <a:ext cx="8512175" cy="23923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0"/>
              <a:t>But when the kindness and the love of God our Savior toward man appeared, </a:t>
            </a:r>
            <a:r>
              <a:rPr lang="en-US" altLang="en-US" b="0" baseline="30000"/>
              <a:t>5</a:t>
            </a:r>
            <a:r>
              <a:rPr lang="en-US" altLang="en-US" b="0"/>
              <a:t> not by works of righteousness which we have done, but according to His mercy He saved us, through the </a:t>
            </a:r>
            <a:r>
              <a:rPr lang="en-US" altLang="en-US">
                <a:solidFill>
                  <a:srgbClr val="66FFFF"/>
                </a:solidFill>
              </a:rPr>
              <a:t>washing of regeneration</a:t>
            </a:r>
            <a:r>
              <a:rPr lang="en-US" altLang="en-US" b="0"/>
              <a:t> and </a:t>
            </a:r>
            <a:r>
              <a:rPr lang="en-US" altLang="en-US">
                <a:solidFill>
                  <a:srgbClr val="FFFF00"/>
                </a:solidFill>
              </a:rPr>
              <a:t>renewing of the Holy Spirit</a:t>
            </a:r>
            <a:r>
              <a:rPr lang="en-US" altLang="en-US" b="0"/>
              <a:t>, </a:t>
            </a:r>
            <a:r>
              <a:rPr lang="en-US" altLang="en-US" b="0" baseline="30000"/>
              <a:t>6 </a:t>
            </a:r>
            <a:r>
              <a:rPr lang="en-US" altLang="en-US" b="0"/>
              <a:t>whom He poured out on us abundantly through Jesus Christ our Savior, </a:t>
            </a:r>
            <a:r>
              <a:rPr lang="en-US" altLang="en-US" b="0" baseline="30000"/>
              <a:t>7 </a:t>
            </a:r>
            <a:r>
              <a:rPr lang="en-US" altLang="en-US" b="0"/>
              <a:t>that having been justified by His grace we should become heirs according to the hope of eternal life. (Titus 3:4-5)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8AD9D27-194B-EF26-24F7-BF3195D48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F936E6-B9B5-4706-9BA8-6EC6A71C34B2}" type="slidenum">
              <a:rPr lang="en-US" altLang="en-US" smtClean="0">
                <a:solidFill>
                  <a:schemeClr val="bg1"/>
                </a:solidFill>
              </a:rPr>
              <a:pPr/>
              <a:t>16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6DC030C2-7713-852B-E8F8-CCE7A5124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3135313"/>
            <a:ext cx="8502650" cy="21510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altLang="en-US" sz="2400">
                <a:solidFill>
                  <a:schemeClr val="bg1"/>
                </a:solidFill>
                <a:latin typeface="system-ui"/>
              </a:rPr>
              <a:t>Now when they heard this, they were cut to the heart, and said to Peter and the rest of the apostles, “Men and brethren, what shall we do?”</a:t>
            </a:r>
          </a:p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altLang="en-US" sz="2400" b="1" baseline="30000">
                <a:solidFill>
                  <a:schemeClr val="bg1"/>
                </a:solidFill>
                <a:latin typeface="system-ui"/>
              </a:rPr>
              <a:t>38 </a:t>
            </a:r>
            <a:r>
              <a:rPr lang="en-US" altLang="en-US" sz="2400">
                <a:solidFill>
                  <a:schemeClr val="bg1"/>
                </a:solidFill>
                <a:latin typeface="system-ui"/>
              </a:rPr>
              <a:t>Then Peter said to them, “Repent, and let every one of you be baptized in the name of Jesus Christ for the remission of sins; and you shall receive the gift of the Holy Spirit. (Acts 2:37-38).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B98E0F2-EE4E-9AEF-43FF-A11A9B916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0863"/>
          </a:xfrm>
        </p:spPr>
        <p:txBody>
          <a:bodyPr/>
          <a:lstStyle/>
          <a:p>
            <a:r>
              <a:rPr lang="en-US" altLang="en-US"/>
              <a:t>Jesus’ Words to Nicodemus (John 3:10-15; 12:32-33)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D4C06270-F2DF-DC6A-883F-AC00DC7324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A88BF-459F-46A6-8BB1-E26D286637B1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12CB60-56D9-E068-B628-36152ECE6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11200"/>
            <a:ext cx="84201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800" baseline="30000">
                <a:solidFill>
                  <a:schemeClr val="bg1"/>
                </a:solidFill>
                <a:latin typeface="system-ui"/>
              </a:rPr>
              <a:t>10 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Jesus answered and said to him, “Are you the teacher of Israel, and do not know these things? …”</a:t>
            </a:r>
            <a:endParaRPr lang="en-US" altLang="en-US" sz="2800" baseline="30000">
              <a:solidFill>
                <a:schemeClr val="bg1"/>
              </a:solidFill>
              <a:latin typeface="system-u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800" baseline="30000">
                <a:solidFill>
                  <a:schemeClr val="bg1"/>
                </a:solidFill>
                <a:latin typeface="system-ui"/>
              </a:rPr>
              <a:t>13  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“No one has ascended to heaven but He who came down from heaven, that is, the Son of Man who is in heaven. </a:t>
            </a:r>
            <a:r>
              <a:rPr lang="en-US" altLang="en-US" sz="2800" baseline="30000">
                <a:solidFill>
                  <a:schemeClr val="bg1"/>
                </a:solidFill>
                <a:latin typeface="system-ui"/>
              </a:rPr>
              <a:t>14 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And 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as Moses lifted up the serpent 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in the wilderness, even so must 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the Son of Man be lifted up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, </a:t>
            </a:r>
            <a:r>
              <a:rPr lang="en-US" altLang="en-US" sz="2800" baseline="30000">
                <a:solidFill>
                  <a:schemeClr val="bg1"/>
                </a:solidFill>
                <a:latin typeface="system-ui"/>
              </a:rPr>
              <a:t>15 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that whoever believes in Him should not perish but have eternal life.”</a:t>
            </a:r>
            <a:br>
              <a:rPr lang="en-US" altLang="en-US" sz="2800">
                <a:solidFill>
                  <a:schemeClr val="bg1"/>
                </a:solidFill>
                <a:latin typeface="system-ui"/>
              </a:rPr>
            </a:br>
            <a:endParaRPr lang="en-US" altLang="en-US" sz="2800">
              <a:solidFill>
                <a:schemeClr val="bg1"/>
              </a:solidFill>
              <a:latin typeface="system-ui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system-ui"/>
              </a:rPr>
              <a:t>“And I, if I am 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lifted up from the earth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, will 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draw all peoples to Myself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.” </a:t>
            </a:r>
            <a:r>
              <a:rPr lang="en-US" altLang="en-US" sz="2800" baseline="30000">
                <a:solidFill>
                  <a:schemeClr val="bg1"/>
                </a:solidFill>
                <a:latin typeface="system-ui"/>
              </a:rPr>
              <a:t>33 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This He said, signifying 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by what death He would die</a:t>
            </a:r>
            <a:r>
              <a:rPr lang="en-US" altLang="en-US" sz="2800">
                <a:solidFill>
                  <a:schemeClr val="bg1"/>
                </a:solidFill>
                <a:latin typeface="system-ui"/>
              </a:rPr>
              <a:t>. (John 12:32)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9F11807-79E1-9DCE-920F-1AC78BBC5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Paul to the Corinthians (I Cor 10:6-10)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22F7E5AB-69FF-B2A2-59F8-59A8170B3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E8C52-2C9D-412A-9755-B6F3D50B989E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8F6D92-808B-CCB6-D5BF-E5A486D4F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28700"/>
            <a:ext cx="8153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en-US" sz="3200" baseline="30000">
                <a:solidFill>
                  <a:schemeClr val="bg1"/>
                </a:solidFill>
                <a:latin typeface="system-ui"/>
              </a:rPr>
              <a:t>6 </a:t>
            </a:r>
            <a:r>
              <a:rPr lang="en-US" altLang="en-US" sz="3200">
                <a:solidFill>
                  <a:schemeClr val="bg1"/>
                </a:solidFill>
                <a:latin typeface="system-ui"/>
              </a:rPr>
              <a:t>Now these things became our examples…</a:t>
            </a:r>
          </a:p>
          <a:p>
            <a:pPr>
              <a:spcAft>
                <a:spcPts val="2400"/>
              </a:spcAft>
            </a:pPr>
            <a:r>
              <a:rPr lang="en-US" altLang="en-US" sz="3200" baseline="30000">
                <a:solidFill>
                  <a:schemeClr val="bg1"/>
                </a:solidFill>
                <a:latin typeface="system-ui"/>
              </a:rPr>
              <a:t>9 </a:t>
            </a:r>
            <a:r>
              <a:rPr lang="en-US" altLang="en-US" sz="3200">
                <a:solidFill>
                  <a:schemeClr val="bg1"/>
                </a:solidFill>
                <a:latin typeface="system-ui"/>
              </a:rPr>
              <a:t>…Nor let us tempt Christ, as some of them also tempted, and were </a:t>
            </a:r>
            <a:r>
              <a:rPr lang="en-US" altLang="en-US" sz="3200">
                <a:solidFill>
                  <a:srgbClr val="FFFF00"/>
                </a:solidFill>
                <a:latin typeface="system-ui"/>
              </a:rPr>
              <a:t>destroyed by serpents…</a:t>
            </a:r>
          </a:p>
          <a:p>
            <a:pPr>
              <a:spcAft>
                <a:spcPts val="2400"/>
              </a:spcAft>
            </a:pPr>
            <a:r>
              <a:rPr lang="en-US" altLang="en-US" sz="3200" baseline="30000">
                <a:solidFill>
                  <a:schemeClr val="bg1"/>
                </a:solidFill>
                <a:latin typeface="system-ui"/>
              </a:rPr>
              <a:t>11 </a:t>
            </a:r>
            <a:r>
              <a:rPr lang="en-US" altLang="en-US" sz="3200">
                <a:solidFill>
                  <a:schemeClr val="bg1"/>
                </a:solidFill>
                <a:latin typeface="system-ui"/>
              </a:rPr>
              <a:t>Now all these things happened to them as examples, and they were written for our admonition, upon whom the ends of the ages have come.</a:t>
            </a:r>
            <a:endParaRPr lang="en-US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B4BC232-B3C4-AC18-58E4-698852B93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 of the Story (Numbers)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A9A28-B059-FA7C-4195-E78DAE3A0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546100"/>
            <a:ext cx="8610600" cy="32258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en-US" sz="2800"/>
              <a:t>Near the end of the 40 years of wilderness wandering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Miriam dies (Num 20:1)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After the 2</a:t>
            </a:r>
            <a:r>
              <a:rPr lang="en-US" altLang="en-US" sz="2800" baseline="30000"/>
              <a:t>nd</a:t>
            </a:r>
            <a:r>
              <a:rPr lang="en-US" altLang="en-US" sz="2800"/>
              <a:t> Water-from-the-rock incident (20:2-13)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Passage through Edom refused (20:14-21)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Aaron dies (Num 20:22-29)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Canaanites take captives, but are defeated (21:1-3)</a:t>
            </a:r>
          </a:p>
          <a:p>
            <a:pPr>
              <a:spcBef>
                <a:spcPts val="400"/>
              </a:spcBef>
            </a:pPr>
            <a:r>
              <a:rPr lang="en-US" altLang="en-US" sz="2800"/>
              <a:t>Journey around Edom, by the Red Sea, begins (21:4)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967AFD4-0DA1-B207-B45B-668C88C17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A9AFE4-B8E0-4355-B34E-D1EF1F542D4F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6A61F-7488-3298-5833-6E3715DF2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008438"/>
            <a:ext cx="8877300" cy="1384300"/>
          </a:xfrm>
          <a:prstGeom prst="rect">
            <a:avLst/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1"/>
                </a:solidFill>
                <a:latin typeface="system-ui"/>
              </a:rPr>
              <a:t>Then they journeyed from Mount Hor by the Way of the Red Sea, to go around the land of Edom; and the soul of the </a:t>
            </a:r>
            <a:r>
              <a:rPr lang="en-US" altLang="en-US" sz="2800" b="1">
                <a:solidFill>
                  <a:srgbClr val="FFFF00"/>
                </a:solidFill>
                <a:latin typeface="system-ui"/>
              </a:rPr>
              <a:t>people became very discouraged on the way.  (Num 21:4)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3B89FD4-C546-E7D8-C099-9CBFFA2F3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People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7EEBA-65C2-7567-2B74-8457BACDA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00100"/>
            <a:ext cx="8686800" cy="2514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0" dirty="0">
                <a:latin typeface="system-ui"/>
              </a:rPr>
              <a:t>And the people spoke against God and against Moses: “Why have you brought us up out of Egypt to die in the wilderness? For there is no food and no water, and our soul loathes this worthless bread.” </a:t>
            </a:r>
            <a:r>
              <a:rPr lang="en-US" sz="2800" baseline="30000" dirty="0">
                <a:latin typeface="system-ui"/>
              </a:rPr>
              <a:t>6 </a:t>
            </a:r>
            <a:r>
              <a:rPr lang="en-US" sz="2800" b="0" dirty="0">
                <a:latin typeface="system-ui"/>
              </a:rPr>
              <a:t>So the </a:t>
            </a:r>
            <a:r>
              <a:rPr lang="en-US" sz="2800" b="0" cap="small" dirty="0">
                <a:latin typeface="system-ui"/>
              </a:rPr>
              <a:t>Lord</a:t>
            </a:r>
            <a:r>
              <a:rPr lang="en-US" sz="2800" b="0" dirty="0">
                <a:latin typeface="system-ui"/>
              </a:rPr>
              <a:t> sent fiery serpents among the people, and they bit the people; and many of the people of Israel died.  (Num 21:5-6)</a:t>
            </a:r>
            <a:endParaRPr lang="en-US" sz="28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5ED2BE7-05CA-2AF7-9D6A-3F4EED8FBC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6FBE13-705F-46EE-8DE8-60813A20D959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2E25-6535-944E-B224-C89742E69998}"/>
              </a:ext>
            </a:extLst>
          </p:cNvPr>
          <p:cNvSpPr txBox="1"/>
          <p:nvPr/>
        </p:nvSpPr>
        <p:spPr>
          <a:xfrm>
            <a:off x="381000" y="3314700"/>
            <a:ext cx="846931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system-ui"/>
              </a:rPr>
              <a:t>“If only we had died in the land of Egypt! Or if only we had died in this wilderness! </a:t>
            </a:r>
            <a:r>
              <a:rPr lang="en-US" sz="2400" b="1" baseline="30000" dirty="0">
                <a:solidFill>
                  <a:schemeClr val="bg1"/>
                </a:solidFill>
                <a:latin typeface="system-ui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Why has the </a:t>
            </a:r>
            <a:r>
              <a:rPr lang="en-US" sz="2400" cap="small" dirty="0">
                <a:solidFill>
                  <a:schemeClr val="bg1"/>
                </a:solidFill>
                <a:latin typeface="system-ui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 brought us to this land to fall by the sword, that our wives and children should become victims? Would it not </a:t>
            </a:r>
            <a:r>
              <a:rPr lang="en-US" sz="2400" b="1" dirty="0">
                <a:solidFill>
                  <a:srgbClr val="FFFF00"/>
                </a:solidFill>
                <a:latin typeface="system-ui"/>
              </a:rPr>
              <a:t>be better for us to return to Egypt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?” </a:t>
            </a:r>
            <a:r>
              <a:rPr lang="en-US" sz="2400" b="1" baseline="30000" dirty="0">
                <a:solidFill>
                  <a:schemeClr val="bg1"/>
                </a:solidFill>
                <a:latin typeface="system-ui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So they said to one another, “Let us select a leader and </a:t>
            </a:r>
            <a:r>
              <a:rPr lang="en-US" sz="2400" b="1" dirty="0">
                <a:solidFill>
                  <a:srgbClr val="FFFF00"/>
                </a:solidFill>
                <a:latin typeface="system-ui"/>
              </a:rPr>
              <a:t>return to Egypt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.” (Numbers 14:2-4)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885FCB2-4329-2912-AFE6-87CCE5999A74}"/>
              </a:ext>
            </a:extLst>
          </p:cNvPr>
          <p:cNvSpPr/>
          <p:nvPr/>
        </p:nvSpPr>
        <p:spPr>
          <a:xfrm>
            <a:off x="381000" y="2324100"/>
            <a:ext cx="13716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7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92723235-AAF3-5D27-E670-580BB857E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6" t="6075" b="11111"/>
          <a:stretch>
            <a:fillRect/>
          </a:stretch>
        </p:blipFill>
        <p:spPr bwMode="auto">
          <a:xfrm>
            <a:off x="5997575" y="1562100"/>
            <a:ext cx="31464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>
            <a:extLst>
              <a:ext uri="{FF2B5EF4-FFF2-40B4-BE49-F238E27FC236}">
                <a16:creationId xmlns:a16="http://schemas.microsoft.com/office/drawing/2014/main" id="{F31DD8FA-6E09-FC79-2050-9C7BCB2C4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Serpents (Snakes)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3EECB-BABE-3980-A91E-272E92257D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1613" y="742950"/>
            <a:ext cx="8610600" cy="4792663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In the Garden – Source of temptation, sin, and death (Gen 3:1)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/>
              <a:t>Permanent conflict with mankind in the World (Gen 3:15)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/>
              <a:t>Old Testament Imagery: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/>
              <a:t>Something to be feared, guarded against (Job 7:12)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/>
              <a:t>Bite/sting associated with sin’s consequences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23:32)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/>
              <a:t>God’s punishment for rejection of His word (Jer 8:17)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/>
              <a:t>Imagery of God’s Protection and Victory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b="0" dirty="0"/>
              <a:t>You shall tread upon the lion and the </a:t>
            </a:r>
            <a:r>
              <a:rPr lang="en-US" altLang="en-US" sz="1800" dirty="0">
                <a:solidFill>
                  <a:srgbClr val="FFFF00"/>
                </a:solidFill>
              </a:rPr>
              <a:t>cobra</a:t>
            </a:r>
            <a:r>
              <a:rPr lang="en-US" altLang="en-US" sz="1800" b="0" dirty="0"/>
              <a:t>,</a:t>
            </a:r>
            <a:br>
              <a:rPr lang="en-US" altLang="en-US" sz="1800" b="0" dirty="0"/>
            </a:br>
            <a:r>
              <a:rPr lang="en-US" altLang="en-US" sz="1800" b="0" dirty="0"/>
              <a:t>The young lion and </a:t>
            </a:r>
            <a:r>
              <a:rPr lang="en-US" altLang="en-US" sz="1800" dirty="0">
                <a:solidFill>
                  <a:srgbClr val="FFFF00"/>
                </a:solidFill>
              </a:rPr>
              <a:t>the</a:t>
            </a:r>
            <a:r>
              <a:rPr lang="en-US" altLang="en-US" sz="1800" dirty="0"/>
              <a:t> </a:t>
            </a:r>
            <a:r>
              <a:rPr lang="en-US" altLang="en-US" sz="1800" dirty="0">
                <a:solidFill>
                  <a:srgbClr val="FFFF00"/>
                </a:solidFill>
              </a:rPr>
              <a:t>serpent you shall trample underfoot</a:t>
            </a:r>
            <a:r>
              <a:rPr lang="en-US" altLang="en-US" sz="1800" b="0" dirty="0"/>
              <a:t>. (Ps 91:13)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b="0" dirty="0"/>
              <a:t>The wolf and the lamb shall feed together, The lion shall eat straw like the ox,</a:t>
            </a:r>
            <a:br>
              <a:rPr lang="en-US" altLang="en-US" sz="1800" b="0" dirty="0"/>
            </a:br>
            <a:r>
              <a:rPr lang="en-US" altLang="en-US" sz="1800" b="0" dirty="0"/>
              <a:t>And </a:t>
            </a:r>
            <a:r>
              <a:rPr lang="en-US" altLang="en-US" sz="1800" dirty="0">
                <a:solidFill>
                  <a:srgbClr val="FFFF00"/>
                </a:solidFill>
              </a:rPr>
              <a:t>dust shall be the serpent’s food</a:t>
            </a:r>
            <a:r>
              <a:rPr lang="en-US" altLang="en-US" sz="1800" b="0" dirty="0"/>
              <a:t>.  [see Gen 3:14]</a:t>
            </a:r>
            <a:br>
              <a:rPr lang="en-US" altLang="en-US" sz="1800" b="0" dirty="0"/>
            </a:br>
            <a:r>
              <a:rPr lang="en-US" altLang="en-US" sz="1800" b="0" dirty="0"/>
              <a:t>They shall not hurt nor destroy in all My holy mountain,” Says the Lord. (Is 65:25)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/>
              <a:t>Prophecy of a final defeat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b="0" dirty="0"/>
              <a:t>“</a:t>
            </a:r>
            <a:r>
              <a:rPr lang="en-US" altLang="en-US" sz="1800" dirty="0">
                <a:solidFill>
                  <a:srgbClr val="FFFF00"/>
                </a:solidFill>
              </a:rPr>
              <a:t>That serpent of old</a:t>
            </a:r>
            <a:r>
              <a:rPr lang="en-US" altLang="en-US" sz="1800" b="0" dirty="0"/>
              <a:t>, called the Devil and Satan, who deceives the whole world; </a:t>
            </a:r>
            <a:br>
              <a:rPr lang="en-US" altLang="en-US" sz="1800" b="0" dirty="0"/>
            </a:br>
            <a:r>
              <a:rPr lang="en-US" altLang="en-US" sz="1800" b="0" dirty="0"/>
              <a:t>he was </a:t>
            </a:r>
            <a:r>
              <a:rPr lang="en-US" altLang="en-US" sz="1800" dirty="0">
                <a:solidFill>
                  <a:srgbClr val="FFFF00"/>
                </a:solidFill>
              </a:rPr>
              <a:t>cast to the earth</a:t>
            </a:r>
            <a:r>
              <a:rPr lang="en-US" altLang="en-US" sz="1800" b="0" dirty="0"/>
              <a:t>, and his angels were cast out with him.” (Rev 12:9)</a:t>
            </a:r>
          </a:p>
          <a:p>
            <a:pPr lvl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12293" name="Slide Number Placeholder 3">
            <a:extLst>
              <a:ext uri="{FF2B5EF4-FFF2-40B4-BE49-F238E27FC236}">
                <a16:creationId xmlns:a16="http://schemas.microsoft.com/office/drawing/2014/main" id="{309A33F2-C2BF-520F-5DE4-8AA0618B4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70D7BD-3FA8-4980-8D94-0923EEFD2E97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39596AB-0A1C-4AA8-4E83-34EE980EA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Fiery Serpents (Num 21)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50613D9-CBE3-106D-D3BB-9E6E39227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975" y="571500"/>
            <a:ext cx="8810625" cy="47450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/>
              <a:t>The people repent and confess (vs 7)</a:t>
            </a:r>
          </a:p>
          <a:p>
            <a:pPr>
              <a:spcBef>
                <a:spcPct val="0"/>
              </a:spcBef>
            </a:pPr>
            <a:r>
              <a:rPr lang="en-US" altLang="en-US" sz="2800"/>
              <a:t>Ask that the serpents be taken away from them (vs 7)</a:t>
            </a:r>
          </a:p>
          <a:p>
            <a:pPr>
              <a:spcBef>
                <a:spcPct val="0"/>
              </a:spcBef>
            </a:pPr>
            <a:r>
              <a:rPr lang="en-US" altLang="en-US" sz="2800"/>
              <a:t>God: “Make a fiery serpent and set it on a pole; and it shall be that everyone who is bitten, when he looks at it, shall live.”</a:t>
            </a:r>
          </a:p>
          <a:p>
            <a:pPr lvl="1">
              <a:spcBef>
                <a:spcPct val="0"/>
              </a:spcBef>
            </a:pPr>
            <a:r>
              <a:rPr lang="en-US" altLang="en-US" sz="2400" i="1" u="sng"/>
              <a:t>Fiery</a:t>
            </a:r>
            <a:r>
              <a:rPr lang="en-US" altLang="en-US" sz="2400"/>
              <a:t>: burning/poisonous (the effect of the bite; color?)</a:t>
            </a:r>
          </a:p>
          <a:p>
            <a:pPr lvl="1">
              <a:spcBef>
                <a:spcPct val="0"/>
              </a:spcBef>
            </a:pPr>
            <a:r>
              <a:rPr lang="en-US" altLang="en-US" sz="2400"/>
              <a:t>Moses’ “healing” serpent (vs 9):</a:t>
            </a:r>
          </a:p>
          <a:p>
            <a:pPr lvl="2">
              <a:spcBef>
                <a:spcPct val="0"/>
              </a:spcBef>
            </a:pPr>
            <a:r>
              <a:rPr lang="en-US" altLang="en-US" sz="2000"/>
              <a:t>Looked like a snake</a:t>
            </a:r>
          </a:p>
          <a:p>
            <a:pPr lvl="2">
              <a:spcBef>
                <a:spcPct val="0"/>
              </a:spcBef>
            </a:pPr>
            <a:r>
              <a:rPr lang="en-US" altLang="en-US" sz="2000"/>
              <a:t>Made of inert [harmless] bronze/copper material</a:t>
            </a:r>
          </a:p>
          <a:p>
            <a:pPr lvl="2">
              <a:spcBef>
                <a:spcPct val="0"/>
              </a:spcBef>
            </a:pPr>
            <a:r>
              <a:rPr lang="en-US" altLang="en-US" sz="2000"/>
              <a:t>Set on a pole to be visible and accessible</a:t>
            </a:r>
          </a:p>
          <a:p>
            <a:pPr lvl="1">
              <a:spcBef>
                <a:spcPct val="0"/>
              </a:spcBef>
            </a:pPr>
            <a:r>
              <a:rPr lang="en-US" altLang="en-US" sz="2400"/>
              <a:t>Required trust and effort to be healed:  </a:t>
            </a:r>
            <a:br>
              <a:rPr lang="en-US" altLang="en-US" sz="2400"/>
            </a:br>
            <a:r>
              <a:rPr lang="en-US" altLang="en-US" sz="2400"/>
              <a:t>“</a:t>
            </a:r>
            <a:r>
              <a:rPr lang="en-US" altLang="en-US" sz="2400" b="0">
                <a:latin typeface="system-ui"/>
              </a:rPr>
              <a:t>If a serpent had bitten anyone, </a:t>
            </a:r>
            <a:r>
              <a:rPr lang="en-US" altLang="en-US" sz="2400">
                <a:solidFill>
                  <a:srgbClr val="FFFF00"/>
                </a:solidFill>
                <a:latin typeface="system-ui"/>
              </a:rPr>
              <a:t>when he </a:t>
            </a:r>
            <a:br>
              <a:rPr lang="en-US" altLang="en-US" sz="2400">
                <a:solidFill>
                  <a:srgbClr val="FFFF00"/>
                </a:solidFill>
                <a:latin typeface="system-ui"/>
              </a:rPr>
            </a:br>
            <a:r>
              <a:rPr lang="en-US" altLang="en-US" sz="2400">
                <a:solidFill>
                  <a:srgbClr val="FFFF00"/>
                </a:solidFill>
                <a:latin typeface="system-ui"/>
              </a:rPr>
              <a:t>looked</a:t>
            </a:r>
            <a:r>
              <a:rPr lang="en-US" altLang="en-US" sz="2400" b="0">
                <a:latin typeface="system-ui"/>
              </a:rPr>
              <a:t> at the bronze serpent, </a:t>
            </a:r>
            <a:r>
              <a:rPr lang="en-US" altLang="en-US" sz="2400">
                <a:solidFill>
                  <a:srgbClr val="FFFF00"/>
                </a:solidFill>
                <a:latin typeface="system-ui"/>
              </a:rPr>
              <a:t>he lived</a:t>
            </a:r>
            <a:r>
              <a:rPr lang="en-US" altLang="en-US" sz="2400" b="0">
                <a:latin typeface="system-ui"/>
              </a:rPr>
              <a:t>.</a:t>
            </a:r>
            <a:r>
              <a:rPr lang="en-US" altLang="en-US" sz="2400"/>
              <a:t>” (vs 9)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05C85B-118C-A1F5-2DAD-EC0BE66A8ADC}"/>
              </a:ext>
            </a:extLst>
          </p:cNvPr>
          <p:cNvCxnSpPr>
            <a:cxnSpLocks/>
          </p:cNvCxnSpPr>
          <p:nvPr/>
        </p:nvCxnSpPr>
        <p:spPr>
          <a:xfrm>
            <a:off x="2651125" y="1847850"/>
            <a:ext cx="1905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E5300F-431F-C0F4-C5E4-AF1C83C30A79}"/>
              </a:ext>
            </a:extLst>
          </p:cNvPr>
          <p:cNvCxnSpPr>
            <a:cxnSpLocks/>
          </p:cNvCxnSpPr>
          <p:nvPr/>
        </p:nvCxnSpPr>
        <p:spPr>
          <a:xfrm>
            <a:off x="1447800" y="1851025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D8AF99E-2571-8A14-CDC4-8B7B8FE09BAC}"/>
              </a:ext>
            </a:extLst>
          </p:cNvPr>
          <p:cNvCxnSpPr>
            <a:cxnSpLocks/>
          </p:cNvCxnSpPr>
          <p:nvPr/>
        </p:nvCxnSpPr>
        <p:spPr>
          <a:xfrm>
            <a:off x="6013450" y="2273300"/>
            <a:ext cx="21399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EDDA00-33E6-ADE9-B7EF-109520F049CB}"/>
              </a:ext>
            </a:extLst>
          </p:cNvPr>
          <p:cNvCxnSpPr>
            <a:cxnSpLocks/>
          </p:cNvCxnSpPr>
          <p:nvPr/>
        </p:nvCxnSpPr>
        <p:spPr>
          <a:xfrm>
            <a:off x="5249863" y="1847850"/>
            <a:ext cx="221773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808FFC6-A999-FFF0-BA62-B1FADB64A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9" r="32185"/>
          <a:stretch>
            <a:fillRect/>
          </a:stretch>
        </p:blipFill>
        <p:spPr bwMode="auto">
          <a:xfrm>
            <a:off x="7980363" y="2535238"/>
            <a:ext cx="10985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lide Number Placeholder 3">
            <a:extLst>
              <a:ext uri="{FF2B5EF4-FFF2-40B4-BE49-F238E27FC236}">
                <a16:creationId xmlns:a16="http://schemas.microsoft.com/office/drawing/2014/main" id="{26A3EA22-0A16-55C7-DB5A-3A49A7293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F02E80-464B-466F-8A73-36B4F1C4A3DF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1A4CA1E-D77D-4662-ED42-1FB11F467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F322-55FF-3AD1-28A8-4FE7CC325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572500" cy="4052888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</a:pPr>
            <a:r>
              <a:rPr lang="en-US" altLang="en-US" sz="2700"/>
              <a:t>Sin is pervasive and destructive.</a:t>
            </a:r>
            <a:endParaRPr lang="en-US" altLang="en-US"/>
          </a:p>
          <a:p>
            <a:pPr marL="690563" lvl="1" indent="-258763">
              <a:spcBef>
                <a:spcPct val="0"/>
              </a:spcBef>
              <a:spcAft>
                <a:spcPts val="1350"/>
              </a:spcAft>
            </a:pPr>
            <a:r>
              <a:rPr lang="en-US" altLang="en-US" sz="2400" b="0"/>
              <a:t>Sin is rebellion against God, His Word, and His blessings.</a:t>
            </a:r>
          </a:p>
          <a:p>
            <a:pPr marL="690563" lvl="1" indent="-258763">
              <a:spcBef>
                <a:spcPct val="0"/>
              </a:spcBef>
              <a:spcAft>
                <a:spcPts val="1350"/>
              </a:spcAft>
            </a:pPr>
            <a:r>
              <a:rPr lang="en-US" altLang="en-US" sz="2400" b="0"/>
              <a:t>It brings punishment, now, by God’s design (Rom 1:18).</a:t>
            </a:r>
          </a:p>
          <a:p>
            <a:pPr marL="690563" lvl="1" indent="-258763">
              <a:spcBef>
                <a:spcPct val="0"/>
              </a:spcBef>
              <a:spcAft>
                <a:spcPts val="1350"/>
              </a:spcAft>
            </a:pPr>
            <a:r>
              <a:rPr lang="en-US" altLang="en-US" sz="2400" b="0"/>
              <a:t>It has no cure.</a:t>
            </a:r>
          </a:p>
          <a:p>
            <a:pPr marL="690563" lvl="1" indent="-258763">
              <a:spcBef>
                <a:spcPct val="0"/>
              </a:spcBef>
              <a:spcAft>
                <a:spcPts val="1350"/>
              </a:spcAft>
            </a:pPr>
            <a:r>
              <a:rPr lang="en-US" altLang="en-US" sz="2400" b="0"/>
              <a:t>It can lead to repentance and confession.</a:t>
            </a:r>
          </a:p>
          <a:p>
            <a:pPr marL="690563" lvl="1" indent="-258763">
              <a:spcBef>
                <a:spcPct val="0"/>
              </a:spcBef>
              <a:spcAft>
                <a:spcPts val="1350"/>
              </a:spcAft>
            </a:pPr>
            <a:r>
              <a:rPr lang="en-US" altLang="en-US" sz="2400" b="0"/>
              <a:t>God doesn’t purge the World of Sin. We live among it.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B659F51-64FB-24F2-6EB3-732C2103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17560-F626-49CF-9C64-D7E85A488857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55D9AA9-A956-85D7-4E42-AD85ABDA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the Fiery Serpents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9353-FF87-3A08-FBCD-7F386B4082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3550" y="914400"/>
            <a:ext cx="8656638" cy="4052888"/>
          </a:xfrm>
        </p:spPr>
        <p:txBody>
          <a:bodyPr/>
          <a:lstStyle/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>
                <a:solidFill>
                  <a:schemeClr val="bg1">
                    <a:lumMod val="50000"/>
                  </a:schemeClr>
                </a:solidFill>
              </a:rPr>
              <a:t>Sin is pervasive and destructive.</a:t>
            </a:r>
          </a:p>
          <a:p>
            <a:pPr marL="390525" indent="-390525">
              <a:spcBef>
                <a:spcPct val="0"/>
              </a:spcBef>
              <a:spcAft>
                <a:spcPts val="1350"/>
              </a:spcAft>
              <a:buFontTx/>
              <a:buAutoNum type="arabicPeriod"/>
              <a:defRPr/>
            </a:pPr>
            <a:r>
              <a:rPr lang="en-US" altLang="en-US" sz="2700" dirty="0"/>
              <a:t>Jesus took the form of sin and punishment…</a:t>
            </a:r>
          </a:p>
          <a:p>
            <a:pPr marL="690563" lvl="1" indent="-259556">
              <a:spcBef>
                <a:spcPct val="0"/>
              </a:spcBef>
              <a:spcAft>
                <a:spcPts val="1350"/>
              </a:spcAft>
              <a:defRPr/>
            </a:pPr>
            <a:r>
              <a:rPr lang="en-US" altLang="en-US" sz="2400" b="0" dirty="0"/>
              <a:t>“God… sent His own Son in the </a:t>
            </a:r>
            <a:r>
              <a:rPr lang="en-US" altLang="en-US" sz="2400" dirty="0">
                <a:solidFill>
                  <a:srgbClr val="FFFF00"/>
                </a:solidFill>
              </a:rPr>
              <a:t>likeness of sinful flesh…</a:t>
            </a:r>
            <a:r>
              <a:rPr lang="en-US" altLang="en-US" sz="2400" b="0" dirty="0"/>
              <a:t>” </a:t>
            </a:r>
            <a:br>
              <a:rPr lang="en-US" altLang="en-US" sz="2400" b="0" dirty="0"/>
            </a:br>
            <a:r>
              <a:rPr lang="en-US" altLang="en-US" sz="2400" b="0" dirty="0"/>
              <a:t>(Rom 8:3)</a:t>
            </a:r>
          </a:p>
          <a:p>
            <a:pPr marL="690563" lvl="1" indent="-259556">
              <a:spcBef>
                <a:spcPct val="0"/>
              </a:spcBef>
              <a:spcAft>
                <a:spcPts val="1350"/>
              </a:spcAft>
              <a:defRPr/>
            </a:pPr>
            <a:r>
              <a:rPr lang="en-US" altLang="en-US" sz="2400" b="0" dirty="0"/>
              <a:t>“</a:t>
            </a:r>
            <a:r>
              <a:rPr lang="en-US" sz="2400" dirty="0">
                <a:solidFill>
                  <a:srgbClr val="FFFF00"/>
                </a:solidFill>
              </a:rPr>
              <a:t>He made </a:t>
            </a:r>
            <a:r>
              <a:rPr lang="en-US" sz="2400" b="0" dirty="0"/>
              <a:t>Him who knew no sin </a:t>
            </a:r>
            <a:r>
              <a:rPr lang="en-US" sz="2400" dirty="0">
                <a:solidFill>
                  <a:srgbClr val="FFFF00"/>
                </a:solidFill>
              </a:rPr>
              <a:t>to be sin </a:t>
            </a:r>
            <a:r>
              <a:rPr lang="en-US" sz="2400" b="0" dirty="0"/>
              <a:t>for us” (II Cor 5:21)</a:t>
            </a:r>
          </a:p>
          <a:p>
            <a:pPr marL="690563" lvl="1" indent="-259556">
              <a:spcBef>
                <a:spcPct val="0"/>
              </a:spcBef>
              <a:spcAft>
                <a:spcPts val="1350"/>
              </a:spcAft>
              <a:defRPr/>
            </a:pPr>
            <a:r>
              <a:rPr lang="en-US" altLang="en-US" sz="2400" b="0" dirty="0"/>
              <a:t>[Jesus] “Himself </a:t>
            </a:r>
            <a:r>
              <a:rPr lang="en-US" altLang="en-US" sz="2400" dirty="0">
                <a:solidFill>
                  <a:srgbClr val="FFFF00"/>
                </a:solidFill>
              </a:rPr>
              <a:t>bore our sins in His own body on the tree</a:t>
            </a:r>
            <a:r>
              <a:rPr lang="en-US" altLang="en-US" sz="2400" b="0" dirty="0"/>
              <a:t>, that we, having died to sins, might live for righteousness—</a:t>
            </a:r>
            <a:br>
              <a:rPr lang="en-US" altLang="en-US" sz="2400" b="0" dirty="0"/>
            </a:br>
            <a:r>
              <a:rPr lang="en-US" altLang="en-US" sz="2400" b="0" dirty="0"/>
              <a:t>by whose stripes </a:t>
            </a:r>
            <a:r>
              <a:rPr lang="en-US" altLang="en-US" sz="2400" dirty="0">
                <a:solidFill>
                  <a:srgbClr val="FFFF00"/>
                </a:solidFill>
              </a:rPr>
              <a:t>you were healed</a:t>
            </a:r>
            <a:r>
              <a:rPr lang="en-US" altLang="en-US" sz="2400" b="0" dirty="0"/>
              <a:t>.” (I Pet 2:22-24)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B894C8F-19AA-C663-7EA9-A1CE3E43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6353EB-D507-4513-B26F-AEDE5167175D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67728</TotalTime>
  <Words>1874</Words>
  <Application>Microsoft Office PowerPoint</Application>
  <PresentationFormat>On-screen Show (16:10)</PresentationFormat>
  <Paragraphs>120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system-ui</vt:lpstr>
      <vt:lpstr>Default Design</vt:lpstr>
      <vt:lpstr>The Fiery Serpents  Numbers 21:4-9</vt:lpstr>
      <vt:lpstr>Jesus’ Words to Nicodemus (John 3:10-15; 12:32-33)</vt:lpstr>
      <vt:lpstr>Paul to the Corinthians (I Cor 10:6-10)</vt:lpstr>
      <vt:lpstr>Background of the Story (Numbers)</vt:lpstr>
      <vt:lpstr>The People Sin</vt:lpstr>
      <vt:lpstr>Serpents (Snakes)</vt:lpstr>
      <vt:lpstr>Fiery Serpents (Num 21)</vt:lpstr>
      <vt:lpstr>Lessons from the Fiery Serpents Incident</vt:lpstr>
      <vt:lpstr>Lessons from the Fiery Serpents Incident</vt:lpstr>
      <vt:lpstr>Lessons from the Fiery Serpents Incident</vt:lpstr>
      <vt:lpstr>Lessons from the Fiery Serpents Incident</vt:lpstr>
      <vt:lpstr>Lessons from the Fiery Serpents Incident</vt:lpstr>
      <vt:lpstr>Lessons from the Fiery Serpents (John 3:14-15)</vt:lpstr>
      <vt:lpstr>PowerPoint Presentation</vt:lpstr>
      <vt:lpstr>More from the Nicodemus Interview</vt:lpstr>
      <vt:lpstr>Water &amp; Spirit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Brad Beutjer</cp:lastModifiedBy>
  <cp:revision>710</cp:revision>
  <cp:lastPrinted>2018-08-19T18:27:16Z</cp:lastPrinted>
  <dcterms:created xsi:type="dcterms:W3CDTF">2002-06-13T20:47:56Z</dcterms:created>
  <dcterms:modified xsi:type="dcterms:W3CDTF">2024-04-07T22:47:31Z</dcterms:modified>
</cp:coreProperties>
</file>