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101" r:id="rId2"/>
    <p:sldId id="1100" r:id="rId3"/>
    <p:sldId id="1095" r:id="rId4"/>
    <p:sldId id="401" r:id="rId5"/>
    <p:sldId id="402" r:id="rId6"/>
    <p:sldId id="1091" r:id="rId7"/>
    <p:sldId id="341" r:id="rId8"/>
    <p:sldId id="342" r:id="rId9"/>
    <p:sldId id="1103" r:id="rId10"/>
    <p:sldId id="406" r:id="rId11"/>
    <p:sldId id="1104" r:id="rId12"/>
    <p:sldId id="407" r:id="rId13"/>
    <p:sldId id="1102" r:id="rId14"/>
    <p:sldId id="333" r:id="rId15"/>
    <p:sldId id="395" r:id="rId16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FFFF"/>
    <a:srgbClr val="FFFF00"/>
    <a:srgbClr val="FF3300"/>
    <a:srgbClr val="FF00FF"/>
    <a:srgbClr val="0099FF"/>
    <a:srgbClr val="3366CC"/>
    <a:srgbClr val="0000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92E5D-4986-4A46-AD76-855258757888}" v="5" dt="2024-04-07T01:13:45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11" autoAdjust="0"/>
    <p:restoredTop sz="95226" autoAdjust="0"/>
  </p:normalViewPr>
  <p:slideViewPr>
    <p:cSldViewPr snapToGrid="0">
      <p:cViewPr>
        <p:scale>
          <a:sx n="75" d="100"/>
          <a:sy n="75" d="100"/>
        </p:scale>
        <p:origin x="1464" y="9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xmlns="" id="{4C4A8FFC-45D8-35F8-EED9-C16903888E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4" tIns="45722" rIns="91444" bIns="4572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xmlns="" id="{A2D4F8F0-620C-ADB2-A369-7126EF79640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4" tIns="45722" rIns="91444" bIns="457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xmlns="" id="{A99F8A0B-8155-117B-5532-91C562F7D7E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2313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xmlns="" id="{CD47C89C-32A2-8850-8A58-0922AF5F40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4" tIns="45722" rIns="91444" bIns="45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xmlns="" id="{88B2FCAD-3974-1DE9-1788-E6420AADD3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4" tIns="45722" rIns="91444" bIns="4572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5" name="Rectangle 7">
            <a:extLst>
              <a:ext uri="{FF2B5EF4-FFF2-40B4-BE49-F238E27FC236}">
                <a16:creationId xmlns:a16="http://schemas.microsoft.com/office/drawing/2014/main" xmlns="" id="{A15FC43E-B01D-7004-EAED-0130113FA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4" tIns="45722" rIns="91444" bIns="457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F6787AA5-061E-42D5-BEAD-79C0C429D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092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D9697F1-B317-BE35-18C2-5FA3BEA42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285AD08-380F-3E5F-0C87-97445D484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0A141B8-7A06-8852-FE5B-B27C21539A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1D32F-4780-4604-9F76-1CA7904DE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8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92D9531-F571-F99D-3C1D-9636523F0A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669CC80-6A5E-AD73-DA4A-FC470C8BE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FA763CE-EE82-28F7-70A3-3FC8F7910F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F57A-3E87-4596-90F4-7E12E147E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21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"/>
            <a:ext cx="29210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"/>
            <a:ext cx="85598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FF6639F-B269-26A5-57AB-5743E294E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D9A31E-B54E-24EC-1870-0F96D3D37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144D0A-2F06-65F5-FA14-B2B1947F8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B3E2-A46F-48ED-BAFB-4BECB7CC4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61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414338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685800"/>
            <a:ext cx="11684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CF3AFF-2B14-62F4-531B-30961CF61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B449CBA-7315-A915-C84F-6B8818F710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016252A-96DD-1DC5-E92D-090DEFB44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79200" y="6637338"/>
            <a:ext cx="812800" cy="2206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B48E-4B36-4323-AF18-21B4CD2DA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44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557C61A-D507-A2D1-6217-8E9416FF4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5C17930-F13B-B3A4-5E7E-935F2EB071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06CD145-428C-A036-A275-C6C1AAA27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5288-F2C6-4656-B5E6-9E40CD3BB4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36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574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66801"/>
            <a:ext cx="574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49D3DD-801F-9346-3961-F30263A5A0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7DD9EE-7BBE-83A7-E13C-CAD9E3AD3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E0BCC5-6C9F-FAE6-E423-6A57EDB5C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AB89A-436E-4142-9062-A69ADAA87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53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5E5D041-561F-1450-E3C8-AAAC30D278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EA72EE3-822C-23FA-0681-9497CA64D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A0045F5-AD47-A321-AF7B-57FB65B0B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1BBC-F3B4-48CF-BDD1-332CEFC7B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62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EE1D281-3E77-D7C1-D6A5-3D956E883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B4B58FE-7724-D585-FA10-4B998669D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C166547-7826-6B65-67D5-BF6FB190F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D3AA-D1E0-4228-9D75-CA7BDF1CC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01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3660078-3817-FB14-EDCC-0BC5FD1F5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E03377E-C034-E3CF-7092-E0FFFAFCE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462359B-0AE4-EE17-03DD-55E69C62B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0FBD-DE07-415A-84B4-77C6EC2ED9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76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919BFC-CAB7-6543-945C-0C988250C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7ACA249-8636-AD74-3225-C0DA830CD3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033234-E776-C7E5-1D3F-AE5F044F7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891A7-8B01-4E0C-82D1-878B566BF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01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FFB5A06-DE34-53F1-9D23-746AF4C151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AC016F-40C0-5594-CC29-A29DF3C8B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B04EDE-16FF-E516-B1FD-A5D5D6407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4C370-9688-413C-875E-3D1BAAC70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14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71178510-6E9E-5DF7-C1AF-CCB76954D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EA5F35B8-4BEA-92F2-CAD1-27AEB609C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85800"/>
            <a:ext cx="1168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730AA17-E81C-C41A-8B0D-DC5314A9D5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AA26565-EB37-FC16-B429-F5A852BD95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F3072FB-32D5-C36A-8BB3-2D5CA43728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53200"/>
            <a:ext cx="284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393FD4-D3A2-4AD1-BF5D-FF31BCB17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67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19AD23-4D62-43B7-4E0D-44C1A5315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xmlns="" id="{FC5B0567-055E-8A0B-F2C4-EB366E7EC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8583"/>
            <a:ext cx="5943600" cy="833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Living in the World </a:t>
            </a:r>
            <a:br>
              <a:rPr lang="en-US" altLang="en-US" sz="2400" dirty="0"/>
            </a:br>
            <a:r>
              <a:rPr lang="en-US" altLang="en-US" sz="2400" dirty="0"/>
              <a:t>– Class Schedule </a:t>
            </a:r>
            <a:r>
              <a:rPr lang="en-US" altLang="en-US" sz="1800" dirty="0"/>
              <a:t>(2024)</a:t>
            </a:r>
            <a:endParaRPr lang="en-US" altLang="en-US" sz="2400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xmlns="" id="{AD0AB73D-73B1-AC88-101A-B1B75FB1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8F8B83-F081-4D5C-B516-82D6E0C54B1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3898856-3313-829B-FB7F-C506A3016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93388"/>
              </p:ext>
            </p:extLst>
          </p:nvPr>
        </p:nvGraphicFramePr>
        <p:xfrm>
          <a:off x="0" y="833438"/>
          <a:ext cx="5943600" cy="5503567"/>
        </p:xfrm>
        <a:graphic>
          <a:graphicData uri="http://schemas.openxmlformats.org/drawingml/2006/table">
            <a:tbl>
              <a:tblPr/>
              <a:tblGrid>
                <a:gridCol w="924560">
                  <a:extLst>
                    <a:ext uri="{9D8B030D-6E8A-4147-A177-3AD203B41FA5}">
                      <a16:colId xmlns:a16="http://schemas.microsoft.com/office/drawing/2014/main" xmlns="" val="1262623524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xmlns="" val="300958791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876843428"/>
                    </a:ext>
                  </a:extLst>
                </a:gridCol>
                <a:gridCol w="2988310">
                  <a:extLst>
                    <a:ext uri="{9D8B030D-6E8A-4147-A177-3AD203B41FA5}">
                      <a16:colId xmlns:a16="http://schemas.microsoft.com/office/drawing/2014/main" xmlns="" val="2003150010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3339643027"/>
                    </a:ext>
                  </a:extLst>
                </a:gridCol>
              </a:tblGrid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6221852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25-Feb-24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Overview of the Conflict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713663"/>
                  </a:ext>
                </a:extLst>
              </a:tr>
              <a:tr h="398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28-Feb-24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Overview of the Conflict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2105891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Physical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1544029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Physical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1817653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Physical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2203713"/>
                  </a:ext>
                </a:extLst>
              </a:tr>
              <a:tr h="370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Emotional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6991779"/>
                  </a:ext>
                </a:extLst>
              </a:tr>
              <a:tr h="372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Emotional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1337810"/>
                  </a:ext>
                </a:extLst>
              </a:tr>
              <a:tr h="39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(no class) E Hill Lessons with Josh Creel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9762485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Intellectual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5804309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Intellectual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5250717"/>
                  </a:ext>
                </a:extLst>
              </a:tr>
              <a:tr h="402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Spirit-led Decision Making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834167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3-Apr-24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Spirit-led Decision Making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1560207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7-Apr-24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Spirit-led Decision Making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3994846"/>
                  </a:ext>
                </a:extLst>
              </a:tr>
              <a:tr h="402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10-Apr-24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Goal Setting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1648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A9B1EC3-E9DC-0279-B8FA-68B792593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62577"/>
              </p:ext>
            </p:extLst>
          </p:nvPr>
        </p:nvGraphicFramePr>
        <p:xfrm>
          <a:off x="5943600" y="816271"/>
          <a:ext cx="6248400" cy="551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2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9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1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35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6776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Fecha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Día</a:t>
                      </a:r>
                    </a:p>
                  </a:txBody>
                  <a:tcPr marL="91445" marR="91445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Título de la lección</a:t>
                      </a:r>
                    </a:p>
                  </a:txBody>
                  <a:tcPr marL="91445" marR="91445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Maestro</a:t>
                      </a:r>
                    </a:p>
                  </a:txBody>
                  <a:tcPr marL="91445" marR="91445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635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25/2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– El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comienzo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lang="en-US" sz="18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conflicto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657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28/2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–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comienzo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lang="en-US" sz="18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conflicto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396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3/3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físicas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s-E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físicas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10/3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– Las </a:t>
                      </a:r>
                      <a:r>
                        <a:rPr lang="en-US" sz="18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físicas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s-PE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–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emocionales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17/3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–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emocionales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20/3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(no hay clase) Lecciones con</a:t>
                      </a:r>
                      <a:r>
                        <a:rPr lang="es-PE" sz="1600" b="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Josh Creel</a:t>
                      </a:r>
                      <a:endParaRPr lang="en-US" sz="16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24/3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–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intelectuales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Ryan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27/3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–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intelectuales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31/3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–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Decisiones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guiadas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el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Espíritu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3/4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–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Decisiones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guiadas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el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Espíritu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7/4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–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Decisiones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guiadas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el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Espíritu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10/4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– El </a:t>
                      </a:r>
                      <a:r>
                        <a:rPr lang="en-US" sz="18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establecimiento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8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metas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EA98C1-181E-DB9D-3935-E7300B03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9848"/>
            <a:ext cx="6248400" cy="8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 err="1"/>
              <a:t>Viviendo</a:t>
            </a:r>
            <a:r>
              <a:rPr lang="en-US" altLang="en-US" sz="2400" kern="0" dirty="0"/>
              <a:t> </a:t>
            </a:r>
            <a:r>
              <a:rPr lang="en-US" altLang="en-US" sz="2400" kern="0" dirty="0" err="1"/>
              <a:t>en</a:t>
            </a:r>
            <a:r>
              <a:rPr lang="en-US" altLang="en-US" sz="2400" kern="0" dirty="0"/>
              <a:t> el </a:t>
            </a:r>
            <a:r>
              <a:rPr lang="en-US" altLang="en-US" sz="2400" kern="0" dirty="0" err="1"/>
              <a:t>mundo</a:t>
            </a:r>
            <a:r>
              <a:rPr lang="en-US" altLang="en-US" sz="2400" kern="0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 kern="0" dirty="0"/>
              <a:t>– </a:t>
            </a:r>
            <a:r>
              <a:rPr lang="en-US" altLang="en-US" sz="2400" kern="0" dirty="0" err="1"/>
              <a:t>Calendario</a:t>
            </a:r>
            <a:r>
              <a:rPr lang="en-US" altLang="en-US" sz="2400" kern="0" dirty="0"/>
              <a:t> de </a:t>
            </a:r>
            <a:r>
              <a:rPr lang="en-US" altLang="en-US" sz="2400" kern="0" dirty="0" err="1"/>
              <a:t>clases</a:t>
            </a:r>
            <a:r>
              <a:rPr lang="en-US" altLang="en-US" sz="2400" kern="0" dirty="0"/>
              <a:t> </a:t>
            </a:r>
            <a:r>
              <a:rPr lang="en-US" altLang="en-US" sz="1800" kern="0" dirty="0"/>
              <a:t>(2024)</a:t>
            </a: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6096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>
            <a:extLst>
              <a:ext uri="{FF2B5EF4-FFF2-40B4-BE49-F238E27FC236}">
                <a16:creationId xmlns:a16="http://schemas.microsoft.com/office/drawing/2014/main" xmlns="" id="{8ABDAB0F-97DE-CD2A-613D-631074351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533400"/>
          </a:xfrm>
        </p:spPr>
        <p:txBody>
          <a:bodyPr/>
          <a:lstStyle/>
          <a:p>
            <a:r>
              <a:rPr lang="en-US" altLang="en-US" sz="3600" dirty="0"/>
              <a:t>Short Answer / </a:t>
            </a:r>
            <a:r>
              <a:rPr lang="en-US" altLang="en-US" sz="3600" dirty="0" err="1">
                <a:solidFill>
                  <a:srgbClr val="0000CC"/>
                </a:solidFill>
              </a:rPr>
              <a:t>Respuesta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corta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(3/5</a:t>
            </a:r>
            <a:r>
              <a:rPr lang="en-US" altLang="en-US" sz="3600" dirty="0"/>
              <a:t>)</a:t>
            </a:r>
            <a:endParaRPr lang="en-US" altLang="en-US" sz="3600" dirty="0"/>
          </a:p>
        </p:txBody>
      </p:sp>
      <p:sp>
        <p:nvSpPr>
          <p:cNvPr id="190467" name="Content Placeholder 2">
            <a:extLst>
              <a:ext uri="{FF2B5EF4-FFF2-40B4-BE49-F238E27FC236}">
                <a16:creationId xmlns:a16="http://schemas.microsoft.com/office/drawing/2014/main" xmlns="" id="{CC7CC155-6C3D-8E75-4A43-83839A87D9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8735" y="539475"/>
            <a:ext cx="8763000" cy="320516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17"/>
            </a:pPr>
            <a:r>
              <a:rPr lang="en-US" altLang="en-US" sz="2000" dirty="0"/>
              <a:t>List 3 ways to overcome physical desires, based on the graph above.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AutoNum type="arabicPeriod" startAt="17"/>
            </a:pPr>
            <a:r>
              <a:rPr lang="en-US" altLang="en-US" sz="2000" dirty="0"/>
              <a:t>List 2 Bible characters (we studied) whose emotions led them to [not think clearly &amp;] sin.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AutoNum type="arabicPeriod" startAt="17"/>
            </a:pPr>
            <a:r>
              <a:rPr lang="en-US" altLang="en-US" sz="2000" dirty="0"/>
              <a:t>What useful purpose do emotions serve?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AutoNum type="arabicPeriod" startAt="17"/>
            </a:pPr>
            <a:r>
              <a:rPr lang="en-US" altLang="en-US" sz="2000" dirty="0"/>
              <a:t>What will enable us to modify our emotional responses?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AutoNum type="arabicPeriod" startAt="17"/>
            </a:pPr>
            <a:r>
              <a:rPr lang="en-US" altLang="en-US" sz="2000" dirty="0"/>
              <a:t>List 3 tactics of false teachers.</a:t>
            </a:r>
            <a:br>
              <a:rPr lang="en-US" altLang="en-US" sz="2000" dirty="0"/>
            </a:br>
            <a:endParaRPr lang="en-US" altLang="en-US" sz="2000" dirty="0"/>
          </a:p>
        </p:txBody>
      </p:sp>
      <p:sp>
        <p:nvSpPr>
          <p:cNvPr id="190468" name="Slide Number Placeholder 3">
            <a:extLst>
              <a:ext uri="{FF2B5EF4-FFF2-40B4-BE49-F238E27FC236}">
                <a16:creationId xmlns:a16="http://schemas.microsoft.com/office/drawing/2014/main" xmlns="" id="{402C4FB1-A60F-93EF-1AE9-75E88448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29CF01-F23A-4E66-AA54-935649A1526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xmlns="" id="{188A6FD1-F575-BE81-C64A-212A3837C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04863"/>
            <a:ext cx="8753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Lucida Handwriting" panose="03010101010101010101" pitchFamily="66" charset="0"/>
              </a:rPr>
              <a:t>Control thoughts, control opportunity, distraction, change habits</a:t>
            </a:r>
            <a:endParaRPr lang="en-US" altLang="en-US" sz="1800"/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xmlns="" id="{B2A878FD-CE23-D394-59F6-8240C82A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382713"/>
            <a:ext cx="22875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Lucida Handwriting" panose="03010101010101010101" pitchFamily="66" charset="0"/>
              </a:rPr>
              <a:t>King Saul, Peter</a:t>
            </a: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xmlns="" id="{2416CAA6-8C27-C9AF-21C9-AC2B964E6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1830388"/>
            <a:ext cx="3702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Lucida Handwriting" panose="03010101010101010101" pitchFamily="66" charset="0"/>
              </a:rPr>
              <a:t>A warning, a motive to act</a:t>
            </a: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xmlns="" id="{ABCF3114-4344-6808-B32F-CCCE43D29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3" y="2362200"/>
            <a:ext cx="16017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Lucida Handwriting" panose="03010101010101010101" pitchFamily="66" charset="0"/>
              </a:rPr>
              <a:t>Knowledge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xmlns="" id="{5A3A97CF-0085-ECFD-B5E2-BD80C4673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19400"/>
            <a:ext cx="8077200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Lucida Handwriting" panose="03010101010101010101" pitchFamily="66" charset="0"/>
              </a:rPr>
              <a:t>	Deceptive words, ridicule authority, target the weak, emphasize human tradition &amp; philosophy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CC7CC155-6C3D-8E75-4A43-83839A87D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735" y="3652838"/>
            <a:ext cx="10299700" cy="3205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17"/>
            </a:pPr>
            <a:r>
              <a:rPr lang="es-ES" altLang="en-US" sz="2000" kern="0" dirty="0" smtClean="0"/>
              <a:t>Enumere </a:t>
            </a:r>
            <a:r>
              <a:rPr lang="es-ES" altLang="en-US" sz="2000" kern="0" dirty="0"/>
              <a:t>3 maneras de superar los deseos físicos, </a:t>
            </a:r>
            <a:r>
              <a:rPr lang="es-ES" altLang="en-US" sz="2000" kern="0" dirty="0" smtClean="0"/>
              <a:t>basándose </a:t>
            </a:r>
            <a:r>
              <a:rPr lang="es-ES" altLang="en-US" sz="2000" kern="0" dirty="0"/>
              <a:t>en el gráfico anterior.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17"/>
            </a:pPr>
            <a:r>
              <a:rPr lang="es-ES" altLang="en-US" sz="2000" kern="0" dirty="0" smtClean="0"/>
              <a:t>Enumere 2 </a:t>
            </a:r>
            <a:r>
              <a:rPr lang="es-ES" altLang="en-US" sz="2000" kern="0" dirty="0"/>
              <a:t>personajes bíblicos (que </a:t>
            </a:r>
            <a:r>
              <a:rPr lang="es-ES" altLang="en-US" sz="2000" kern="0" dirty="0" smtClean="0"/>
              <a:t>hemos </a:t>
            </a:r>
            <a:r>
              <a:rPr lang="es-ES" altLang="en-US" sz="2000" kern="0" dirty="0"/>
              <a:t>estudiado) cuyas emociones les llevaron a [no pensar con claridad y] pecar.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17"/>
            </a:pPr>
            <a:r>
              <a:rPr lang="es-ES" altLang="en-US" sz="2000" kern="0" dirty="0"/>
              <a:t>¿Qué </a:t>
            </a:r>
            <a:r>
              <a:rPr lang="es-ES" altLang="en-US" sz="2000" kern="0" dirty="0" smtClean="0"/>
              <a:t>propósito útil </a:t>
            </a:r>
            <a:r>
              <a:rPr lang="es-ES" altLang="en-US" sz="2000" kern="0" dirty="0"/>
              <a:t>tienen las emociones?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17"/>
            </a:pPr>
            <a:r>
              <a:rPr lang="es-ES" altLang="en-US" sz="2000" kern="0" dirty="0"/>
              <a:t>¿Qué nos permitirá modificar nuestras respuestas emocionales?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17"/>
            </a:pPr>
            <a:r>
              <a:rPr lang="es-ES" altLang="en-US" sz="2000" kern="0" dirty="0" smtClean="0"/>
              <a:t>Enumere </a:t>
            </a:r>
            <a:r>
              <a:rPr lang="es-ES" altLang="en-US" sz="2000" kern="0" dirty="0"/>
              <a:t>3 tácticas de los falsos maestros.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xmlns="" id="{188A6FD1-F575-BE81-C64A-212A3837C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3889651"/>
            <a:ext cx="109135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Controlar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pensamientos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,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controlar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oportunidades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,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distracción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,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cambiar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hábitos</a:t>
            </a:r>
            <a:endParaRPr lang="en-US" altLang="en-US" sz="1800" dirty="0"/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xmlns="" id="{B2A878FD-CE23-D394-59F6-8240C82A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311" y="4508776"/>
            <a:ext cx="22188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Rey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Saúl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, Pedro</a:t>
            </a:r>
            <a:endParaRPr lang="en-US" altLang="en-US" sz="1800" b="1" dirty="0">
              <a:solidFill>
                <a:schemeClr val="accent2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xmlns="" id="{2416CAA6-8C27-C9AF-21C9-AC2B964E6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4981575"/>
            <a:ext cx="5166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Una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advertencia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,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motivo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para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actuar</a:t>
            </a:r>
            <a:endParaRPr lang="en-US" altLang="en-US" sz="1800" b="1" dirty="0">
              <a:solidFill>
                <a:schemeClr val="accent2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xmlns="" id="{ABCF3114-4344-6808-B32F-CCCE43D29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763" y="5475563"/>
            <a:ext cx="2291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El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conocimiento</a:t>
            </a:r>
            <a:endParaRPr lang="en-US" altLang="en-US" sz="1800" b="1" dirty="0">
              <a:solidFill>
                <a:schemeClr val="accent2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xmlns="" id="{5A3A97CF-0085-ECFD-B5E2-BD80C4673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6011145"/>
            <a:ext cx="10091224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Lucida Handwriting" panose="03010101010101010101" pitchFamily="66" charset="0"/>
              </a:rPr>
              <a:t>	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			Palabras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engañosas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,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ridiculizan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la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autoridad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,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buscan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a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los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débiles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,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enfatizan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la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tradición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y la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filosofía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humanas</a:t>
            </a:r>
            <a:endParaRPr lang="en-US" altLang="en-US" sz="1800" b="1" dirty="0">
              <a:solidFill>
                <a:schemeClr val="accent2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>
            <a:extLst>
              <a:ext uri="{FF2B5EF4-FFF2-40B4-BE49-F238E27FC236}">
                <a16:creationId xmlns:a16="http://schemas.microsoft.com/office/drawing/2014/main" xmlns="" id="{8ABDAB0F-97DE-CD2A-613D-631074351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533400"/>
          </a:xfrm>
        </p:spPr>
        <p:txBody>
          <a:bodyPr/>
          <a:lstStyle/>
          <a:p>
            <a:r>
              <a:rPr lang="en-US" altLang="en-US" sz="3600" dirty="0"/>
              <a:t>Short Answer / </a:t>
            </a:r>
            <a:r>
              <a:rPr lang="en-US" altLang="en-US" sz="3600" dirty="0" err="1">
                <a:solidFill>
                  <a:srgbClr val="0000CC"/>
                </a:solidFill>
              </a:rPr>
              <a:t>Respuesta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corta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(4/5</a:t>
            </a:r>
            <a:r>
              <a:rPr lang="en-US" altLang="en-US" sz="3600" dirty="0"/>
              <a:t>)</a:t>
            </a:r>
            <a:endParaRPr lang="en-US" altLang="en-US" sz="3600" dirty="0"/>
          </a:p>
        </p:txBody>
      </p:sp>
      <p:sp>
        <p:nvSpPr>
          <p:cNvPr id="190467" name="Content Placeholder 2">
            <a:extLst>
              <a:ext uri="{FF2B5EF4-FFF2-40B4-BE49-F238E27FC236}">
                <a16:creationId xmlns:a16="http://schemas.microsoft.com/office/drawing/2014/main" xmlns="" id="{CC7CC155-6C3D-8E75-4A43-83839A87D9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5700" y="529432"/>
            <a:ext cx="10026650" cy="617061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22"/>
            </a:pPr>
            <a:r>
              <a:rPr lang="en-US" altLang="en-US" sz="2000" dirty="0" smtClean="0"/>
              <a:t>Besides an intellectual appeal (&amp; pride), what </a:t>
            </a:r>
            <a:r>
              <a:rPr lang="en-US" altLang="en-US" sz="2000" dirty="0" smtClean="0">
                <a:hlinkClick r:id="" action="ppaction://noaction"/>
              </a:rPr>
              <a:t>other enticement </a:t>
            </a:r>
            <a:r>
              <a:rPr lang="en-US" altLang="en-US" sz="2000" dirty="0" smtClean="0"/>
              <a:t>is often behind false teaching?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AutoNum type="arabicPeriod" startAt="22"/>
            </a:pPr>
            <a:r>
              <a:rPr lang="en-US" altLang="en-US" sz="2000" dirty="0" smtClean="0"/>
              <a:t>What key thing will protect us from false teaching?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AutoNum type="arabicPeriod" startAt="22"/>
            </a:pPr>
            <a:r>
              <a:rPr lang="en-US" altLang="en-US" sz="2000" dirty="0" smtClean="0"/>
              <a:t>Give a suggested answer to a question that begins: “Do you think it’s a sin to…”</a:t>
            </a:r>
            <a:br>
              <a:rPr lang="en-US" altLang="en-US" sz="2000" dirty="0" smtClean="0"/>
            </a:br>
            <a:endParaRPr lang="en-US" altLang="en-US" sz="2000" dirty="0" smtClean="0"/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AutoNum type="arabicPeriod" startAt="22"/>
            </a:pPr>
            <a:r>
              <a:rPr lang="en-US" altLang="en-US" sz="2000" dirty="0" smtClean="0"/>
              <a:t>Fill in </a:t>
            </a:r>
            <a:r>
              <a:rPr lang="en-US" altLang="en-US" sz="2000" dirty="0" smtClean="0">
                <a:hlinkClick r:id="" action="ppaction://noaction"/>
              </a:rPr>
              <a:t>the blocks </a:t>
            </a:r>
            <a:r>
              <a:rPr lang="en-US" altLang="en-US" sz="2000" dirty="0" smtClean="0"/>
              <a:t>with what should be the </a:t>
            </a:r>
            <a:br>
              <a:rPr lang="en-US" altLang="en-US" sz="2000" dirty="0" smtClean="0"/>
            </a:br>
            <a:r>
              <a:rPr lang="en-US" altLang="en-US" sz="2000" dirty="0" smtClean="0"/>
              <a:t>basis of a Christian’s decision making</a:t>
            </a:r>
            <a:endParaRPr lang="en-US" altLang="en-US" sz="2000" dirty="0"/>
          </a:p>
        </p:txBody>
      </p:sp>
      <p:sp>
        <p:nvSpPr>
          <p:cNvPr id="190468" name="Slide Number Placeholder 3">
            <a:extLst>
              <a:ext uri="{FF2B5EF4-FFF2-40B4-BE49-F238E27FC236}">
                <a16:creationId xmlns:a16="http://schemas.microsoft.com/office/drawing/2014/main" xmlns="" id="{402C4FB1-A60F-93EF-1AE9-75E88448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29CF01-F23A-4E66-AA54-935649A1526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0469" name="Rectangle 16">
            <a:extLst>
              <a:ext uri="{FF2B5EF4-FFF2-40B4-BE49-F238E27FC236}">
                <a16:creationId xmlns:a16="http://schemas.microsoft.com/office/drawing/2014/main" xmlns="" id="{AC9E0879-7E99-07BF-F6A9-A65869AA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49613"/>
            <a:ext cx="2916238" cy="36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0470" name="Rectangle 17">
            <a:extLst>
              <a:ext uri="{FF2B5EF4-FFF2-40B4-BE49-F238E27FC236}">
                <a16:creationId xmlns:a16="http://schemas.microsoft.com/office/drawing/2014/main" xmlns="" id="{A2CEA1E4-98F8-4907-3052-56B6667B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928938"/>
            <a:ext cx="1189038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0471" name="Rectangle 18">
            <a:extLst>
              <a:ext uri="{FF2B5EF4-FFF2-40B4-BE49-F238E27FC236}">
                <a16:creationId xmlns:a16="http://schemas.microsoft.com/office/drawing/2014/main" xmlns="" id="{505F926D-6857-ABE6-0C46-0837F1386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928938"/>
            <a:ext cx="1493838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xmlns="" id="{CD6AA555-2F04-A47F-0493-B39653BC9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78188"/>
            <a:ext cx="28273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  <a:latin typeface="Lucida Handwriting" panose="03010101010101010101" pitchFamily="66" charset="0"/>
              </a:rPr>
              <a:t>Please God (II Cor 5:9)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xmlns="" id="{D15E08CF-5770-21E7-38F5-CB85F3366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927350"/>
            <a:ext cx="11588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  <a:latin typeface="Lucida Handwriting" panose="03010101010101010101" pitchFamily="66" charset="0"/>
              </a:rPr>
              <a:t>Save Self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xmlns="" id="{0110FB64-8343-A040-080F-5A3BE0EE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928938"/>
            <a:ext cx="16002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  <a:latin typeface="Lucida Handwriting" panose="03010101010101010101" pitchFamily="66" charset="0"/>
              </a:rPr>
              <a:t>Save Others</a:t>
            </a: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xmlns="" id="{F21DA095-E2F3-80B2-16D0-23A52AF6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5" y="869950"/>
            <a:ext cx="21748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Lust of the flesh</a:t>
            </a:r>
            <a:endParaRPr lang="en-US" altLang="en-US" sz="1800" b="1" dirty="0">
              <a:solidFill>
                <a:schemeClr val="accent2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xmlns="" id="{B16803B4-69F8-C1CB-D1A0-816322E8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650" y="1327150"/>
            <a:ext cx="16017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Lucida Handwriting" panose="03010101010101010101" pitchFamily="66" charset="0"/>
              </a:rPr>
              <a:t>Knowledge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xmlns="" id="{7A37EAFC-81D6-684B-131B-B151B776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165350"/>
            <a:ext cx="44037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Lucida Handwriting" panose="03010101010101010101" pitchFamily="66" charset="0"/>
              </a:rPr>
              <a:t>Why would you want to do that?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5700" y="3719148"/>
            <a:ext cx="10401300" cy="27238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spcAft>
                <a:spcPts val="1800"/>
              </a:spcAft>
              <a:buFont typeface="+mj-lt"/>
              <a:buAutoNum type="arabicPeriod" startAt="22"/>
            </a:pPr>
            <a:r>
              <a:rPr lang="es-ES" altLang="en-US" sz="2000" dirty="0"/>
              <a:t>Además de la atracción intelectual (y el orgullo), ¿qué </a:t>
            </a:r>
            <a:r>
              <a:rPr lang="en-US" altLang="en-US" sz="2000" dirty="0" err="1" smtClean="0">
                <a:hlinkClick r:id="" action="ppaction://noaction"/>
              </a:rPr>
              <a:t>otra</a:t>
            </a:r>
            <a:r>
              <a:rPr lang="en-US" altLang="en-US" sz="2000" dirty="0" smtClean="0">
                <a:hlinkClick r:id="" action="ppaction://noaction"/>
              </a:rPr>
              <a:t> </a:t>
            </a:r>
            <a:r>
              <a:rPr lang="en-US" altLang="en-US" sz="2000" dirty="0" err="1" smtClean="0">
                <a:hlinkClick r:id="" action="ppaction://noaction"/>
              </a:rPr>
              <a:t>seducción</a:t>
            </a:r>
            <a:r>
              <a:rPr lang="en-US" altLang="en-US" sz="2000" u="sng" dirty="0" smtClean="0">
                <a:hlinkClick r:id="" action="ppaction://noaction"/>
              </a:rPr>
              <a:t> </a:t>
            </a:r>
            <a:r>
              <a:rPr lang="es-ES" altLang="en-US" sz="2000" dirty="0" smtClean="0"/>
              <a:t>suele </a:t>
            </a:r>
            <a:r>
              <a:rPr lang="es-ES" altLang="en-US" sz="2000" dirty="0"/>
              <a:t>estar detrás de la falsa enseñanza?</a:t>
            </a:r>
          </a:p>
          <a:p>
            <a:pPr marL="457200" indent="-457200" eaLnBrk="1" hangingPunct="1">
              <a:lnSpc>
                <a:spcPct val="90000"/>
              </a:lnSpc>
              <a:spcAft>
                <a:spcPts val="1800"/>
              </a:spcAft>
              <a:buFont typeface="+mj-lt"/>
              <a:buAutoNum type="arabicPeriod" startAt="22"/>
            </a:pPr>
            <a:r>
              <a:rPr lang="es-ES" altLang="en-US" sz="2000" dirty="0"/>
              <a:t>¿Qué cosa clave nos protegerá de la falsa enseñanza?</a:t>
            </a:r>
          </a:p>
          <a:p>
            <a:pPr marL="457200" indent="-457200" eaLnBrk="1" hangingPunct="1">
              <a:lnSpc>
                <a:spcPct val="90000"/>
              </a:lnSpc>
              <a:spcAft>
                <a:spcPts val="1800"/>
              </a:spcAft>
              <a:buFont typeface="+mj-lt"/>
              <a:buAutoNum type="arabicPeriod" startAt="22"/>
            </a:pPr>
            <a:r>
              <a:rPr lang="es-ES" altLang="en-US" sz="2000" dirty="0"/>
              <a:t>Dé una respuesta sugerida a una pregunta que comienza: "¿</a:t>
            </a:r>
            <a:r>
              <a:rPr lang="es-ES" altLang="en-US" sz="2000" dirty="0" smtClean="0"/>
              <a:t>Crees </a:t>
            </a:r>
            <a:r>
              <a:rPr lang="es-ES" altLang="en-US" sz="2000" dirty="0"/>
              <a:t>que es pecado</a:t>
            </a:r>
            <a:r>
              <a:rPr lang="es-ES" altLang="en-US" sz="2000" dirty="0" smtClean="0"/>
              <a:t>...”</a:t>
            </a:r>
            <a:br>
              <a:rPr lang="es-ES" altLang="en-US" sz="2000" dirty="0" smtClean="0"/>
            </a:br>
            <a:endParaRPr lang="es-ES" altLang="en-US" sz="2000" dirty="0"/>
          </a:p>
          <a:p>
            <a:pPr marL="457200" indent="-457200" eaLnBrk="1" hangingPunct="1">
              <a:lnSpc>
                <a:spcPct val="90000"/>
              </a:lnSpc>
              <a:spcAft>
                <a:spcPts val="1800"/>
              </a:spcAft>
              <a:buFont typeface="+mj-lt"/>
              <a:buAutoNum type="arabicPeriod" startAt="22"/>
            </a:pPr>
            <a:r>
              <a:rPr lang="es-ES" altLang="en-US" sz="2000" dirty="0" smtClean="0"/>
              <a:t>Rellene </a:t>
            </a:r>
            <a:r>
              <a:rPr lang="en-US" altLang="en-US" sz="2000" dirty="0" err="1" smtClean="0">
                <a:hlinkClick r:id="" action="ppaction://noaction"/>
              </a:rPr>
              <a:t>los</a:t>
            </a:r>
            <a:r>
              <a:rPr lang="en-US" altLang="en-US" sz="2000" dirty="0" smtClean="0">
                <a:hlinkClick r:id="" action="ppaction://noaction"/>
              </a:rPr>
              <a:t> </a:t>
            </a:r>
            <a:r>
              <a:rPr lang="en-US" altLang="en-US" sz="2000" dirty="0" err="1" smtClean="0">
                <a:hlinkClick r:id="" action="ppaction://noaction"/>
              </a:rPr>
              <a:t>bloques</a:t>
            </a:r>
            <a:r>
              <a:rPr lang="en-US" altLang="en-US" sz="2000" dirty="0" smtClean="0">
                <a:hlinkClick r:id="" action="ppaction://noaction"/>
              </a:rPr>
              <a:t> </a:t>
            </a:r>
            <a:r>
              <a:rPr lang="es-ES" altLang="en-US" sz="2000" dirty="0" smtClean="0"/>
              <a:t>con </a:t>
            </a:r>
            <a:r>
              <a:rPr lang="es-ES" altLang="en-US" sz="2000" dirty="0"/>
              <a:t>lo que debería ser la </a:t>
            </a:r>
            <a:r>
              <a:rPr lang="es-ES" altLang="en-US" sz="2000" dirty="0" smtClean="0"/>
              <a:t/>
            </a:r>
            <a:br>
              <a:rPr lang="es-ES" altLang="en-US" sz="2000" dirty="0" smtClean="0"/>
            </a:br>
            <a:r>
              <a:rPr lang="es-ES" altLang="en-US" sz="2000" dirty="0" smtClean="0"/>
              <a:t>base de </a:t>
            </a:r>
            <a:r>
              <a:rPr lang="es-ES" altLang="en-US" sz="2000" dirty="0"/>
              <a:t>un </a:t>
            </a:r>
            <a:r>
              <a:rPr lang="es-ES" altLang="en-US" sz="2000" dirty="0" smtClean="0"/>
              <a:t>cristiano para tomar decisiones</a:t>
            </a:r>
            <a:endParaRPr lang="es-ES" altLang="en-US" sz="20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xmlns="" id="{AC9E0879-7E99-07BF-F6A9-A65869AA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6375407"/>
            <a:ext cx="3365500" cy="36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xmlns="" id="{A2CEA1E4-98F8-4907-3052-56B6667B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6054732"/>
            <a:ext cx="1189038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xmlns="" id="{505F926D-6857-ABE6-0C46-0837F1386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50" y="6054732"/>
            <a:ext cx="184785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xmlns="" id="{CD6AA555-2F04-A47F-0493-B39653BC9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050" y="6410005"/>
            <a:ext cx="38989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Agradar</a:t>
            </a:r>
            <a:r>
              <a:rPr lang="en-US" altLang="en-US" sz="16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a Dios (II </a:t>
            </a:r>
            <a:r>
              <a:rPr lang="en-US" altLang="en-US" sz="1600" b="1" dirty="0" err="1">
                <a:solidFill>
                  <a:schemeClr val="accent2"/>
                </a:solidFill>
                <a:latin typeface="Lucida Handwriting" panose="03010101010101010101" pitchFamily="66" charset="0"/>
              </a:rPr>
              <a:t>Cor</a:t>
            </a:r>
            <a:r>
              <a:rPr lang="en-US" altLang="en-US" sz="1600" b="1" dirty="0">
                <a:solidFill>
                  <a:schemeClr val="accent2"/>
                </a:solidFill>
                <a:latin typeface="Lucida Handwriting" panose="03010101010101010101" pitchFamily="66" charset="0"/>
              </a:rPr>
              <a:t> 5:9)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xmlns="" id="{D15E08CF-5770-21E7-38F5-CB85F3366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6053144"/>
            <a:ext cx="11416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Salvarse</a:t>
            </a:r>
            <a:endParaRPr lang="en-US" altLang="en-US" sz="1600" b="1" dirty="0">
              <a:solidFill>
                <a:schemeClr val="accent2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xmlns="" id="{0110FB64-8343-A040-080F-5A3BE0EE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950" y="6054732"/>
            <a:ext cx="1847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Salvar</a:t>
            </a:r>
            <a:r>
              <a:rPr lang="en-US" altLang="en-US" sz="16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a </a:t>
            </a:r>
            <a:r>
              <a:rPr lang="en-US" altLang="en-US" sz="16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otros</a:t>
            </a:r>
            <a:endParaRPr lang="en-US" altLang="en-US" sz="1600" b="1" dirty="0">
              <a:solidFill>
                <a:schemeClr val="accent2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7" name="Text Box 30">
            <a:extLst>
              <a:ext uri="{FF2B5EF4-FFF2-40B4-BE49-F238E27FC236}">
                <a16:creationId xmlns:a16="http://schemas.microsoft.com/office/drawing/2014/main" xmlns="" id="{F21DA095-E2F3-80B2-16D0-23A52AF6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4116024"/>
            <a:ext cx="30444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La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pasión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de la carne</a:t>
            </a:r>
            <a:endParaRPr lang="en-US" altLang="en-US" sz="1800" b="1" dirty="0">
              <a:solidFill>
                <a:schemeClr val="accent2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8" name="Text Box 31">
            <a:extLst>
              <a:ext uri="{FF2B5EF4-FFF2-40B4-BE49-F238E27FC236}">
                <a16:creationId xmlns:a16="http://schemas.microsoft.com/office/drawing/2014/main" xmlns="" id="{B16803B4-69F8-C1CB-D1A0-816322E8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0" y="4468448"/>
            <a:ext cx="23374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EL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conocimiento</a:t>
            </a:r>
            <a:endParaRPr lang="en-US" altLang="en-US" sz="1800" b="1" dirty="0">
              <a:solidFill>
                <a:schemeClr val="accent2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xmlns="" id="{7A37EAFC-81D6-684B-131B-B151B776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5398294"/>
            <a:ext cx="3969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¿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Por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qué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quisieras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hacer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eso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?</a:t>
            </a:r>
            <a:endParaRPr lang="en-US" altLang="en-US" sz="1800" b="1" dirty="0">
              <a:solidFill>
                <a:schemeClr val="accent2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1">
            <a:extLst>
              <a:ext uri="{FF2B5EF4-FFF2-40B4-BE49-F238E27FC236}">
                <a16:creationId xmlns:a16="http://schemas.microsoft.com/office/drawing/2014/main" xmlns="" id="{5AC58BE0-8997-5FED-2BD1-E49965F85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133" y="254000"/>
            <a:ext cx="10972800" cy="414338"/>
          </a:xfrm>
        </p:spPr>
        <p:txBody>
          <a:bodyPr/>
          <a:lstStyle/>
          <a:p>
            <a:r>
              <a:rPr lang="en-US" altLang="en-US" dirty="0"/>
              <a:t>Short Answer / </a:t>
            </a:r>
            <a:r>
              <a:rPr lang="en-US" altLang="en-US" dirty="0" err="1">
                <a:solidFill>
                  <a:srgbClr val="0000CC"/>
                </a:solidFill>
              </a:rPr>
              <a:t>Respuesta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corta</a:t>
            </a:r>
            <a:r>
              <a:rPr lang="en-US" altLang="en-US" dirty="0"/>
              <a:t> </a:t>
            </a:r>
            <a:r>
              <a:rPr lang="en-US" altLang="en-US" dirty="0" smtClean="0"/>
              <a:t>(5/5</a:t>
            </a:r>
            <a:r>
              <a:rPr lang="en-US" altLang="en-US" dirty="0"/>
              <a:t>)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94FA31-3ABF-A3B3-9210-188B8F1FA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4" y="942710"/>
            <a:ext cx="10540482" cy="2514600"/>
          </a:xfrm>
        </p:spPr>
        <p:txBody>
          <a:bodyPr/>
          <a:lstStyle/>
          <a:p>
            <a:pPr marL="403225" indent="-403225">
              <a:buFontTx/>
              <a:buNone/>
              <a:defRPr/>
            </a:pPr>
            <a:r>
              <a:rPr lang="en-US" sz="2000" dirty="0"/>
              <a:t>26. List a five (0 to 4) step approach (questions to ask) in difficult life circumstances:</a:t>
            </a:r>
          </a:p>
          <a:p>
            <a:pPr marL="801688" indent="-336550" eaLnBrk="1" hangingPunct="1">
              <a:buFontTx/>
              <a:buNone/>
              <a:defRPr/>
            </a:pPr>
            <a:r>
              <a:rPr lang="en-US" altLang="en-US" sz="2000" i="1" dirty="0">
                <a:latin typeface="Lucida Handwriting" panose="03010101010101010101" pitchFamily="66" charset="0"/>
              </a:rPr>
              <a:t>0. </a:t>
            </a:r>
            <a:r>
              <a:rPr lang="en-US" altLang="en-US" sz="2000" b="1" i="1" dirty="0">
                <a:latin typeface="Lucida Handwriting" panose="03010101010101010101" pitchFamily="66" charset="0"/>
              </a:rPr>
              <a:t>Identify the activity, decision, or conflict causing the dilemma.</a:t>
            </a:r>
            <a:br>
              <a:rPr lang="en-US" altLang="en-US" sz="2000" b="1" i="1" dirty="0">
                <a:latin typeface="Lucida Handwriting" panose="03010101010101010101" pitchFamily="66" charset="0"/>
              </a:rPr>
            </a:br>
            <a:r>
              <a:rPr lang="en-US" altLang="en-US" sz="2000" b="1" i="1" dirty="0">
                <a:latin typeface="Lucida Handwriting" panose="03010101010101010101" pitchFamily="66" charset="0"/>
              </a:rPr>
              <a:t>(Watch for </a:t>
            </a:r>
            <a:r>
              <a:rPr lang="en-US" altLang="en-US" sz="2000" b="1" i="1" dirty="0">
                <a:solidFill>
                  <a:srgbClr val="FF0000"/>
                </a:solidFill>
                <a:latin typeface="Lucida Handwriting" panose="03010101010101010101" pitchFamily="66" charset="0"/>
              </a:rPr>
              <a:t>Warnings</a:t>
            </a:r>
            <a:r>
              <a:rPr lang="en-US" altLang="en-US" sz="2000" b="1" i="1" dirty="0">
                <a:latin typeface="Lucida Handwriting" panose="03010101010101010101" pitchFamily="66" charset="0"/>
              </a:rPr>
              <a:t> &amp; “</a:t>
            </a:r>
            <a:r>
              <a:rPr lang="en-US" altLang="en-US" sz="2000" b="1" i="1" dirty="0">
                <a:solidFill>
                  <a:srgbClr val="7030A0"/>
                </a:solidFill>
                <a:latin typeface="Lucida Handwriting" panose="03010101010101010101" pitchFamily="66" charset="0"/>
              </a:rPr>
              <a:t>Symptoms of Wrong Thinking</a:t>
            </a:r>
            <a:r>
              <a:rPr lang="en-US" altLang="en-US" sz="2000" b="1" i="1" dirty="0">
                <a:latin typeface="Lucida Handwriting" panose="03010101010101010101" pitchFamily="66" charset="0"/>
              </a:rPr>
              <a:t>”)</a:t>
            </a:r>
          </a:p>
          <a:p>
            <a:pPr marL="801688" indent="-336550" eaLnBrk="1" hangingPunct="1">
              <a:buFontTx/>
              <a:buAutoNum type="arabicPeriod"/>
              <a:defRPr/>
            </a:pPr>
            <a:r>
              <a:rPr lang="en-US" altLang="en-US" sz="2000" b="1" i="1" dirty="0">
                <a:latin typeface="Lucida Handwriting" panose="03010101010101010101" pitchFamily="66" charset="0"/>
              </a:rPr>
              <a:t>Determine if there is something explicitly sinful.</a:t>
            </a:r>
          </a:p>
          <a:p>
            <a:pPr marL="801688" indent="-336550" eaLnBrk="1" hangingPunct="1">
              <a:buFont typeface="Wingdings" pitchFamily="2" charset="2"/>
              <a:buAutoNum type="arabicPeriod" startAt="2"/>
              <a:defRPr/>
            </a:pPr>
            <a:r>
              <a:rPr lang="en-US" altLang="en-US" sz="2000" b="1" i="1" dirty="0">
                <a:latin typeface="Lucida Handwriting" panose="03010101010101010101" pitchFamily="66" charset="0"/>
              </a:rPr>
              <a:t>Determine if the influence of the World on us will increase.</a:t>
            </a:r>
          </a:p>
          <a:p>
            <a:pPr marL="801688" indent="-336550" eaLnBrk="1" hangingPunct="1">
              <a:buFont typeface="Wingdings" pitchFamily="2" charset="2"/>
              <a:buAutoNum type="arabicPeriod" startAt="2"/>
              <a:defRPr/>
            </a:pPr>
            <a:r>
              <a:rPr lang="en-US" altLang="en-US" sz="2000" b="1" i="1" dirty="0">
                <a:latin typeface="Lucida Handwriting" panose="03010101010101010101" pitchFamily="66" charset="0"/>
              </a:rPr>
              <a:t>Determine if our responsiveness to the World will increase.</a:t>
            </a:r>
          </a:p>
          <a:p>
            <a:pPr marL="801688" indent="-336550" eaLnBrk="1" hangingPunct="1">
              <a:buFont typeface="Wingdings" pitchFamily="2" charset="2"/>
              <a:buAutoNum type="arabicPeriod" startAt="4"/>
              <a:defRPr/>
            </a:pPr>
            <a:r>
              <a:rPr lang="en-US" altLang="en-US" sz="2000" b="1" i="1" dirty="0">
                <a:latin typeface="Lucida Handwriting" panose="03010101010101010101" pitchFamily="66" charset="0"/>
                <a:sym typeface="Wingdings" pitchFamily="2" charset="2"/>
              </a:rPr>
              <a:t>Determine how the decision supports or hinders life goals</a:t>
            </a:r>
          </a:p>
        </p:txBody>
      </p:sp>
      <p:sp>
        <p:nvSpPr>
          <p:cNvPr id="191492" name="Slide Number Placeholder 3">
            <a:extLst>
              <a:ext uri="{FF2B5EF4-FFF2-40B4-BE49-F238E27FC236}">
                <a16:creationId xmlns:a16="http://schemas.microsoft.com/office/drawing/2014/main" xmlns="" id="{1462C654-3F9E-C174-C990-BFD45508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DC077D-900C-423D-B4FB-28A89AE5114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894FA31-3ABF-A3B3-9210-188B8F1FA3CB}"/>
              </a:ext>
            </a:extLst>
          </p:cNvPr>
          <p:cNvSpPr txBox="1">
            <a:spLocks/>
          </p:cNvSpPr>
          <p:nvPr/>
        </p:nvSpPr>
        <p:spPr bwMode="auto">
          <a:xfrm>
            <a:off x="347134" y="3731682"/>
            <a:ext cx="11652250" cy="29056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3225" indent="-403225">
              <a:buFontTx/>
              <a:buNone/>
              <a:defRPr/>
            </a:pPr>
            <a:r>
              <a:rPr lang="en-US" sz="2000" kern="0" dirty="0" smtClean="0"/>
              <a:t>26. </a:t>
            </a:r>
            <a:r>
              <a:rPr lang="en-US" sz="2000" kern="0" dirty="0" err="1" smtClean="0"/>
              <a:t>Enumere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cinco</a:t>
            </a:r>
            <a:r>
              <a:rPr lang="en-US" sz="2000" kern="0" dirty="0" smtClean="0"/>
              <a:t> (0 to 4) </a:t>
            </a:r>
            <a:r>
              <a:rPr lang="en-US" sz="2000" kern="0" dirty="0" err="1" smtClean="0"/>
              <a:t>pasos</a:t>
            </a:r>
            <a:r>
              <a:rPr lang="en-US" sz="2000" kern="0" dirty="0" smtClean="0"/>
              <a:t> (</a:t>
            </a:r>
            <a:r>
              <a:rPr lang="en-US" sz="2000" kern="0" dirty="0" err="1" smtClean="0"/>
              <a:t>preguntas</a:t>
            </a:r>
            <a:r>
              <a:rPr lang="en-US" sz="2000" kern="0" dirty="0" smtClean="0"/>
              <a:t> que </a:t>
            </a:r>
            <a:r>
              <a:rPr lang="en-US" sz="2000" kern="0" dirty="0" err="1" smtClean="0"/>
              <a:t>hacer</a:t>
            </a:r>
            <a:r>
              <a:rPr lang="en-US" sz="2000" kern="0" dirty="0" smtClean="0"/>
              <a:t>) para </a:t>
            </a:r>
            <a:r>
              <a:rPr lang="en-US" sz="2000" kern="0" dirty="0" err="1" smtClean="0"/>
              <a:t>abordar</a:t>
            </a:r>
            <a:r>
              <a:rPr lang="en-US" sz="2000" kern="0" dirty="0" smtClean="0"/>
              <a:t> las </a:t>
            </a:r>
            <a:r>
              <a:rPr lang="en-US" sz="2000" kern="0" dirty="0" err="1" smtClean="0"/>
              <a:t>circunstancias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difíciles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en</a:t>
            </a:r>
            <a:r>
              <a:rPr lang="en-US" sz="2000" kern="0" dirty="0" smtClean="0"/>
              <a:t> la </a:t>
            </a:r>
            <a:r>
              <a:rPr lang="en-US" sz="2000" kern="0" dirty="0" err="1" smtClean="0"/>
              <a:t>vida</a:t>
            </a:r>
            <a:r>
              <a:rPr lang="en-US" sz="2000" kern="0" dirty="0" smtClean="0"/>
              <a:t>:</a:t>
            </a:r>
          </a:p>
          <a:p>
            <a:pPr marL="801688" indent="-336550" eaLnBrk="1" hangingPunct="1">
              <a:buFontTx/>
              <a:buNone/>
              <a:defRPr/>
            </a:pPr>
            <a:r>
              <a:rPr lang="en-US" altLang="en-US" sz="2000" i="1" kern="0" dirty="0" smtClean="0">
                <a:latin typeface="Lucida Handwriting" panose="03010101010101010101" pitchFamily="66" charset="0"/>
              </a:rPr>
              <a:t>0. </a:t>
            </a:r>
            <a:r>
              <a:rPr lang="es-ES" altLang="en-US" sz="2000" b="1" i="1" kern="0" dirty="0" smtClean="0">
                <a:latin typeface="Lucida Handwriting" panose="03010101010101010101" pitchFamily="66" charset="0"/>
              </a:rPr>
              <a:t>Identificar la </a:t>
            </a:r>
            <a:r>
              <a:rPr lang="es-ES" altLang="en-US" sz="2000" b="1" i="1" kern="0" dirty="0">
                <a:latin typeface="Lucida Handwriting" panose="03010101010101010101" pitchFamily="66" charset="0"/>
              </a:rPr>
              <a:t>actividad, decisión o conflicto que causa el dilema (Esté atento a las </a:t>
            </a:r>
            <a:r>
              <a:rPr lang="es-ES" altLang="en-US" sz="2000" b="1" i="1" kern="0" dirty="0">
                <a:solidFill>
                  <a:srgbClr val="FF0000"/>
                </a:solidFill>
                <a:latin typeface="Lucida Handwriting" panose="03010101010101010101" pitchFamily="66" charset="0"/>
              </a:rPr>
              <a:t>advertencias</a:t>
            </a:r>
            <a:r>
              <a:rPr lang="es-ES" altLang="en-US" sz="2000" b="1" i="1" kern="0" dirty="0">
                <a:latin typeface="Lucida Handwriting" panose="03010101010101010101" pitchFamily="66" charset="0"/>
              </a:rPr>
              <a:t> y a los "</a:t>
            </a:r>
            <a:r>
              <a:rPr lang="es-ES" altLang="en-US" sz="2000" b="1" i="1" kern="0" dirty="0">
                <a:solidFill>
                  <a:srgbClr val="7030A0"/>
                </a:solidFill>
                <a:latin typeface="Lucida Handwriting" panose="03010101010101010101" pitchFamily="66" charset="0"/>
              </a:rPr>
              <a:t>Síntomas de </a:t>
            </a:r>
            <a:r>
              <a:rPr lang="es-ES" altLang="en-US" sz="2000" b="1" i="1" kern="0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  <a:t>pensar mal</a:t>
            </a:r>
            <a:r>
              <a:rPr lang="es-ES" altLang="en-US" sz="2000" b="1" i="1" kern="0" dirty="0" smtClean="0">
                <a:latin typeface="Lucida Handwriting" panose="03010101010101010101" pitchFamily="66" charset="0"/>
              </a:rPr>
              <a:t>”).</a:t>
            </a:r>
          </a:p>
          <a:p>
            <a:pPr marL="801688" indent="-336550" eaLnBrk="1" hangingPunct="1">
              <a:buFontTx/>
              <a:buNone/>
              <a:defRPr/>
            </a:pPr>
            <a:r>
              <a:rPr lang="es-ES" altLang="en-US" sz="2000" b="1" i="1" kern="0" dirty="0" smtClean="0">
                <a:latin typeface="Lucida Handwriting" panose="03010101010101010101" pitchFamily="66" charset="0"/>
              </a:rPr>
              <a:t>1. Determinar </a:t>
            </a:r>
            <a:r>
              <a:rPr lang="es-ES" altLang="en-US" sz="2000" b="1" i="1" kern="0" dirty="0">
                <a:latin typeface="Lucida Handwriting" panose="03010101010101010101" pitchFamily="66" charset="0"/>
              </a:rPr>
              <a:t>si hay algo explícitamente pecaminoso.</a:t>
            </a:r>
          </a:p>
          <a:p>
            <a:pPr marL="801688" indent="-336550" eaLnBrk="1" hangingPunct="1">
              <a:buFontTx/>
              <a:buNone/>
              <a:defRPr/>
            </a:pPr>
            <a:r>
              <a:rPr lang="es-ES" altLang="en-US" sz="2000" b="1" i="1" kern="0" dirty="0" smtClean="0">
                <a:latin typeface="Lucida Handwriting" panose="03010101010101010101" pitchFamily="66" charset="0"/>
              </a:rPr>
              <a:t>2. Determinar </a:t>
            </a:r>
            <a:r>
              <a:rPr lang="es-ES" altLang="en-US" sz="2000" b="1" i="1" kern="0" dirty="0">
                <a:latin typeface="Lucida Handwriting" panose="03010101010101010101" pitchFamily="66" charset="0"/>
              </a:rPr>
              <a:t>si la influencia del Mundo sobre nosotros aumentará.</a:t>
            </a:r>
          </a:p>
          <a:p>
            <a:pPr marL="801688" indent="-336550" eaLnBrk="1" hangingPunct="1">
              <a:buFontTx/>
              <a:buNone/>
              <a:defRPr/>
            </a:pPr>
            <a:r>
              <a:rPr lang="es-ES" altLang="en-US" sz="2000" b="1" i="1" kern="0" dirty="0" smtClean="0">
                <a:latin typeface="Lucida Handwriting" panose="03010101010101010101" pitchFamily="66" charset="0"/>
              </a:rPr>
              <a:t>3. Determinar </a:t>
            </a:r>
            <a:r>
              <a:rPr lang="es-ES" altLang="en-US" sz="2000" b="1" i="1" kern="0" dirty="0">
                <a:latin typeface="Lucida Handwriting" panose="03010101010101010101" pitchFamily="66" charset="0"/>
              </a:rPr>
              <a:t>si </a:t>
            </a:r>
            <a:r>
              <a:rPr lang="es-ES" altLang="en-US" sz="2000" b="1" i="1" kern="0" dirty="0" smtClean="0">
                <a:latin typeface="Lucida Handwriting" panose="03010101010101010101" pitchFamily="66" charset="0"/>
              </a:rPr>
              <a:t>nuestro grado de reacción </a:t>
            </a:r>
            <a:r>
              <a:rPr lang="es-ES" altLang="en-US" sz="2000" b="1" i="1" kern="0" dirty="0">
                <a:latin typeface="Lucida Handwriting" panose="03010101010101010101" pitchFamily="66" charset="0"/>
              </a:rPr>
              <a:t>al Mundo aumentará.</a:t>
            </a:r>
          </a:p>
          <a:p>
            <a:pPr marL="801688" indent="-336550" eaLnBrk="1" hangingPunct="1">
              <a:buFontTx/>
              <a:buNone/>
              <a:defRPr/>
            </a:pPr>
            <a:r>
              <a:rPr lang="es-ES" altLang="en-US" sz="2000" b="1" i="1" kern="0" dirty="0" smtClean="0">
                <a:latin typeface="Lucida Handwriting" panose="03010101010101010101" pitchFamily="66" charset="0"/>
              </a:rPr>
              <a:t>4. Determinar </a:t>
            </a:r>
            <a:r>
              <a:rPr lang="es-ES" altLang="en-US" sz="2000" b="1" i="1" kern="0" dirty="0">
                <a:latin typeface="Lucida Handwriting" panose="03010101010101010101" pitchFamily="66" charset="0"/>
              </a:rPr>
              <a:t>cómo la decisión apoya u obstaculiza los objetivos de la vida.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>
            <a:extLst>
              <a:ext uri="{FF2B5EF4-FFF2-40B4-BE49-F238E27FC236}">
                <a16:creationId xmlns:a16="http://schemas.microsoft.com/office/drawing/2014/main" xmlns="" id="{43407F41-6A47-F300-FADF-B0A496F05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37"/>
            <a:ext cx="6169572" cy="4572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Review for Decision-making</a:t>
            </a:r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xmlns="" id="{E9137B46-7B2B-3D1F-913E-1D483528B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99" y="409444"/>
            <a:ext cx="5794965" cy="6248400"/>
          </a:xfrm>
        </p:spPr>
        <p:txBody>
          <a:bodyPr/>
          <a:lstStyle/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dirty="0"/>
              <a:t>The effects of the Fall create a hostile environment</a:t>
            </a:r>
          </a:p>
          <a:p>
            <a:pPr marL="365760" lvl="1" indent="-274320" eaLnBrk="1" hangingPunct="1">
              <a:spcBef>
                <a:spcPct val="0"/>
              </a:spcBef>
            </a:pPr>
            <a:r>
              <a:rPr lang="en-US" altLang="en-US" sz="1400" dirty="0"/>
              <a:t>Increased opportunities for sin</a:t>
            </a:r>
          </a:p>
          <a:p>
            <a:pPr marL="365760" lvl="1" indent="-274320" eaLnBrk="1" hangingPunct="1">
              <a:spcBef>
                <a:spcPct val="0"/>
              </a:spcBef>
            </a:pPr>
            <a:r>
              <a:rPr lang="en-US" altLang="en-US" sz="1400" dirty="0"/>
              <a:t>Natural desires and emotions are avenues of temptation</a:t>
            </a:r>
          </a:p>
          <a:p>
            <a:pPr marL="365760" lvl="1" indent="-274320" eaLnBrk="1" hangingPunct="1">
              <a:spcBef>
                <a:spcPct val="0"/>
              </a:spcBef>
            </a:pPr>
            <a:r>
              <a:rPr lang="en-US" altLang="en-US" sz="1400" dirty="0"/>
              <a:t>The mind (spirit) of man still is responsive to God’s spirit (wants to do right).</a:t>
            </a:r>
          </a:p>
          <a:p>
            <a:pPr marL="365760" lvl="1" indent="-274320" eaLnBrk="1" hangingPunct="1">
              <a:spcBef>
                <a:spcPct val="0"/>
              </a:spcBef>
            </a:pPr>
            <a:r>
              <a:rPr lang="en-US" altLang="en-US" sz="1400" dirty="0"/>
              <a:t>The will decides to follow the spirit or the flesh</a:t>
            </a:r>
          </a:p>
          <a:p>
            <a:pPr marL="274320" indent="-274320" eaLnBrk="1" hangingPunct="1">
              <a:spcBef>
                <a:spcPct val="0"/>
              </a:spcBef>
            </a:pPr>
            <a:r>
              <a:rPr lang="en-US" altLang="en-US" sz="1800" b="1" dirty="0"/>
              <a:t>About physical desires: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Desires + opportunities (Jas 1) </a:t>
            </a:r>
            <a:r>
              <a:rPr lang="en-US" altLang="en-US" sz="1400" dirty="0">
                <a:sym typeface="Wingdings" panose="05000000000000000000" pitchFamily="2" charset="2"/>
              </a:rPr>
              <a:t></a:t>
            </a:r>
            <a:r>
              <a:rPr lang="en-US" altLang="en-US" sz="1400" dirty="0"/>
              <a:t> Sin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Habitual sin increases our response to stimuli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FF0000"/>
                </a:solidFill>
              </a:rPr>
              <a:t>Warning</a:t>
            </a:r>
            <a:r>
              <a:rPr lang="en-US" altLang="en-US" sz="1400" dirty="0"/>
              <a:t>!:  When ‘giving in’ seems ordinary or too difficult to stop.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Protections:  Guard thoughts; limit opportunities; Create ‘distractions’ with things that edify;  Break habits that diminish self-control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dirty="0"/>
              <a:t>About emotions: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Usually a reaction to an event (positive or negative)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FF0000"/>
                </a:solidFill>
              </a:rPr>
              <a:t>Warning</a:t>
            </a:r>
            <a:r>
              <a:rPr lang="en-US" altLang="en-US" sz="1400" dirty="0"/>
              <a:t>!:  Strong emotional reaction:  evaluation of self &amp; event is required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Can be overruled &amp; conditioned by knowledge of Truth 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dirty="0"/>
              <a:t>About Intellectual Appeals: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FF0000"/>
                </a:solidFill>
              </a:rPr>
              <a:t>Warning</a:t>
            </a:r>
            <a:r>
              <a:rPr lang="en-US" altLang="en-US" sz="1400" dirty="0"/>
              <a:t>!:  questioning God, disrespect for authority, respect for human wisdom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More dangerous when related to desires (see above) or influenced by emotions.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dirty="0"/>
              <a:t>Spirit-led decision-making ties decisions to whys &amp; </a:t>
            </a:r>
            <a:r>
              <a:rPr lang="en-US" altLang="en-US" sz="1800" b="1" dirty="0" err="1"/>
              <a:t>hows</a:t>
            </a:r>
            <a:r>
              <a:rPr lang="en-US" altLang="en-US" sz="1800" b="1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Pleasing God:  Saving self &amp; saving others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FF0000"/>
                </a:solidFill>
              </a:rPr>
              <a:t>Warning</a:t>
            </a:r>
            <a:r>
              <a:rPr lang="en-US" altLang="en-US" sz="1400" dirty="0"/>
              <a:t>!:  Thinking of decisions in isolation from a life-purpose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3407F41-6A47-F300-FADF-B0A496F05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301" y="13790"/>
            <a:ext cx="63203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00" kern="0" dirty="0" err="1">
                <a:solidFill>
                  <a:srgbClr val="0000CC"/>
                </a:solidFill>
              </a:rPr>
              <a:t>Repaso</a:t>
            </a:r>
            <a:r>
              <a:rPr lang="en-US" altLang="en-US" sz="2600" kern="0" dirty="0">
                <a:solidFill>
                  <a:srgbClr val="0000CC"/>
                </a:solidFill>
              </a:rPr>
              <a:t> </a:t>
            </a:r>
            <a:r>
              <a:rPr lang="en-US" altLang="en-US" sz="2600" kern="0" dirty="0" err="1">
                <a:solidFill>
                  <a:srgbClr val="0000CC"/>
                </a:solidFill>
              </a:rPr>
              <a:t>sobre</a:t>
            </a:r>
            <a:r>
              <a:rPr lang="en-US" altLang="en-US" sz="2600" kern="0" dirty="0">
                <a:solidFill>
                  <a:srgbClr val="0000CC"/>
                </a:solidFill>
              </a:rPr>
              <a:t> c</a:t>
            </a:r>
            <a:r>
              <a:rPr lang="es-ES" altLang="en-US" sz="2600" kern="0" dirty="0" err="1">
                <a:solidFill>
                  <a:srgbClr val="0000CC"/>
                </a:solidFill>
              </a:rPr>
              <a:t>ómo</a:t>
            </a:r>
            <a:r>
              <a:rPr lang="es-ES" altLang="en-US" sz="2600" kern="0" dirty="0">
                <a:solidFill>
                  <a:srgbClr val="0000CC"/>
                </a:solidFill>
              </a:rPr>
              <a:t> tomar </a:t>
            </a:r>
            <a:r>
              <a:rPr lang="en-US" altLang="en-US" sz="2600" kern="0" dirty="0" err="1">
                <a:solidFill>
                  <a:srgbClr val="0000CC"/>
                </a:solidFill>
              </a:rPr>
              <a:t>decisiones</a:t>
            </a:r>
            <a:endParaRPr lang="en-US" altLang="en-US" sz="2600" kern="0" dirty="0">
              <a:solidFill>
                <a:srgbClr val="0000CC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E9137B46-7B2B-3D1F-913E-1D483528B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364" y="470502"/>
            <a:ext cx="632826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/>
              <a:t>Los </a:t>
            </a:r>
            <a:r>
              <a:rPr lang="en-US" altLang="en-US" sz="1800" b="1" kern="0" dirty="0" err="1"/>
              <a:t>efectos</a:t>
            </a:r>
            <a:r>
              <a:rPr lang="en-US" altLang="en-US" sz="1800" b="1" kern="0" dirty="0"/>
              <a:t> de la </a:t>
            </a:r>
            <a:r>
              <a:rPr lang="en-US" altLang="en-US" sz="1800" b="1" kern="0" dirty="0" err="1"/>
              <a:t>Caída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crean</a:t>
            </a:r>
            <a:r>
              <a:rPr lang="en-US" altLang="en-US" sz="1800" b="1" kern="0" dirty="0"/>
              <a:t> un </a:t>
            </a:r>
            <a:r>
              <a:rPr lang="en-US" altLang="en-US" sz="1800" b="1" kern="0" dirty="0" err="1"/>
              <a:t>ambiente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hostil</a:t>
            </a:r>
            <a:endParaRPr lang="en-US" altLang="en-US" sz="1800" b="1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Más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oportunidades</a:t>
            </a:r>
            <a:r>
              <a:rPr lang="en-US" altLang="en-US" sz="1400" kern="0" dirty="0"/>
              <a:t> para </a:t>
            </a:r>
            <a:r>
              <a:rPr lang="en-US" altLang="en-US" sz="1400" kern="0" dirty="0" err="1"/>
              <a:t>pecar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Los </a:t>
            </a:r>
            <a:r>
              <a:rPr lang="en-US" altLang="en-US" sz="1400" kern="0" dirty="0" err="1"/>
              <a:t>deseos</a:t>
            </a:r>
            <a:r>
              <a:rPr lang="en-US" altLang="en-US" sz="1400" kern="0" dirty="0"/>
              <a:t> y </a:t>
            </a:r>
            <a:r>
              <a:rPr lang="en-US" altLang="en-US" sz="1400" kern="0" dirty="0" err="1"/>
              <a:t>emociones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naturales</a:t>
            </a:r>
            <a:r>
              <a:rPr lang="en-US" altLang="en-US" sz="1400" kern="0" dirty="0"/>
              <a:t> son </a:t>
            </a:r>
            <a:r>
              <a:rPr lang="en-US" altLang="en-US" sz="1400" kern="0" dirty="0" err="1"/>
              <a:t>vías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tentación</a:t>
            </a:r>
            <a:r>
              <a:rPr lang="en-US" altLang="en-US" sz="1400" kern="0" dirty="0"/>
              <a:t>.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La </a:t>
            </a:r>
            <a:r>
              <a:rPr lang="en-US" altLang="en-US" sz="1400" kern="0" dirty="0" err="1"/>
              <a:t>mente</a:t>
            </a:r>
            <a:r>
              <a:rPr lang="en-US" altLang="en-US" sz="1400" kern="0" dirty="0"/>
              <a:t> (</a:t>
            </a:r>
            <a:r>
              <a:rPr lang="en-US" altLang="en-US" sz="1400" kern="0" dirty="0" err="1"/>
              <a:t>espíritu</a:t>
            </a:r>
            <a:r>
              <a:rPr lang="en-US" altLang="en-US" sz="1400" kern="0" dirty="0"/>
              <a:t>) del hombre </a:t>
            </a:r>
            <a:r>
              <a:rPr lang="en-US" altLang="en-US" sz="1400" kern="0" dirty="0" err="1"/>
              <a:t>todavía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responde</a:t>
            </a:r>
            <a:r>
              <a:rPr lang="en-US" altLang="en-US" sz="1400" kern="0" dirty="0"/>
              <a:t> al </a:t>
            </a:r>
            <a:r>
              <a:rPr lang="en-US" altLang="en-US" sz="1400" kern="0" dirty="0" err="1"/>
              <a:t>Espíritu</a:t>
            </a:r>
            <a:r>
              <a:rPr lang="en-US" altLang="en-US" sz="1400" kern="0" dirty="0"/>
              <a:t> de Dios (</a:t>
            </a:r>
            <a:r>
              <a:rPr lang="en-US" altLang="en-US" sz="1400" kern="0" dirty="0" err="1"/>
              <a:t>quiere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hacer</a:t>
            </a:r>
            <a:r>
              <a:rPr lang="en-US" altLang="en-US" sz="1400" kern="0" dirty="0"/>
              <a:t> lo </a:t>
            </a:r>
            <a:r>
              <a:rPr lang="en-US" altLang="en-US" sz="1400" kern="0" dirty="0" err="1"/>
              <a:t>correcto</a:t>
            </a:r>
            <a:r>
              <a:rPr lang="en-US" altLang="en-US" sz="1400" kern="0" dirty="0"/>
              <a:t>).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La </a:t>
            </a:r>
            <a:r>
              <a:rPr lang="en-US" altLang="en-US" sz="1400" kern="0" dirty="0" err="1"/>
              <a:t>voluntad</a:t>
            </a:r>
            <a:r>
              <a:rPr lang="en-US" altLang="en-US" sz="1400" kern="0" dirty="0"/>
              <a:t> decide </a:t>
            </a:r>
            <a:r>
              <a:rPr lang="en-US" altLang="en-US" sz="1400" kern="0" dirty="0" err="1"/>
              <a:t>seguir</a:t>
            </a:r>
            <a:r>
              <a:rPr lang="en-US" altLang="en-US" sz="1400" kern="0" dirty="0"/>
              <a:t> al </a:t>
            </a:r>
            <a:r>
              <a:rPr lang="en-US" altLang="en-US" sz="1400" kern="0" dirty="0" err="1"/>
              <a:t>espíritu</a:t>
            </a:r>
            <a:r>
              <a:rPr lang="en-US" altLang="en-US" sz="1400" kern="0" dirty="0"/>
              <a:t> o a la carne.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 err="1"/>
              <a:t>Sobre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los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deseos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físicos</a:t>
            </a:r>
            <a:r>
              <a:rPr lang="en-US" altLang="en-US" sz="1800" b="1" kern="0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Deseos</a:t>
            </a:r>
            <a:r>
              <a:rPr lang="en-US" altLang="en-US" sz="1400" kern="0" dirty="0"/>
              <a:t> + </a:t>
            </a:r>
            <a:r>
              <a:rPr lang="en-US" altLang="en-US" sz="1400" kern="0" dirty="0" err="1"/>
              <a:t>oportunidades</a:t>
            </a:r>
            <a:r>
              <a:rPr lang="en-US" altLang="en-US" sz="1400" kern="0" dirty="0"/>
              <a:t> (Stg 1) </a:t>
            </a:r>
            <a:r>
              <a:rPr lang="en-US" altLang="en-US" sz="1400" kern="0" dirty="0">
                <a:sym typeface="Wingdings" panose="05000000000000000000" pitchFamily="2" charset="2"/>
              </a:rPr>
              <a:t> </a:t>
            </a:r>
            <a:r>
              <a:rPr lang="en-US" altLang="en-US" sz="1400" kern="0" dirty="0" err="1"/>
              <a:t>Pecado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El </a:t>
            </a:r>
            <a:r>
              <a:rPr lang="en-US" altLang="en-US" sz="1400" kern="0" dirty="0" err="1"/>
              <a:t>pecado</a:t>
            </a:r>
            <a:r>
              <a:rPr lang="en-US" altLang="en-US" sz="1400" kern="0" dirty="0"/>
              <a:t> habitual </a:t>
            </a:r>
            <a:r>
              <a:rPr lang="en-US" altLang="en-US" sz="1400" kern="0" dirty="0" err="1"/>
              <a:t>aumenta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nuestra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reacción</a:t>
            </a:r>
            <a:r>
              <a:rPr lang="en-US" altLang="en-US" sz="1400" kern="0" dirty="0"/>
              <a:t> a </a:t>
            </a:r>
            <a:r>
              <a:rPr lang="en-US" altLang="en-US" sz="1400" kern="0" dirty="0" err="1"/>
              <a:t>los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estímulos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¡</a:t>
            </a:r>
            <a:r>
              <a:rPr lang="en-US" altLang="en-US" sz="1400" b="1" kern="0" dirty="0" err="1">
                <a:solidFill>
                  <a:srgbClr val="FF0000"/>
                </a:solidFill>
              </a:rPr>
              <a:t>Advertencia</a:t>
            </a:r>
            <a:r>
              <a:rPr lang="en-US" altLang="en-US" sz="1400" kern="0" dirty="0"/>
              <a:t>!: </a:t>
            </a:r>
            <a:r>
              <a:rPr lang="en-US" altLang="en-US" sz="1400" kern="0" dirty="0" err="1"/>
              <a:t>Cuando</a:t>
            </a:r>
            <a:r>
              <a:rPr lang="en-US" altLang="en-US" sz="1400" kern="0" dirty="0"/>
              <a:t> '</a:t>
            </a:r>
            <a:r>
              <a:rPr lang="en-US" altLang="en-US" sz="1400" kern="0" dirty="0" err="1"/>
              <a:t>ceder</a:t>
            </a:r>
            <a:r>
              <a:rPr lang="en-US" altLang="en-US" sz="1400" kern="0" dirty="0"/>
              <a:t>' </a:t>
            </a:r>
            <a:r>
              <a:rPr lang="en-US" altLang="en-US" sz="1400" kern="0" dirty="0" err="1"/>
              <a:t>parece</a:t>
            </a:r>
            <a:r>
              <a:rPr lang="en-US" altLang="en-US" sz="1400" kern="0" dirty="0"/>
              <a:t> normal o </a:t>
            </a:r>
            <a:r>
              <a:rPr lang="en-US" altLang="en-US" sz="1400" kern="0" dirty="0" err="1"/>
              <a:t>muy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difícil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detener</a:t>
            </a:r>
            <a:r>
              <a:rPr lang="en-US" altLang="en-US" sz="1400" kern="0" dirty="0"/>
              <a:t>.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Protecciones</a:t>
            </a:r>
            <a:r>
              <a:rPr lang="en-US" altLang="en-US" sz="1400" kern="0" dirty="0"/>
              <a:t>: </a:t>
            </a:r>
            <a:r>
              <a:rPr lang="en-US" altLang="en-US" sz="1400" kern="0" dirty="0" err="1"/>
              <a:t>Guardar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pensamientos</a:t>
            </a:r>
            <a:r>
              <a:rPr lang="en-US" altLang="en-US" sz="1400" kern="0" dirty="0"/>
              <a:t>; </a:t>
            </a:r>
            <a:r>
              <a:rPr lang="en-US" altLang="en-US" sz="1400" kern="0" dirty="0" err="1"/>
              <a:t>limitar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oportunidades</a:t>
            </a:r>
            <a:r>
              <a:rPr lang="en-US" altLang="en-US" sz="1400" kern="0" dirty="0"/>
              <a:t>; </a:t>
            </a:r>
            <a:r>
              <a:rPr lang="en-US" altLang="en-US" sz="1400" kern="0" dirty="0" err="1"/>
              <a:t>crear</a:t>
            </a:r>
            <a:r>
              <a:rPr lang="en-US" altLang="en-US" sz="1400" kern="0" dirty="0"/>
              <a:t> '</a:t>
            </a:r>
            <a:r>
              <a:rPr lang="en-US" altLang="en-US" sz="1400" kern="0" dirty="0" err="1"/>
              <a:t>distracciones</a:t>
            </a:r>
            <a:r>
              <a:rPr lang="en-US" altLang="en-US" sz="1400" kern="0" dirty="0"/>
              <a:t>' con </a:t>
            </a:r>
            <a:r>
              <a:rPr lang="en-US" altLang="en-US" sz="1400" kern="0" dirty="0" err="1"/>
              <a:t>cosas</a:t>
            </a:r>
            <a:r>
              <a:rPr lang="en-US" altLang="en-US" sz="1400" kern="0" dirty="0"/>
              <a:t> que </a:t>
            </a:r>
            <a:r>
              <a:rPr lang="en-US" altLang="en-US" sz="1400" kern="0" dirty="0" err="1"/>
              <a:t>edifiquen</a:t>
            </a:r>
            <a:r>
              <a:rPr lang="en-US" altLang="en-US" sz="1400" kern="0" dirty="0"/>
              <a:t>; romper </a:t>
            </a:r>
            <a:r>
              <a:rPr lang="en-US" altLang="en-US" sz="1400" kern="0" dirty="0" err="1"/>
              <a:t>hábitos</a:t>
            </a:r>
            <a:r>
              <a:rPr lang="en-US" altLang="en-US" sz="1400" kern="0" dirty="0"/>
              <a:t> que </a:t>
            </a:r>
            <a:r>
              <a:rPr lang="en-US" altLang="en-US" sz="1400" kern="0" dirty="0" err="1"/>
              <a:t>disminuyen</a:t>
            </a:r>
            <a:r>
              <a:rPr lang="en-US" altLang="en-US" sz="1400" kern="0" dirty="0"/>
              <a:t> el </a:t>
            </a:r>
            <a:r>
              <a:rPr lang="en-US" altLang="en-US" sz="1400" kern="0" dirty="0" err="1"/>
              <a:t>autocontrol</a:t>
            </a:r>
            <a:endParaRPr lang="en-US" altLang="en-US" sz="1400" kern="0" dirty="0"/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 err="1"/>
              <a:t>Sobre</a:t>
            </a:r>
            <a:r>
              <a:rPr lang="en-US" altLang="en-US" sz="1800" b="1" kern="0" dirty="0"/>
              <a:t> las </a:t>
            </a:r>
            <a:r>
              <a:rPr lang="en-US" altLang="en-US" sz="1800" b="1" kern="0" dirty="0" err="1"/>
              <a:t>emociones</a:t>
            </a:r>
            <a:r>
              <a:rPr lang="en-US" altLang="en-US" sz="1800" b="1" kern="0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Generalmente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una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reacción</a:t>
            </a:r>
            <a:r>
              <a:rPr lang="en-US" altLang="en-US" sz="1400" kern="0" dirty="0"/>
              <a:t> a un </a:t>
            </a:r>
            <a:r>
              <a:rPr lang="en-US" altLang="en-US" sz="1400" kern="0" dirty="0" err="1"/>
              <a:t>suceso</a:t>
            </a:r>
            <a:r>
              <a:rPr lang="en-US" altLang="en-US" sz="1400" kern="0" dirty="0"/>
              <a:t> (</a:t>
            </a:r>
            <a:r>
              <a:rPr lang="en-US" altLang="en-US" sz="1400" kern="0" dirty="0" err="1"/>
              <a:t>positivo</a:t>
            </a:r>
            <a:r>
              <a:rPr lang="en-US" altLang="en-US" sz="1400" kern="0" dirty="0"/>
              <a:t> o </a:t>
            </a:r>
            <a:r>
              <a:rPr lang="en-US" altLang="en-US" sz="1400" kern="0" dirty="0" err="1"/>
              <a:t>negativo</a:t>
            </a:r>
            <a:r>
              <a:rPr lang="en-US" altLang="en-US" sz="1400" kern="0" dirty="0"/>
              <a:t>)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¡</a:t>
            </a:r>
            <a:r>
              <a:rPr lang="en-US" altLang="en-US" sz="1400" b="1" kern="0" dirty="0" err="1">
                <a:solidFill>
                  <a:srgbClr val="FF0000"/>
                </a:solidFill>
              </a:rPr>
              <a:t>Advertencia</a:t>
            </a:r>
            <a:r>
              <a:rPr lang="en-US" altLang="en-US" sz="1400" kern="0" dirty="0"/>
              <a:t>!: </a:t>
            </a:r>
            <a:r>
              <a:rPr lang="en-US" altLang="en-US" sz="1400" kern="0" dirty="0" err="1"/>
              <a:t>Reacción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emocional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fuerte</a:t>
            </a:r>
            <a:r>
              <a:rPr lang="en-US" altLang="en-US" sz="1400" kern="0" dirty="0"/>
              <a:t>: se </a:t>
            </a:r>
            <a:r>
              <a:rPr lang="en-US" altLang="en-US" sz="1400" kern="0" dirty="0" err="1"/>
              <a:t>requiere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evaluación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uno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mismo</a:t>
            </a:r>
            <a:r>
              <a:rPr lang="en-US" altLang="en-US" sz="1400" kern="0" dirty="0"/>
              <a:t> y del </a:t>
            </a:r>
            <a:r>
              <a:rPr lang="en-US" altLang="en-US" sz="1400" kern="0" dirty="0" err="1"/>
              <a:t>suceso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Pueden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ser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anuladas</a:t>
            </a:r>
            <a:r>
              <a:rPr lang="en-US" altLang="en-US" sz="1400" kern="0" dirty="0"/>
              <a:t> y </a:t>
            </a:r>
            <a:r>
              <a:rPr lang="en-US" altLang="en-US" sz="1400" kern="0" dirty="0" err="1"/>
              <a:t>condicionadas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por</a:t>
            </a:r>
            <a:r>
              <a:rPr lang="en-US" altLang="en-US" sz="1400" kern="0" dirty="0"/>
              <a:t> el </a:t>
            </a:r>
            <a:r>
              <a:rPr lang="en-US" altLang="en-US" sz="1400" kern="0" dirty="0" err="1"/>
              <a:t>conocimiento</a:t>
            </a:r>
            <a:r>
              <a:rPr lang="en-US" altLang="en-US" sz="1400" kern="0" dirty="0"/>
              <a:t> de la </a:t>
            </a:r>
            <a:r>
              <a:rPr lang="en-US" altLang="en-US" sz="1400" kern="0" dirty="0" err="1"/>
              <a:t>Verdad</a:t>
            </a:r>
            <a:r>
              <a:rPr lang="en-US" altLang="en-US" sz="1400" kern="0" dirty="0"/>
              <a:t>.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 err="1"/>
              <a:t>Sobre</a:t>
            </a:r>
            <a:r>
              <a:rPr lang="en-US" altLang="en-US" sz="1800" b="1" kern="0" dirty="0"/>
              <a:t> las </a:t>
            </a:r>
            <a:r>
              <a:rPr lang="en-US" altLang="en-US" sz="1800" b="1" kern="0" dirty="0" err="1"/>
              <a:t>seducciones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intelectuales</a:t>
            </a:r>
            <a:r>
              <a:rPr lang="en-US" altLang="en-US" sz="1800" b="1" kern="0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¡</a:t>
            </a:r>
            <a:r>
              <a:rPr lang="en-US" altLang="en-US" sz="1400" b="1" kern="0" dirty="0" err="1">
                <a:solidFill>
                  <a:srgbClr val="FF0000"/>
                </a:solidFill>
              </a:rPr>
              <a:t>Advertencia</a:t>
            </a:r>
            <a:r>
              <a:rPr lang="en-US" altLang="en-US" sz="1400" kern="0" dirty="0"/>
              <a:t>!: </a:t>
            </a:r>
            <a:r>
              <a:rPr lang="en-US" altLang="en-US" sz="1400" kern="0" dirty="0" err="1"/>
              <a:t>cuestionar</a:t>
            </a:r>
            <a:r>
              <a:rPr lang="en-US" altLang="en-US" sz="1400" kern="0" dirty="0"/>
              <a:t> a Dios, </a:t>
            </a:r>
            <a:r>
              <a:rPr lang="en-US" altLang="en-US" sz="1400" kern="0" dirty="0" err="1"/>
              <a:t>falta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respeto</a:t>
            </a:r>
            <a:r>
              <a:rPr lang="en-US" altLang="en-US" sz="1400" kern="0" dirty="0"/>
              <a:t> a la </a:t>
            </a:r>
            <a:r>
              <a:rPr lang="en-US" altLang="en-US" sz="1400" kern="0" dirty="0" err="1"/>
              <a:t>autoridad</a:t>
            </a:r>
            <a:r>
              <a:rPr lang="en-US" altLang="en-US" sz="1400" kern="0" dirty="0"/>
              <a:t>, </a:t>
            </a:r>
            <a:r>
              <a:rPr lang="en-US" altLang="en-US" sz="1400" kern="0" dirty="0" err="1"/>
              <a:t>respeto</a:t>
            </a:r>
            <a:r>
              <a:rPr lang="en-US" altLang="en-US" sz="1400" kern="0" dirty="0"/>
              <a:t> a la </a:t>
            </a:r>
            <a:r>
              <a:rPr lang="en-US" altLang="en-US" sz="1400" kern="0" dirty="0" err="1"/>
              <a:t>sabiduría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humana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Más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peligrosas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cuando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están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relacionadas</a:t>
            </a:r>
            <a:r>
              <a:rPr lang="en-US" altLang="en-US" sz="1400" kern="0" dirty="0"/>
              <a:t> con </a:t>
            </a:r>
            <a:r>
              <a:rPr lang="en-US" altLang="en-US" sz="1400" kern="0" dirty="0" err="1"/>
              <a:t>deseos</a:t>
            </a:r>
            <a:r>
              <a:rPr lang="en-US" altLang="en-US" sz="1400" kern="0" dirty="0"/>
              <a:t> (</a:t>
            </a:r>
            <a:r>
              <a:rPr lang="en-US" altLang="en-US" sz="1400" kern="0" dirty="0" err="1"/>
              <a:t>ver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arriba</a:t>
            </a:r>
            <a:r>
              <a:rPr lang="en-US" altLang="en-US" sz="1400" kern="0" dirty="0"/>
              <a:t>) o </a:t>
            </a:r>
            <a:r>
              <a:rPr lang="en-US" altLang="en-US" sz="1400" kern="0" dirty="0" err="1"/>
              <a:t>influenciadas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por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emociones</a:t>
            </a:r>
            <a:r>
              <a:rPr lang="en-US" altLang="en-US" sz="1400" kern="0" dirty="0"/>
              <a:t>.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 err="1"/>
              <a:t>Tomar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decisiones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por</a:t>
            </a:r>
            <a:r>
              <a:rPr lang="en-US" altLang="en-US" sz="1800" b="1" kern="0" dirty="0"/>
              <a:t> el </a:t>
            </a:r>
            <a:r>
              <a:rPr lang="en-US" altLang="en-US" sz="1800" b="1" kern="0" dirty="0" err="1"/>
              <a:t>Espíritu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exige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vincularlas</a:t>
            </a:r>
            <a:r>
              <a:rPr lang="en-US" altLang="en-US" sz="1800" b="1" kern="0" dirty="0"/>
              <a:t> con el </a:t>
            </a:r>
            <a:r>
              <a:rPr lang="en-US" altLang="en-US" sz="1800" b="1" kern="0" dirty="0" err="1"/>
              <a:t>porqué</a:t>
            </a:r>
            <a:r>
              <a:rPr lang="en-US" altLang="en-US" sz="1800" b="1" kern="0" dirty="0"/>
              <a:t> y el </a:t>
            </a:r>
            <a:r>
              <a:rPr lang="en-US" altLang="en-US" sz="1800" b="1" kern="0" dirty="0" err="1"/>
              <a:t>cómo</a:t>
            </a:r>
            <a:r>
              <a:rPr lang="en-US" altLang="en-US" sz="1800" b="1" kern="0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Agradar</a:t>
            </a:r>
            <a:r>
              <a:rPr lang="en-US" altLang="en-US" sz="1400" kern="0" dirty="0"/>
              <a:t> a Dios: </a:t>
            </a:r>
            <a:r>
              <a:rPr lang="en-US" altLang="en-US" sz="1400" kern="0" dirty="0" err="1"/>
              <a:t>salvarse</a:t>
            </a:r>
            <a:r>
              <a:rPr lang="en-US" altLang="en-US" sz="1400" kern="0" dirty="0"/>
              <a:t> a </a:t>
            </a:r>
            <a:r>
              <a:rPr lang="en-US" altLang="en-US" sz="1400" kern="0" dirty="0" err="1"/>
              <a:t>uno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mismo</a:t>
            </a:r>
            <a:r>
              <a:rPr lang="en-US" altLang="en-US" sz="1400" kern="0" dirty="0"/>
              <a:t> y </a:t>
            </a:r>
            <a:r>
              <a:rPr lang="en-US" altLang="en-US" sz="1400" kern="0" dirty="0" err="1"/>
              <a:t>salvar</a:t>
            </a:r>
            <a:r>
              <a:rPr lang="en-US" altLang="en-US" sz="1400" kern="0" dirty="0"/>
              <a:t> a </a:t>
            </a:r>
            <a:r>
              <a:rPr lang="en-US" altLang="en-US" sz="1400" kern="0" dirty="0" err="1"/>
              <a:t>otros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¡</a:t>
            </a:r>
            <a:r>
              <a:rPr lang="en-US" altLang="en-US" sz="1400" b="1" kern="0" dirty="0" err="1">
                <a:solidFill>
                  <a:srgbClr val="FF0000"/>
                </a:solidFill>
              </a:rPr>
              <a:t>Advertencia</a:t>
            </a:r>
            <a:r>
              <a:rPr lang="en-US" altLang="en-US" sz="1400" kern="0" dirty="0"/>
              <a:t>!: </a:t>
            </a:r>
            <a:r>
              <a:rPr lang="en-US" altLang="en-US" sz="1400" kern="0" dirty="0" err="1"/>
              <a:t>Pensar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en</a:t>
            </a:r>
            <a:r>
              <a:rPr lang="en-US" altLang="en-US" sz="1400" kern="0" dirty="0"/>
              <a:t> las </a:t>
            </a:r>
            <a:r>
              <a:rPr lang="en-US" altLang="en-US" sz="1400" kern="0" dirty="0" err="1"/>
              <a:t>decisiones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como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si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estuvieran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aisladas</a:t>
            </a:r>
            <a:r>
              <a:rPr lang="en-US" altLang="en-US" sz="1400" kern="0" dirty="0"/>
              <a:t> del </a:t>
            </a:r>
            <a:r>
              <a:rPr lang="en-US" altLang="en-US" sz="1400" kern="0" dirty="0" err="1"/>
              <a:t>propósito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vida</a:t>
            </a:r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333607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>
            <a:extLst>
              <a:ext uri="{FF2B5EF4-FFF2-40B4-BE49-F238E27FC236}">
                <a16:creationId xmlns:a16="http://schemas.microsoft.com/office/drawing/2014/main" xmlns="" id="{43407F41-6A47-F300-FADF-B0A496F05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37"/>
            <a:ext cx="6169572" cy="4572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Review for Decision-making</a:t>
            </a:r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xmlns="" id="{E9137B46-7B2B-3D1F-913E-1D483528B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99" y="409444"/>
            <a:ext cx="5794965" cy="6248400"/>
          </a:xfrm>
        </p:spPr>
        <p:txBody>
          <a:bodyPr/>
          <a:lstStyle/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dirty="0"/>
              <a:t>The effects of the Fall create a hostile environment</a:t>
            </a:r>
          </a:p>
          <a:p>
            <a:pPr marL="365760" lvl="1" indent="-274320" eaLnBrk="1" hangingPunct="1">
              <a:spcBef>
                <a:spcPct val="0"/>
              </a:spcBef>
            </a:pPr>
            <a:r>
              <a:rPr lang="en-US" altLang="en-US" sz="1400" dirty="0"/>
              <a:t>Increased opportunities for sin</a:t>
            </a:r>
          </a:p>
          <a:p>
            <a:pPr marL="365760" lvl="1" indent="-274320" eaLnBrk="1" hangingPunct="1">
              <a:spcBef>
                <a:spcPct val="0"/>
              </a:spcBef>
            </a:pPr>
            <a:r>
              <a:rPr lang="en-US" altLang="en-US" sz="1400" dirty="0"/>
              <a:t>Natural desires and emotions are avenues of temptation</a:t>
            </a:r>
          </a:p>
          <a:p>
            <a:pPr marL="365760" lvl="1" indent="-274320" eaLnBrk="1" hangingPunct="1">
              <a:spcBef>
                <a:spcPct val="0"/>
              </a:spcBef>
            </a:pPr>
            <a:r>
              <a:rPr lang="en-US" altLang="en-US" sz="1400" dirty="0"/>
              <a:t>The mind (spirit) of man still is responsive to God’s spirit (wants to do right).</a:t>
            </a:r>
          </a:p>
          <a:p>
            <a:pPr marL="365760" lvl="1" indent="-274320" eaLnBrk="1" hangingPunct="1">
              <a:spcBef>
                <a:spcPct val="0"/>
              </a:spcBef>
            </a:pPr>
            <a:r>
              <a:rPr lang="en-US" altLang="en-US" sz="1400" dirty="0"/>
              <a:t>The will decides to follow the spirit or the flesh</a:t>
            </a:r>
          </a:p>
          <a:p>
            <a:pPr marL="274320" indent="-274320" eaLnBrk="1" hangingPunct="1">
              <a:spcBef>
                <a:spcPct val="0"/>
              </a:spcBef>
            </a:pPr>
            <a:r>
              <a:rPr lang="en-US" altLang="en-US" sz="1800" b="1" dirty="0"/>
              <a:t>About physical desires: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Desires + opportunities (Jas 1) </a:t>
            </a:r>
            <a:r>
              <a:rPr lang="en-US" altLang="en-US" sz="1400" dirty="0">
                <a:sym typeface="Wingdings" panose="05000000000000000000" pitchFamily="2" charset="2"/>
              </a:rPr>
              <a:t></a:t>
            </a:r>
            <a:r>
              <a:rPr lang="en-US" altLang="en-US" sz="1400" dirty="0"/>
              <a:t> Sin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Habitual sin increases our response to stimuli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FF0000"/>
                </a:solidFill>
              </a:rPr>
              <a:t>Warning</a:t>
            </a:r>
            <a:r>
              <a:rPr lang="en-US" altLang="en-US" sz="1400" dirty="0"/>
              <a:t>!:  When ‘giving in’ seems ordinary or too difficult to stop.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Protections:  Guard thoughts; limit opportunities; Create ‘distractions’ with things that edify;  Break habits that diminish self-control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dirty="0"/>
              <a:t>About emotions: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Usually a reaction to an event (positive or negative)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FF0000"/>
                </a:solidFill>
              </a:rPr>
              <a:t>Warning</a:t>
            </a:r>
            <a:r>
              <a:rPr lang="en-US" altLang="en-US" sz="1400" dirty="0"/>
              <a:t>!:  Strong emotional reaction:  evaluation of self &amp; event is required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Can be overruled &amp; conditioned by knowledge of Truth 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dirty="0"/>
              <a:t>About Intellectual Appeals: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FF0000"/>
                </a:solidFill>
              </a:rPr>
              <a:t>Warning</a:t>
            </a:r>
            <a:r>
              <a:rPr lang="en-US" altLang="en-US" sz="1400" dirty="0"/>
              <a:t>!:  questioning God, disrespect for authority, respect for human wisdom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More dangerous when related to desires (see above) or influenced by emotions.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dirty="0"/>
              <a:t>Spirit-led decision-making ties decisions to whys &amp; </a:t>
            </a:r>
            <a:r>
              <a:rPr lang="en-US" altLang="en-US" sz="1800" b="1" dirty="0" err="1"/>
              <a:t>hows</a:t>
            </a:r>
            <a:r>
              <a:rPr lang="en-US" altLang="en-US" sz="1800" b="1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Pleasing God:  Saving self &amp; saving others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FF0000"/>
                </a:solidFill>
              </a:rPr>
              <a:t>Warning</a:t>
            </a:r>
            <a:r>
              <a:rPr lang="en-US" altLang="en-US" sz="1400" dirty="0"/>
              <a:t>!:  Thinking of decisions in isolation from a life-purpose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DF0A1007-BFCC-6A26-9625-9855011F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835" y="2303036"/>
            <a:ext cx="3217862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84B3545-9FFB-CAB3-419F-79CD2E1B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147" y="4305300"/>
            <a:ext cx="3209925" cy="238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539F22-D431-8D02-F1B1-2E06E272F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2779" y="3925833"/>
            <a:ext cx="3208337" cy="240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56F9C478-B3E3-BF68-2FE4-EAE3A1CF6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0716" y="991038"/>
            <a:ext cx="3200400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EA65147B-AB74-456A-1FB0-0F843378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8135" y="1822323"/>
            <a:ext cx="3217862" cy="2400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641F262D-0C37-BD65-5051-92311BCC4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232" y="1098292"/>
            <a:ext cx="2913609" cy="2185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xmlns="" id="{6C5826DA-83A9-FFE9-EBB6-37F933943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53652" y="3179693"/>
            <a:ext cx="2891385" cy="2168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3407F41-6A47-F300-FADF-B0A496F05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301" y="13790"/>
            <a:ext cx="63203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00" kern="0" dirty="0" err="1">
                <a:solidFill>
                  <a:srgbClr val="0000CC"/>
                </a:solidFill>
              </a:rPr>
              <a:t>Repaso</a:t>
            </a:r>
            <a:r>
              <a:rPr lang="en-US" altLang="en-US" sz="2600" kern="0" dirty="0">
                <a:solidFill>
                  <a:srgbClr val="0000CC"/>
                </a:solidFill>
              </a:rPr>
              <a:t> </a:t>
            </a:r>
            <a:r>
              <a:rPr lang="en-US" altLang="en-US" sz="2600" kern="0" dirty="0" err="1">
                <a:solidFill>
                  <a:srgbClr val="0000CC"/>
                </a:solidFill>
              </a:rPr>
              <a:t>sobre</a:t>
            </a:r>
            <a:r>
              <a:rPr lang="en-US" altLang="en-US" sz="2600" kern="0" dirty="0">
                <a:solidFill>
                  <a:srgbClr val="0000CC"/>
                </a:solidFill>
              </a:rPr>
              <a:t> c</a:t>
            </a:r>
            <a:r>
              <a:rPr lang="es-ES" altLang="en-US" sz="2600" kern="0" dirty="0" err="1">
                <a:solidFill>
                  <a:srgbClr val="0000CC"/>
                </a:solidFill>
              </a:rPr>
              <a:t>ómo</a:t>
            </a:r>
            <a:r>
              <a:rPr lang="es-ES" altLang="en-US" sz="2600" kern="0" dirty="0">
                <a:solidFill>
                  <a:srgbClr val="0000CC"/>
                </a:solidFill>
              </a:rPr>
              <a:t> tomar </a:t>
            </a:r>
            <a:r>
              <a:rPr lang="en-US" altLang="en-US" sz="2600" kern="0" dirty="0" err="1">
                <a:solidFill>
                  <a:srgbClr val="0000CC"/>
                </a:solidFill>
              </a:rPr>
              <a:t>decisiones</a:t>
            </a:r>
            <a:endParaRPr lang="en-US" altLang="en-US" sz="2600" kern="0" dirty="0">
              <a:solidFill>
                <a:srgbClr val="0000CC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E9137B46-7B2B-3D1F-913E-1D483528B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364" y="470502"/>
            <a:ext cx="632826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/>
              <a:t>Los </a:t>
            </a:r>
            <a:r>
              <a:rPr lang="en-US" altLang="en-US" sz="1800" b="1" kern="0" dirty="0" err="1"/>
              <a:t>efectos</a:t>
            </a:r>
            <a:r>
              <a:rPr lang="en-US" altLang="en-US" sz="1800" b="1" kern="0" dirty="0"/>
              <a:t> de la </a:t>
            </a:r>
            <a:r>
              <a:rPr lang="en-US" altLang="en-US" sz="1800" b="1" kern="0" dirty="0" err="1"/>
              <a:t>Caída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crean</a:t>
            </a:r>
            <a:r>
              <a:rPr lang="en-US" altLang="en-US" sz="1800" b="1" kern="0" dirty="0"/>
              <a:t> un </a:t>
            </a:r>
            <a:r>
              <a:rPr lang="en-US" altLang="en-US" sz="1800" b="1" kern="0" dirty="0" err="1"/>
              <a:t>ambiente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hostil</a:t>
            </a:r>
            <a:endParaRPr lang="en-US" altLang="en-US" sz="1800" b="1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Más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oportunidades</a:t>
            </a:r>
            <a:r>
              <a:rPr lang="en-US" altLang="en-US" sz="1400" kern="0" dirty="0"/>
              <a:t> para </a:t>
            </a:r>
            <a:r>
              <a:rPr lang="en-US" altLang="en-US" sz="1400" kern="0" dirty="0" err="1"/>
              <a:t>pecar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Los </a:t>
            </a:r>
            <a:r>
              <a:rPr lang="en-US" altLang="en-US" sz="1400" kern="0" dirty="0" err="1"/>
              <a:t>deseos</a:t>
            </a:r>
            <a:r>
              <a:rPr lang="en-US" altLang="en-US" sz="1400" kern="0" dirty="0"/>
              <a:t> y </a:t>
            </a:r>
            <a:r>
              <a:rPr lang="en-US" altLang="en-US" sz="1400" kern="0" dirty="0" err="1"/>
              <a:t>emociones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naturales</a:t>
            </a:r>
            <a:r>
              <a:rPr lang="en-US" altLang="en-US" sz="1400" kern="0" dirty="0"/>
              <a:t> son </a:t>
            </a:r>
            <a:r>
              <a:rPr lang="en-US" altLang="en-US" sz="1400" kern="0" dirty="0" err="1"/>
              <a:t>vías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tentación</a:t>
            </a:r>
            <a:r>
              <a:rPr lang="en-US" altLang="en-US" sz="1400" kern="0" dirty="0"/>
              <a:t>.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La </a:t>
            </a:r>
            <a:r>
              <a:rPr lang="en-US" altLang="en-US" sz="1400" kern="0" dirty="0" err="1"/>
              <a:t>mente</a:t>
            </a:r>
            <a:r>
              <a:rPr lang="en-US" altLang="en-US" sz="1400" kern="0" dirty="0"/>
              <a:t> (</a:t>
            </a:r>
            <a:r>
              <a:rPr lang="en-US" altLang="en-US" sz="1400" kern="0" dirty="0" err="1"/>
              <a:t>espíritu</a:t>
            </a:r>
            <a:r>
              <a:rPr lang="en-US" altLang="en-US" sz="1400" kern="0" dirty="0"/>
              <a:t>) del hombre </a:t>
            </a:r>
            <a:r>
              <a:rPr lang="en-US" altLang="en-US" sz="1400" kern="0" dirty="0" err="1"/>
              <a:t>todavía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responde</a:t>
            </a:r>
            <a:r>
              <a:rPr lang="en-US" altLang="en-US" sz="1400" kern="0" dirty="0"/>
              <a:t> al </a:t>
            </a:r>
            <a:r>
              <a:rPr lang="en-US" altLang="en-US" sz="1400" kern="0" dirty="0" err="1"/>
              <a:t>Espíritu</a:t>
            </a:r>
            <a:r>
              <a:rPr lang="en-US" altLang="en-US" sz="1400" kern="0" dirty="0"/>
              <a:t> de Dios (</a:t>
            </a:r>
            <a:r>
              <a:rPr lang="en-US" altLang="en-US" sz="1400" kern="0" dirty="0" err="1"/>
              <a:t>quiere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hacer</a:t>
            </a:r>
            <a:r>
              <a:rPr lang="en-US" altLang="en-US" sz="1400" kern="0" dirty="0"/>
              <a:t> lo </a:t>
            </a:r>
            <a:r>
              <a:rPr lang="en-US" altLang="en-US" sz="1400" kern="0" dirty="0" err="1"/>
              <a:t>correcto</a:t>
            </a:r>
            <a:r>
              <a:rPr lang="en-US" altLang="en-US" sz="1400" kern="0" dirty="0"/>
              <a:t>).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La </a:t>
            </a:r>
            <a:r>
              <a:rPr lang="en-US" altLang="en-US" sz="1400" kern="0" dirty="0" err="1"/>
              <a:t>voluntad</a:t>
            </a:r>
            <a:r>
              <a:rPr lang="en-US" altLang="en-US" sz="1400" kern="0" dirty="0"/>
              <a:t> decide </a:t>
            </a:r>
            <a:r>
              <a:rPr lang="en-US" altLang="en-US" sz="1400" kern="0" dirty="0" err="1"/>
              <a:t>seguir</a:t>
            </a:r>
            <a:r>
              <a:rPr lang="en-US" altLang="en-US" sz="1400" kern="0" dirty="0"/>
              <a:t> al </a:t>
            </a:r>
            <a:r>
              <a:rPr lang="en-US" altLang="en-US" sz="1400" kern="0" dirty="0" err="1"/>
              <a:t>espíritu</a:t>
            </a:r>
            <a:r>
              <a:rPr lang="en-US" altLang="en-US" sz="1400" kern="0" dirty="0"/>
              <a:t> o a la carne.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 err="1"/>
              <a:t>Sobre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los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deseos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físicos</a:t>
            </a:r>
            <a:r>
              <a:rPr lang="en-US" altLang="en-US" sz="1800" b="1" kern="0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Deseos</a:t>
            </a:r>
            <a:r>
              <a:rPr lang="en-US" altLang="en-US" sz="1400" kern="0" dirty="0"/>
              <a:t> + </a:t>
            </a:r>
            <a:r>
              <a:rPr lang="en-US" altLang="en-US" sz="1400" kern="0" dirty="0" err="1"/>
              <a:t>oportunidades</a:t>
            </a:r>
            <a:r>
              <a:rPr lang="en-US" altLang="en-US" sz="1400" kern="0" dirty="0"/>
              <a:t> (Stg 1) </a:t>
            </a:r>
            <a:r>
              <a:rPr lang="en-US" altLang="en-US" sz="1400" kern="0" dirty="0">
                <a:sym typeface="Wingdings" panose="05000000000000000000" pitchFamily="2" charset="2"/>
              </a:rPr>
              <a:t> </a:t>
            </a:r>
            <a:r>
              <a:rPr lang="en-US" altLang="en-US" sz="1400" kern="0" dirty="0" err="1"/>
              <a:t>Pecado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El </a:t>
            </a:r>
            <a:r>
              <a:rPr lang="en-US" altLang="en-US" sz="1400" kern="0" dirty="0" err="1"/>
              <a:t>pecado</a:t>
            </a:r>
            <a:r>
              <a:rPr lang="en-US" altLang="en-US" sz="1400" kern="0" dirty="0"/>
              <a:t> habitual </a:t>
            </a:r>
            <a:r>
              <a:rPr lang="en-US" altLang="en-US" sz="1400" kern="0" dirty="0" err="1"/>
              <a:t>aumenta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nuestra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reacción</a:t>
            </a:r>
            <a:r>
              <a:rPr lang="en-US" altLang="en-US" sz="1400" kern="0" dirty="0"/>
              <a:t> a </a:t>
            </a:r>
            <a:r>
              <a:rPr lang="en-US" altLang="en-US" sz="1400" kern="0" dirty="0" err="1"/>
              <a:t>los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estímulos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¡</a:t>
            </a:r>
            <a:r>
              <a:rPr lang="en-US" altLang="en-US" sz="1400" b="1" kern="0" dirty="0" err="1">
                <a:solidFill>
                  <a:srgbClr val="FF0000"/>
                </a:solidFill>
              </a:rPr>
              <a:t>Advertencia</a:t>
            </a:r>
            <a:r>
              <a:rPr lang="en-US" altLang="en-US" sz="1400" kern="0" dirty="0"/>
              <a:t>!: </a:t>
            </a:r>
            <a:r>
              <a:rPr lang="en-US" altLang="en-US" sz="1400" kern="0" dirty="0" err="1"/>
              <a:t>Cuando</a:t>
            </a:r>
            <a:r>
              <a:rPr lang="en-US" altLang="en-US" sz="1400" kern="0" dirty="0"/>
              <a:t> '</a:t>
            </a:r>
            <a:r>
              <a:rPr lang="en-US" altLang="en-US" sz="1400" kern="0" dirty="0" err="1"/>
              <a:t>ceder</a:t>
            </a:r>
            <a:r>
              <a:rPr lang="en-US" altLang="en-US" sz="1400" kern="0" dirty="0"/>
              <a:t>' </a:t>
            </a:r>
            <a:r>
              <a:rPr lang="en-US" altLang="en-US" sz="1400" kern="0" dirty="0" err="1"/>
              <a:t>parece</a:t>
            </a:r>
            <a:r>
              <a:rPr lang="en-US" altLang="en-US" sz="1400" kern="0" dirty="0"/>
              <a:t> normal o </a:t>
            </a:r>
            <a:r>
              <a:rPr lang="en-US" altLang="en-US" sz="1400" kern="0" dirty="0" err="1"/>
              <a:t>muy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difícil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detener</a:t>
            </a:r>
            <a:r>
              <a:rPr lang="en-US" altLang="en-US" sz="1400" kern="0" dirty="0"/>
              <a:t>.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Protecciones</a:t>
            </a:r>
            <a:r>
              <a:rPr lang="en-US" altLang="en-US" sz="1400" kern="0" dirty="0"/>
              <a:t>: </a:t>
            </a:r>
            <a:r>
              <a:rPr lang="en-US" altLang="en-US" sz="1400" kern="0" dirty="0" err="1"/>
              <a:t>Guardar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pensamientos</a:t>
            </a:r>
            <a:r>
              <a:rPr lang="en-US" altLang="en-US" sz="1400" kern="0" dirty="0"/>
              <a:t>; </a:t>
            </a:r>
            <a:r>
              <a:rPr lang="en-US" altLang="en-US" sz="1400" kern="0" dirty="0" err="1"/>
              <a:t>limitar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oportunidades</a:t>
            </a:r>
            <a:r>
              <a:rPr lang="en-US" altLang="en-US" sz="1400" kern="0" dirty="0"/>
              <a:t>; </a:t>
            </a:r>
            <a:r>
              <a:rPr lang="en-US" altLang="en-US" sz="1400" kern="0" dirty="0" err="1"/>
              <a:t>crear</a:t>
            </a:r>
            <a:r>
              <a:rPr lang="en-US" altLang="en-US" sz="1400" kern="0" dirty="0"/>
              <a:t> '</a:t>
            </a:r>
            <a:r>
              <a:rPr lang="en-US" altLang="en-US" sz="1400" kern="0" dirty="0" err="1"/>
              <a:t>distracciones</a:t>
            </a:r>
            <a:r>
              <a:rPr lang="en-US" altLang="en-US" sz="1400" kern="0" dirty="0"/>
              <a:t>' con </a:t>
            </a:r>
            <a:r>
              <a:rPr lang="en-US" altLang="en-US" sz="1400" kern="0" dirty="0" err="1"/>
              <a:t>cosas</a:t>
            </a:r>
            <a:r>
              <a:rPr lang="en-US" altLang="en-US" sz="1400" kern="0" dirty="0"/>
              <a:t> que </a:t>
            </a:r>
            <a:r>
              <a:rPr lang="en-US" altLang="en-US" sz="1400" kern="0" dirty="0" err="1"/>
              <a:t>edifiquen</a:t>
            </a:r>
            <a:r>
              <a:rPr lang="en-US" altLang="en-US" sz="1400" kern="0" dirty="0"/>
              <a:t>; romper </a:t>
            </a:r>
            <a:r>
              <a:rPr lang="en-US" altLang="en-US" sz="1400" kern="0" dirty="0" err="1"/>
              <a:t>hábitos</a:t>
            </a:r>
            <a:r>
              <a:rPr lang="en-US" altLang="en-US" sz="1400" kern="0" dirty="0"/>
              <a:t> que </a:t>
            </a:r>
            <a:r>
              <a:rPr lang="en-US" altLang="en-US" sz="1400" kern="0" dirty="0" err="1"/>
              <a:t>disminuyen</a:t>
            </a:r>
            <a:r>
              <a:rPr lang="en-US" altLang="en-US" sz="1400" kern="0" dirty="0"/>
              <a:t> el </a:t>
            </a:r>
            <a:r>
              <a:rPr lang="en-US" altLang="en-US" sz="1400" kern="0" dirty="0" err="1"/>
              <a:t>autocontrol</a:t>
            </a:r>
            <a:endParaRPr lang="en-US" altLang="en-US" sz="1400" kern="0" dirty="0"/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 err="1"/>
              <a:t>Sobre</a:t>
            </a:r>
            <a:r>
              <a:rPr lang="en-US" altLang="en-US" sz="1800" b="1" kern="0" dirty="0"/>
              <a:t> las </a:t>
            </a:r>
            <a:r>
              <a:rPr lang="en-US" altLang="en-US" sz="1800" b="1" kern="0" dirty="0" err="1"/>
              <a:t>emociones</a:t>
            </a:r>
            <a:r>
              <a:rPr lang="en-US" altLang="en-US" sz="1800" b="1" kern="0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Generalmente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una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reacción</a:t>
            </a:r>
            <a:r>
              <a:rPr lang="en-US" altLang="en-US" sz="1400" kern="0" dirty="0"/>
              <a:t> a un </a:t>
            </a:r>
            <a:r>
              <a:rPr lang="en-US" altLang="en-US" sz="1400" kern="0" dirty="0" err="1"/>
              <a:t>suceso</a:t>
            </a:r>
            <a:r>
              <a:rPr lang="en-US" altLang="en-US" sz="1400" kern="0" dirty="0"/>
              <a:t> (</a:t>
            </a:r>
            <a:r>
              <a:rPr lang="en-US" altLang="en-US" sz="1400" kern="0" dirty="0" err="1"/>
              <a:t>positivo</a:t>
            </a:r>
            <a:r>
              <a:rPr lang="en-US" altLang="en-US" sz="1400" kern="0" dirty="0"/>
              <a:t> o </a:t>
            </a:r>
            <a:r>
              <a:rPr lang="en-US" altLang="en-US" sz="1400" kern="0" dirty="0" err="1"/>
              <a:t>negativo</a:t>
            </a:r>
            <a:r>
              <a:rPr lang="en-US" altLang="en-US" sz="1400" kern="0" dirty="0"/>
              <a:t>)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¡</a:t>
            </a:r>
            <a:r>
              <a:rPr lang="en-US" altLang="en-US" sz="1400" b="1" kern="0" dirty="0" err="1">
                <a:solidFill>
                  <a:srgbClr val="FF0000"/>
                </a:solidFill>
              </a:rPr>
              <a:t>Advertencia</a:t>
            </a:r>
            <a:r>
              <a:rPr lang="en-US" altLang="en-US" sz="1400" kern="0" dirty="0"/>
              <a:t>!: </a:t>
            </a:r>
            <a:r>
              <a:rPr lang="en-US" altLang="en-US" sz="1400" kern="0" dirty="0" err="1"/>
              <a:t>Reacción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emocional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fuerte</a:t>
            </a:r>
            <a:r>
              <a:rPr lang="en-US" altLang="en-US" sz="1400" kern="0" dirty="0"/>
              <a:t>: se </a:t>
            </a:r>
            <a:r>
              <a:rPr lang="en-US" altLang="en-US" sz="1400" kern="0" dirty="0" err="1"/>
              <a:t>requiere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evaluación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uno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mismo</a:t>
            </a:r>
            <a:r>
              <a:rPr lang="en-US" altLang="en-US" sz="1400" kern="0" dirty="0"/>
              <a:t> y del </a:t>
            </a:r>
            <a:r>
              <a:rPr lang="en-US" altLang="en-US" sz="1400" kern="0" dirty="0" err="1"/>
              <a:t>suceso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Pueden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ser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anuladas</a:t>
            </a:r>
            <a:r>
              <a:rPr lang="en-US" altLang="en-US" sz="1400" kern="0" dirty="0"/>
              <a:t> y </a:t>
            </a:r>
            <a:r>
              <a:rPr lang="en-US" altLang="en-US" sz="1400" kern="0" dirty="0" err="1"/>
              <a:t>condicionadas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por</a:t>
            </a:r>
            <a:r>
              <a:rPr lang="en-US" altLang="en-US" sz="1400" kern="0" dirty="0"/>
              <a:t> el </a:t>
            </a:r>
            <a:r>
              <a:rPr lang="en-US" altLang="en-US" sz="1400" kern="0" dirty="0" err="1"/>
              <a:t>conocimiento</a:t>
            </a:r>
            <a:r>
              <a:rPr lang="en-US" altLang="en-US" sz="1400" kern="0" dirty="0"/>
              <a:t> de la </a:t>
            </a:r>
            <a:r>
              <a:rPr lang="en-US" altLang="en-US" sz="1400" kern="0" dirty="0" err="1"/>
              <a:t>Verdad</a:t>
            </a:r>
            <a:r>
              <a:rPr lang="en-US" altLang="en-US" sz="1400" kern="0" dirty="0"/>
              <a:t>.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 err="1"/>
              <a:t>Sobre</a:t>
            </a:r>
            <a:r>
              <a:rPr lang="en-US" altLang="en-US" sz="1800" b="1" kern="0" dirty="0"/>
              <a:t> las </a:t>
            </a:r>
            <a:r>
              <a:rPr lang="en-US" altLang="en-US" sz="1800" b="1" kern="0" dirty="0" err="1"/>
              <a:t>seducciones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intelectuales</a:t>
            </a:r>
            <a:r>
              <a:rPr lang="en-US" altLang="en-US" sz="1800" b="1" kern="0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¡</a:t>
            </a:r>
            <a:r>
              <a:rPr lang="en-US" altLang="en-US" sz="1400" b="1" kern="0" dirty="0" err="1">
                <a:solidFill>
                  <a:srgbClr val="FF0000"/>
                </a:solidFill>
              </a:rPr>
              <a:t>Advertencia</a:t>
            </a:r>
            <a:r>
              <a:rPr lang="en-US" altLang="en-US" sz="1400" kern="0" dirty="0"/>
              <a:t>!: </a:t>
            </a:r>
            <a:r>
              <a:rPr lang="en-US" altLang="en-US" sz="1400" kern="0" dirty="0" err="1"/>
              <a:t>cuestionar</a:t>
            </a:r>
            <a:r>
              <a:rPr lang="en-US" altLang="en-US" sz="1400" kern="0" dirty="0"/>
              <a:t> a Dios, </a:t>
            </a:r>
            <a:r>
              <a:rPr lang="en-US" altLang="en-US" sz="1400" kern="0" dirty="0" err="1"/>
              <a:t>falta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respeto</a:t>
            </a:r>
            <a:r>
              <a:rPr lang="en-US" altLang="en-US" sz="1400" kern="0" dirty="0"/>
              <a:t> a la </a:t>
            </a:r>
            <a:r>
              <a:rPr lang="en-US" altLang="en-US" sz="1400" kern="0" dirty="0" err="1"/>
              <a:t>autoridad</a:t>
            </a:r>
            <a:r>
              <a:rPr lang="en-US" altLang="en-US" sz="1400" kern="0" dirty="0"/>
              <a:t>, </a:t>
            </a:r>
            <a:r>
              <a:rPr lang="en-US" altLang="en-US" sz="1400" kern="0" dirty="0" err="1"/>
              <a:t>respeto</a:t>
            </a:r>
            <a:r>
              <a:rPr lang="en-US" altLang="en-US" sz="1400" kern="0" dirty="0"/>
              <a:t> a la </a:t>
            </a:r>
            <a:r>
              <a:rPr lang="en-US" altLang="en-US" sz="1400" kern="0" dirty="0" err="1"/>
              <a:t>sabiduría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humana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Más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peligrosas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cuando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están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relacionadas</a:t>
            </a:r>
            <a:r>
              <a:rPr lang="en-US" altLang="en-US" sz="1400" kern="0" dirty="0"/>
              <a:t> con </a:t>
            </a:r>
            <a:r>
              <a:rPr lang="en-US" altLang="en-US" sz="1400" kern="0" dirty="0" err="1"/>
              <a:t>deseos</a:t>
            </a:r>
            <a:r>
              <a:rPr lang="en-US" altLang="en-US" sz="1400" kern="0" dirty="0"/>
              <a:t> (</a:t>
            </a:r>
            <a:r>
              <a:rPr lang="en-US" altLang="en-US" sz="1400" kern="0" dirty="0" err="1"/>
              <a:t>ver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arriba</a:t>
            </a:r>
            <a:r>
              <a:rPr lang="en-US" altLang="en-US" sz="1400" kern="0" dirty="0"/>
              <a:t>) o </a:t>
            </a:r>
            <a:r>
              <a:rPr lang="en-US" altLang="en-US" sz="1400" kern="0" dirty="0" err="1"/>
              <a:t>influenciadas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por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emociones</a:t>
            </a:r>
            <a:r>
              <a:rPr lang="en-US" altLang="en-US" sz="1400" kern="0" dirty="0"/>
              <a:t>.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 err="1"/>
              <a:t>Tomar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decisiones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por</a:t>
            </a:r>
            <a:r>
              <a:rPr lang="en-US" altLang="en-US" sz="1800" b="1" kern="0" dirty="0"/>
              <a:t> el </a:t>
            </a:r>
            <a:r>
              <a:rPr lang="en-US" altLang="en-US" sz="1800" b="1" kern="0" dirty="0" err="1"/>
              <a:t>Espíritu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exige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vincularlas</a:t>
            </a:r>
            <a:r>
              <a:rPr lang="en-US" altLang="en-US" sz="1800" b="1" kern="0" dirty="0"/>
              <a:t> con el </a:t>
            </a:r>
            <a:r>
              <a:rPr lang="en-US" altLang="en-US" sz="1800" b="1" kern="0" dirty="0" err="1"/>
              <a:t>porqué</a:t>
            </a:r>
            <a:r>
              <a:rPr lang="en-US" altLang="en-US" sz="1800" b="1" kern="0" dirty="0"/>
              <a:t> y el </a:t>
            </a:r>
            <a:r>
              <a:rPr lang="en-US" altLang="en-US" sz="1800" b="1" kern="0" dirty="0" err="1"/>
              <a:t>cómo</a:t>
            </a:r>
            <a:r>
              <a:rPr lang="en-US" altLang="en-US" sz="1800" b="1" kern="0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Agradar</a:t>
            </a:r>
            <a:r>
              <a:rPr lang="en-US" altLang="en-US" sz="1400" kern="0" dirty="0"/>
              <a:t> a Dios: </a:t>
            </a:r>
            <a:r>
              <a:rPr lang="en-US" altLang="en-US" sz="1400" kern="0" dirty="0" err="1"/>
              <a:t>salvarse</a:t>
            </a:r>
            <a:r>
              <a:rPr lang="en-US" altLang="en-US" sz="1400" kern="0" dirty="0"/>
              <a:t> a </a:t>
            </a:r>
            <a:r>
              <a:rPr lang="en-US" altLang="en-US" sz="1400" kern="0" dirty="0" err="1"/>
              <a:t>uno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mismo</a:t>
            </a:r>
            <a:r>
              <a:rPr lang="en-US" altLang="en-US" sz="1400" kern="0" dirty="0"/>
              <a:t> y </a:t>
            </a:r>
            <a:r>
              <a:rPr lang="en-US" altLang="en-US" sz="1400" kern="0" dirty="0" err="1"/>
              <a:t>salvar</a:t>
            </a:r>
            <a:r>
              <a:rPr lang="en-US" altLang="en-US" sz="1400" kern="0" dirty="0"/>
              <a:t> a </a:t>
            </a:r>
            <a:r>
              <a:rPr lang="en-US" altLang="en-US" sz="1400" kern="0" dirty="0" err="1"/>
              <a:t>otros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¡</a:t>
            </a:r>
            <a:r>
              <a:rPr lang="en-US" altLang="en-US" sz="1400" b="1" kern="0" dirty="0" err="1">
                <a:solidFill>
                  <a:srgbClr val="FF0000"/>
                </a:solidFill>
              </a:rPr>
              <a:t>Advertencia</a:t>
            </a:r>
            <a:r>
              <a:rPr lang="en-US" altLang="en-US" sz="1400" kern="0" dirty="0"/>
              <a:t>!: </a:t>
            </a:r>
            <a:r>
              <a:rPr lang="en-US" altLang="en-US" sz="1400" kern="0" dirty="0" err="1"/>
              <a:t>Pensar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en</a:t>
            </a:r>
            <a:r>
              <a:rPr lang="en-US" altLang="en-US" sz="1400" kern="0" dirty="0"/>
              <a:t> las </a:t>
            </a:r>
            <a:r>
              <a:rPr lang="en-US" altLang="en-US" sz="1400" kern="0" dirty="0" err="1"/>
              <a:t>decisiones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como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si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estuvieran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aisladas</a:t>
            </a:r>
            <a:r>
              <a:rPr lang="en-US" altLang="en-US" sz="1400" kern="0" dirty="0"/>
              <a:t> del </a:t>
            </a:r>
            <a:r>
              <a:rPr lang="en-US" altLang="en-US" sz="1400" kern="0" dirty="0" err="1"/>
              <a:t>propósito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vida</a:t>
            </a:r>
            <a:endParaRPr lang="en-US" altLang="en-US" sz="1400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7917" y="4093499"/>
            <a:ext cx="4302616" cy="2420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7917" y="1935900"/>
            <a:ext cx="4913845" cy="2764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2064" y="3984479"/>
            <a:ext cx="4982330" cy="2802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2000" y="516498"/>
            <a:ext cx="4771050" cy="26837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0683" y="1570463"/>
            <a:ext cx="4951863" cy="27854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8412" y="740513"/>
            <a:ext cx="4210339" cy="23683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52518" y="3022473"/>
            <a:ext cx="4201395" cy="2363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>
            <a:extLst>
              <a:ext uri="{FF2B5EF4-FFF2-40B4-BE49-F238E27FC236}">
                <a16:creationId xmlns:a16="http://schemas.microsoft.com/office/drawing/2014/main" xmlns="" id="{04FE16EE-CE28-22C0-8908-C3A7CF0CC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8788" y="228299"/>
            <a:ext cx="10303933" cy="414338"/>
          </a:xfrm>
        </p:spPr>
        <p:txBody>
          <a:bodyPr/>
          <a:lstStyle/>
          <a:p>
            <a:r>
              <a:rPr lang="en-US" altLang="en-US" sz="2800" dirty="0"/>
              <a:t>Review of </a:t>
            </a:r>
            <a:r>
              <a:rPr lang="en-US" altLang="en-US" sz="2800" dirty="0" smtClean="0"/>
              <a:t>Principles /</a:t>
            </a:r>
            <a:br>
              <a:rPr lang="en-US" altLang="en-US" sz="2800" dirty="0" smtClean="0"/>
            </a:br>
            <a:r>
              <a:rPr lang="en-US" altLang="en-US" sz="2800" dirty="0" err="1" smtClean="0">
                <a:solidFill>
                  <a:srgbClr val="0000CC"/>
                </a:solidFill>
              </a:rPr>
              <a:t>Repaso</a:t>
            </a:r>
            <a:r>
              <a:rPr lang="en-US" altLang="en-US" sz="2800" dirty="0" smtClean="0">
                <a:solidFill>
                  <a:srgbClr val="0000CC"/>
                </a:solidFill>
              </a:rPr>
              <a:t> de </a:t>
            </a:r>
            <a:r>
              <a:rPr lang="en-US" altLang="en-US" sz="2800" dirty="0" err="1" smtClean="0">
                <a:solidFill>
                  <a:srgbClr val="0000CC"/>
                </a:solidFill>
              </a:rPr>
              <a:t>principios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sp>
        <p:nvSpPr>
          <p:cNvPr id="199683" name="Slide Number Placeholder 3">
            <a:extLst>
              <a:ext uri="{FF2B5EF4-FFF2-40B4-BE49-F238E27FC236}">
                <a16:creationId xmlns:a16="http://schemas.microsoft.com/office/drawing/2014/main" xmlns="" id="{6C51BB73-CC06-3A80-E030-1586BF14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1DACA4-B4D3-4423-9599-414D7CE7007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pic>
        <p:nvPicPr>
          <p:cNvPr id="143363" name="Picture 3">
            <a:extLst>
              <a:ext uri="{FF2B5EF4-FFF2-40B4-BE49-F238E27FC236}">
                <a16:creationId xmlns:a16="http://schemas.microsoft.com/office/drawing/2014/main" xmlns="" id="{2BF5D3D7-11EE-ABF4-7D12-081146481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35" y="228600"/>
            <a:ext cx="3217863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93F278-2C00-23F3-7F40-35B448FA4A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04"/>
          <a:stretch/>
        </p:blipFill>
        <p:spPr>
          <a:xfrm>
            <a:off x="3124346" y="872426"/>
            <a:ext cx="3459770" cy="2231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143362" name="Picture 2">
            <a:extLst>
              <a:ext uri="{FF2B5EF4-FFF2-40B4-BE49-F238E27FC236}">
                <a16:creationId xmlns:a16="http://schemas.microsoft.com/office/drawing/2014/main" xmlns="" id="{8E9E4466-E4AB-7EFD-3C21-4D4CA0294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8765" y="1030011"/>
            <a:ext cx="3209925" cy="238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143367" name="Picture 7">
            <a:extLst>
              <a:ext uri="{FF2B5EF4-FFF2-40B4-BE49-F238E27FC236}">
                <a16:creationId xmlns:a16="http://schemas.microsoft.com/office/drawing/2014/main" xmlns="" id="{6771069E-1F3A-4A2C-C0C7-17A217CFB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95704" y="131703"/>
            <a:ext cx="3209925" cy="2408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458" y="-1490"/>
            <a:ext cx="4135263" cy="2326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8155" y="3904315"/>
            <a:ext cx="4913845" cy="2764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1509" y="4372082"/>
            <a:ext cx="4396775" cy="24731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8938" y="1150224"/>
            <a:ext cx="4771050" cy="2683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4014" y="1048236"/>
            <a:ext cx="4951863" cy="2785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8456" y="-1490"/>
            <a:ext cx="3804577" cy="2140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9" y="2138585"/>
            <a:ext cx="2035577" cy="3823008"/>
          </a:xfrm>
          <a:prstGeom prst="rect">
            <a:avLst/>
          </a:prstGeom>
        </p:spPr>
      </p:pic>
      <p:pic>
        <p:nvPicPr>
          <p:cNvPr id="143370" name="Picture 10">
            <a:extLst>
              <a:ext uri="{FF2B5EF4-FFF2-40B4-BE49-F238E27FC236}">
                <a16:creationId xmlns:a16="http://schemas.microsoft.com/office/drawing/2014/main" xmlns="" id="{5FA1A514-C1E3-F0B8-FD7E-043956343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8495" y="2826936"/>
            <a:ext cx="3261742" cy="2446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143366" name="Picture 6">
            <a:extLst>
              <a:ext uri="{FF2B5EF4-FFF2-40B4-BE49-F238E27FC236}">
                <a16:creationId xmlns:a16="http://schemas.microsoft.com/office/drawing/2014/main" xmlns="" id="{17165050-7AA6-285D-48FB-0C0B1301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84228" y="4318059"/>
            <a:ext cx="3217862" cy="2400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7E7C75-D511-68D6-BBDE-8E5DD13AB63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8946" t="10967" r="17090" b="1554"/>
          <a:stretch/>
        </p:blipFill>
        <p:spPr>
          <a:xfrm>
            <a:off x="4116863" y="2539941"/>
            <a:ext cx="2481422" cy="1908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518" y="4268053"/>
            <a:ext cx="4210339" cy="2368316"/>
          </a:xfrm>
          <a:prstGeom prst="rect">
            <a:avLst/>
          </a:prstGeom>
        </p:spPr>
      </p:pic>
      <p:pic>
        <p:nvPicPr>
          <p:cNvPr id="143368" name="Picture 8">
            <a:extLst>
              <a:ext uri="{FF2B5EF4-FFF2-40B4-BE49-F238E27FC236}">
                <a16:creationId xmlns:a16="http://schemas.microsoft.com/office/drawing/2014/main" xmlns="" id="{C3487BC7-F495-0186-2A27-8252F5898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41803" y="4202641"/>
            <a:ext cx="3200400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143369" name="Picture 9">
            <a:extLst>
              <a:ext uri="{FF2B5EF4-FFF2-40B4-BE49-F238E27FC236}">
                <a16:creationId xmlns:a16="http://schemas.microsoft.com/office/drawing/2014/main" xmlns="" id="{915AC6D5-5BE0-4E95-1203-217F206D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811767" y="3116322"/>
            <a:ext cx="3206750" cy="240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65993" y="1727853"/>
            <a:ext cx="4201395" cy="2363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>
            <a:extLst>
              <a:ext uri="{FF2B5EF4-FFF2-40B4-BE49-F238E27FC236}">
                <a16:creationId xmlns:a16="http://schemas.microsoft.com/office/drawing/2014/main" xmlns="" id="{43407F41-6A47-F300-FADF-B0A496F05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37"/>
            <a:ext cx="6169572" cy="4572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Review for Decision-making</a:t>
            </a:r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xmlns="" id="{E9137B46-7B2B-3D1F-913E-1D483528B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99" y="409444"/>
            <a:ext cx="5794965" cy="6248400"/>
          </a:xfrm>
        </p:spPr>
        <p:txBody>
          <a:bodyPr/>
          <a:lstStyle/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dirty="0"/>
              <a:t>The effects of the Fall create a hostile environment</a:t>
            </a:r>
          </a:p>
          <a:p>
            <a:pPr marL="365760" lvl="1" indent="-274320" eaLnBrk="1" hangingPunct="1">
              <a:spcBef>
                <a:spcPct val="0"/>
              </a:spcBef>
            </a:pPr>
            <a:r>
              <a:rPr lang="en-US" altLang="en-US" sz="1400" dirty="0"/>
              <a:t>Increased opportunities for sin</a:t>
            </a:r>
          </a:p>
          <a:p>
            <a:pPr marL="365760" lvl="1" indent="-274320" eaLnBrk="1" hangingPunct="1">
              <a:spcBef>
                <a:spcPct val="0"/>
              </a:spcBef>
            </a:pPr>
            <a:r>
              <a:rPr lang="en-US" altLang="en-US" sz="1400" dirty="0"/>
              <a:t>Natural desires and emotions are avenues of temptation</a:t>
            </a:r>
          </a:p>
          <a:p>
            <a:pPr marL="365760" lvl="1" indent="-274320" eaLnBrk="1" hangingPunct="1">
              <a:spcBef>
                <a:spcPct val="0"/>
              </a:spcBef>
            </a:pPr>
            <a:r>
              <a:rPr lang="en-US" altLang="en-US" sz="1400" dirty="0"/>
              <a:t>The mind (spirit) of man still is responsive to God’s spirit (wants to do right).</a:t>
            </a:r>
          </a:p>
          <a:p>
            <a:pPr marL="365760" lvl="1" indent="-274320" eaLnBrk="1" hangingPunct="1">
              <a:spcBef>
                <a:spcPct val="0"/>
              </a:spcBef>
            </a:pPr>
            <a:r>
              <a:rPr lang="en-US" altLang="en-US" sz="1400" dirty="0"/>
              <a:t>The will decides to follow the spirit or the flesh</a:t>
            </a:r>
          </a:p>
          <a:p>
            <a:pPr marL="274320" indent="-274320" eaLnBrk="1" hangingPunct="1">
              <a:spcBef>
                <a:spcPct val="0"/>
              </a:spcBef>
            </a:pPr>
            <a:r>
              <a:rPr lang="en-US" altLang="en-US" sz="1800" b="1" dirty="0"/>
              <a:t>About physical desires: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Desires + opportunities (Jas 1) </a:t>
            </a:r>
            <a:r>
              <a:rPr lang="en-US" altLang="en-US" sz="1400" dirty="0">
                <a:sym typeface="Wingdings" panose="05000000000000000000" pitchFamily="2" charset="2"/>
              </a:rPr>
              <a:t></a:t>
            </a:r>
            <a:r>
              <a:rPr lang="en-US" altLang="en-US" sz="1400" dirty="0"/>
              <a:t> Sin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Habitual sin increases our response to stimuli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FF0000"/>
                </a:solidFill>
              </a:rPr>
              <a:t>Warning</a:t>
            </a:r>
            <a:r>
              <a:rPr lang="en-US" altLang="en-US" sz="1400" dirty="0"/>
              <a:t>!:  When ‘giving in’ seems ordinary or too difficult to stop.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Protections:  Guard thoughts; limit opportunities; Create ‘distractions’ with things that edify;  Break habits that diminish self-control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dirty="0"/>
              <a:t>About emotions: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Usually a reaction to an event (positive or negative)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FF0000"/>
                </a:solidFill>
              </a:rPr>
              <a:t>Warning</a:t>
            </a:r>
            <a:r>
              <a:rPr lang="en-US" altLang="en-US" sz="1400" dirty="0"/>
              <a:t>!:  Strong emotional reaction:  evaluation of self &amp; event is required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Can be overruled &amp; conditioned by knowledge of Truth 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dirty="0"/>
              <a:t>About Intellectual Appeals: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FF0000"/>
                </a:solidFill>
              </a:rPr>
              <a:t>Warning</a:t>
            </a:r>
            <a:r>
              <a:rPr lang="en-US" altLang="en-US" sz="1400" dirty="0"/>
              <a:t>!:  questioning God, disrespect for authority, respect for human wisdom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More dangerous when related to desires (see above) or influenced by emotions.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dirty="0"/>
              <a:t>Spirit-led decision-making ties decisions to whys &amp; </a:t>
            </a:r>
            <a:r>
              <a:rPr lang="en-US" altLang="en-US" sz="1800" b="1" dirty="0" err="1"/>
              <a:t>hows</a:t>
            </a:r>
            <a:r>
              <a:rPr lang="en-US" altLang="en-US" sz="1800" b="1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Pleasing God:  Saving self &amp; saving others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FF0000"/>
                </a:solidFill>
              </a:rPr>
              <a:t>Warning</a:t>
            </a:r>
            <a:r>
              <a:rPr lang="en-US" altLang="en-US" sz="1400" dirty="0"/>
              <a:t>!:  Thinking of decisions in isolation from a life-purpose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3407F41-6A47-F300-FADF-B0A496F05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301" y="13790"/>
            <a:ext cx="63203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00" kern="0" dirty="0" err="1">
                <a:solidFill>
                  <a:srgbClr val="0000CC"/>
                </a:solidFill>
              </a:rPr>
              <a:t>Repaso</a:t>
            </a:r>
            <a:r>
              <a:rPr lang="en-US" altLang="en-US" sz="2600" kern="0" dirty="0">
                <a:solidFill>
                  <a:srgbClr val="0000CC"/>
                </a:solidFill>
              </a:rPr>
              <a:t> </a:t>
            </a:r>
            <a:r>
              <a:rPr lang="en-US" altLang="en-US" sz="2600" kern="0" dirty="0" err="1">
                <a:solidFill>
                  <a:srgbClr val="0000CC"/>
                </a:solidFill>
              </a:rPr>
              <a:t>sobre</a:t>
            </a:r>
            <a:r>
              <a:rPr lang="en-US" altLang="en-US" sz="2600" kern="0" dirty="0">
                <a:solidFill>
                  <a:srgbClr val="0000CC"/>
                </a:solidFill>
              </a:rPr>
              <a:t> c</a:t>
            </a:r>
            <a:r>
              <a:rPr lang="es-ES" altLang="en-US" sz="2600" kern="0" dirty="0" err="1">
                <a:solidFill>
                  <a:srgbClr val="0000CC"/>
                </a:solidFill>
              </a:rPr>
              <a:t>ómo</a:t>
            </a:r>
            <a:r>
              <a:rPr lang="es-ES" altLang="en-US" sz="2600" kern="0" dirty="0">
                <a:solidFill>
                  <a:srgbClr val="0000CC"/>
                </a:solidFill>
              </a:rPr>
              <a:t> tomar </a:t>
            </a:r>
            <a:r>
              <a:rPr lang="en-US" altLang="en-US" sz="2600" kern="0" dirty="0" err="1">
                <a:solidFill>
                  <a:srgbClr val="0000CC"/>
                </a:solidFill>
              </a:rPr>
              <a:t>decisiones</a:t>
            </a:r>
            <a:endParaRPr lang="en-US" altLang="en-US" sz="2600" kern="0" dirty="0">
              <a:solidFill>
                <a:srgbClr val="0000CC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E9137B46-7B2B-3D1F-913E-1D483528B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364" y="470502"/>
            <a:ext cx="632826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/>
              <a:t>Los </a:t>
            </a:r>
            <a:r>
              <a:rPr lang="en-US" altLang="en-US" sz="1800" b="1" kern="0" dirty="0" err="1"/>
              <a:t>efectos</a:t>
            </a:r>
            <a:r>
              <a:rPr lang="en-US" altLang="en-US" sz="1800" b="1" kern="0" dirty="0"/>
              <a:t> de la </a:t>
            </a:r>
            <a:r>
              <a:rPr lang="en-US" altLang="en-US" sz="1800" b="1" kern="0" dirty="0" err="1"/>
              <a:t>Caída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crean</a:t>
            </a:r>
            <a:r>
              <a:rPr lang="en-US" altLang="en-US" sz="1800" b="1" kern="0" dirty="0"/>
              <a:t> un </a:t>
            </a:r>
            <a:r>
              <a:rPr lang="en-US" altLang="en-US" sz="1800" b="1" kern="0" dirty="0" err="1"/>
              <a:t>ambiente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hostil</a:t>
            </a:r>
            <a:endParaRPr lang="en-US" altLang="en-US" sz="1800" b="1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Más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oportunidades</a:t>
            </a:r>
            <a:r>
              <a:rPr lang="en-US" altLang="en-US" sz="1400" kern="0" dirty="0"/>
              <a:t> para </a:t>
            </a:r>
            <a:r>
              <a:rPr lang="en-US" altLang="en-US" sz="1400" kern="0" dirty="0" err="1"/>
              <a:t>pecar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Los </a:t>
            </a:r>
            <a:r>
              <a:rPr lang="en-US" altLang="en-US" sz="1400" kern="0" dirty="0" err="1"/>
              <a:t>deseos</a:t>
            </a:r>
            <a:r>
              <a:rPr lang="en-US" altLang="en-US" sz="1400" kern="0" dirty="0"/>
              <a:t> y </a:t>
            </a:r>
            <a:r>
              <a:rPr lang="en-US" altLang="en-US" sz="1400" kern="0" dirty="0" err="1"/>
              <a:t>emociones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naturales</a:t>
            </a:r>
            <a:r>
              <a:rPr lang="en-US" altLang="en-US" sz="1400" kern="0" dirty="0"/>
              <a:t> son </a:t>
            </a:r>
            <a:r>
              <a:rPr lang="en-US" altLang="en-US" sz="1400" kern="0" dirty="0" err="1"/>
              <a:t>vías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tentación</a:t>
            </a:r>
            <a:r>
              <a:rPr lang="en-US" altLang="en-US" sz="1400" kern="0" dirty="0"/>
              <a:t>.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La </a:t>
            </a:r>
            <a:r>
              <a:rPr lang="en-US" altLang="en-US" sz="1400" kern="0" dirty="0" err="1"/>
              <a:t>mente</a:t>
            </a:r>
            <a:r>
              <a:rPr lang="en-US" altLang="en-US" sz="1400" kern="0" dirty="0"/>
              <a:t> (</a:t>
            </a:r>
            <a:r>
              <a:rPr lang="en-US" altLang="en-US" sz="1400" kern="0" dirty="0" err="1"/>
              <a:t>espíritu</a:t>
            </a:r>
            <a:r>
              <a:rPr lang="en-US" altLang="en-US" sz="1400" kern="0" dirty="0"/>
              <a:t>) del hombre </a:t>
            </a:r>
            <a:r>
              <a:rPr lang="en-US" altLang="en-US" sz="1400" kern="0" dirty="0" err="1"/>
              <a:t>todavía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responde</a:t>
            </a:r>
            <a:r>
              <a:rPr lang="en-US" altLang="en-US" sz="1400" kern="0" dirty="0"/>
              <a:t> al </a:t>
            </a:r>
            <a:r>
              <a:rPr lang="en-US" altLang="en-US" sz="1400" kern="0" dirty="0" err="1"/>
              <a:t>Espíritu</a:t>
            </a:r>
            <a:r>
              <a:rPr lang="en-US" altLang="en-US" sz="1400" kern="0" dirty="0"/>
              <a:t> de Dios (</a:t>
            </a:r>
            <a:r>
              <a:rPr lang="en-US" altLang="en-US" sz="1400" kern="0" dirty="0" err="1"/>
              <a:t>quiere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hacer</a:t>
            </a:r>
            <a:r>
              <a:rPr lang="en-US" altLang="en-US" sz="1400" kern="0" dirty="0"/>
              <a:t> lo </a:t>
            </a:r>
            <a:r>
              <a:rPr lang="en-US" altLang="en-US" sz="1400" kern="0" dirty="0" err="1"/>
              <a:t>correcto</a:t>
            </a:r>
            <a:r>
              <a:rPr lang="en-US" altLang="en-US" sz="1400" kern="0" dirty="0"/>
              <a:t>).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La </a:t>
            </a:r>
            <a:r>
              <a:rPr lang="en-US" altLang="en-US" sz="1400" kern="0" dirty="0" err="1"/>
              <a:t>voluntad</a:t>
            </a:r>
            <a:r>
              <a:rPr lang="en-US" altLang="en-US" sz="1400" kern="0" dirty="0"/>
              <a:t> decide </a:t>
            </a:r>
            <a:r>
              <a:rPr lang="en-US" altLang="en-US" sz="1400" kern="0" dirty="0" err="1"/>
              <a:t>seguir</a:t>
            </a:r>
            <a:r>
              <a:rPr lang="en-US" altLang="en-US" sz="1400" kern="0" dirty="0"/>
              <a:t> al </a:t>
            </a:r>
            <a:r>
              <a:rPr lang="en-US" altLang="en-US" sz="1400" kern="0" dirty="0" err="1"/>
              <a:t>espíritu</a:t>
            </a:r>
            <a:r>
              <a:rPr lang="en-US" altLang="en-US" sz="1400" kern="0" dirty="0"/>
              <a:t> o a la carne.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 err="1"/>
              <a:t>Sobre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los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deseos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físicos</a:t>
            </a:r>
            <a:r>
              <a:rPr lang="en-US" altLang="en-US" sz="1800" b="1" kern="0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Deseos</a:t>
            </a:r>
            <a:r>
              <a:rPr lang="en-US" altLang="en-US" sz="1400" kern="0" dirty="0"/>
              <a:t> + </a:t>
            </a:r>
            <a:r>
              <a:rPr lang="en-US" altLang="en-US" sz="1400" kern="0" dirty="0" err="1"/>
              <a:t>oportunidades</a:t>
            </a:r>
            <a:r>
              <a:rPr lang="en-US" altLang="en-US" sz="1400" kern="0" dirty="0"/>
              <a:t> (Stg 1) </a:t>
            </a:r>
            <a:r>
              <a:rPr lang="en-US" altLang="en-US" sz="1400" kern="0" dirty="0">
                <a:sym typeface="Wingdings" panose="05000000000000000000" pitchFamily="2" charset="2"/>
              </a:rPr>
              <a:t> </a:t>
            </a:r>
            <a:r>
              <a:rPr lang="en-US" altLang="en-US" sz="1400" kern="0" dirty="0" err="1"/>
              <a:t>Pecado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El </a:t>
            </a:r>
            <a:r>
              <a:rPr lang="en-US" altLang="en-US" sz="1400" kern="0" dirty="0" err="1"/>
              <a:t>pecado</a:t>
            </a:r>
            <a:r>
              <a:rPr lang="en-US" altLang="en-US" sz="1400" kern="0" dirty="0"/>
              <a:t> habitual </a:t>
            </a:r>
            <a:r>
              <a:rPr lang="en-US" altLang="en-US" sz="1400" kern="0" dirty="0" err="1"/>
              <a:t>aumenta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nuestra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reacción</a:t>
            </a:r>
            <a:r>
              <a:rPr lang="en-US" altLang="en-US" sz="1400" kern="0" dirty="0"/>
              <a:t> a </a:t>
            </a:r>
            <a:r>
              <a:rPr lang="en-US" altLang="en-US" sz="1400" kern="0" dirty="0" err="1"/>
              <a:t>los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estímulos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¡</a:t>
            </a:r>
            <a:r>
              <a:rPr lang="en-US" altLang="en-US" sz="1400" b="1" kern="0" dirty="0" err="1">
                <a:solidFill>
                  <a:srgbClr val="FF0000"/>
                </a:solidFill>
              </a:rPr>
              <a:t>Advertencia</a:t>
            </a:r>
            <a:r>
              <a:rPr lang="en-US" altLang="en-US" sz="1400" kern="0" dirty="0"/>
              <a:t>!: </a:t>
            </a:r>
            <a:r>
              <a:rPr lang="en-US" altLang="en-US" sz="1400" kern="0" dirty="0" err="1"/>
              <a:t>Cuando</a:t>
            </a:r>
            <a:r>
              <a:rPr lang="en-US" altLang="en-US" sz="1400" kern="0" dirty="0"/>
              <a:t> '</a:t>
            </a:r>
            <a:r>
              <a:rPr lang="en-US" altLang="en-US" sz="1400" kern="0" dirty="0" err="1"/>
              <a:t>ceder</a:t>
            </a:r>
            <a:r>
              <a:rPr lang="en-US" altLang="en-US" sz="1400" kern="0" dirty="0"/>
              <a:t>' </a:t>
            </a:r>
            <a:r>
              <a:rPr lang="en-US" altLang="en-US" sz="1400" kern="0" dirty="0" err="1"/>
              <a:t>parece</a:t>
            </a:r>
            <a:r>
              <a:rPr lang="en-US" altLang="en-US" sz="1400" kern="0" dirty="0"/>
              <a:t> normal o </a:t>
            </a:r>
            <a:r>
              <a:rPr lang="en-US" altLang="en-US" sz="1400" kern="0" dirty="0" err="1"/>
              <a:t>muy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difícil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detener</a:t>
            </a:r>
            <a:r>
              <a:rPr lang="en-US" altLang="en-US" sz="1400" kern="0" dirty="0"/>
              <a:t>.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Protecciones</a:t>
            </a:r>
            <a:r>
              <a:rPr lang="en-US" altLang="en-US" sz="1400" kern="0" dirty="0"/>
              <a:t>: </a:t>
            </a:r>
            <a:r>
              <a:rPr lang="en-US" altLang="en-US" sz="1400" kern="0" dirty="0" err="1"/>
              <a:t>Guardar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pensamientos</a:t>
            </a:r>
            <a:r>
              <a:rPr lang="en-US" altLang="en-US" sz="1400" kern="0" dirty="0"/>
              <a:t>; </a:t>
            </a:r>
            <a:r>
              <a:rPr lang="en-US" altLang="en-US" sz="1400" kern="0" dirty="0" err="1"/>
              <a:t>limitar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oportunidades</a:t>
            </a:r>
            <a:r>
              <a:rPr lang="en-US" altLang="en-US" sz="1400" kern="0" dirty="0"/>
              <a:t>; </a:t>
            </a:r>
            <a:r>
              <a:rPr lang="en-US" altLang="en-US" sz="1400" kern="0" dirty="0" err="1"/>
              <a:t>crear</a:t>
            </a:r>
            <a:r>
              <a:rPr lang="en-US" altLang="en-US" sz="1400" kern="0" dirty="0"/>
              <a:t> '</a:t>
            </a:r>
            <a:r>
              <a:rPr lang="en-US" altLang="en-US" sz="1400" kern="0" dirty="0" err="1"/>
              <a:t>distracciones</a:t>
            </a:r>
            <a:r>
              <a:rPr lang="en-US" altLang="en-US" sz="1400" kern="0" dirty="0"/>
              <a:t>' con </a:t>
            </a:r>
            <a:r>
              <a:rPr lang="en-US" altLang="en-US" sz="1400" kern="0" dirty="0" err="1"/>
              <a:t>cosas</a:t>
            </a:r>
            <a:r>
              <a:rPr lang="en-US" altLang="en-US" sz="1400" kern="0" dirty="0"/>
              <a:t> que </a:t>
            </a:r>
            <a:r>
              <a:rPr lang="en-US" altLang="en-US" sz="1400" kern="0" dirty="0" err="1"/>
              <a:t>edifiquen</a:t>
            </a:r>
            <a:r>
              <a:rPr lang="en-US" altLang="en-US" sz="1400" kern="0" dirty="0"/>
              <a:t>; romper </a:t>
            </a:r>
            <a:r>
              <a:rPr lang="en-US" altLang="en-US" sz="1400" kern="0" dirty="0" err="1"/>
              <a:t>hábitos</a:t>
            </a:r>
            <a:r>
              <a:rPr lang="en-US" altLang="en-US" sz="1400" kern="0" dirty="0"/>
              <a:t> que </a:t>
            </a:r>
            <a:r>
              <a:rPr lang="en-US" altLang="en-US" sz="1400" kern="0" dirty="0" err="1"/>
              <a:t>disminuyen</a:t>
            </a:r>
            <a:r>
              <a:rPr lang="en-US" altLang="en-US" sz="1400" kern="0" dirty="0"/>
              <a:t> el </a:t>
            </a:r>
            <a:r>
              <a:rPr lang="en-US" altLang="en-US" sz="1400" kern="0" dirty="0" err="1"/>
              <a:t>autocontrol</a:t>
            </a:r>
            <a:endParaRPr lang="en-US" altLang="en-US" sz="1400" kern="0" dirty="0"/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 err="1"/>
              <a:t>Sobre</a:t>
            </a:r>
            <a:r>
              <a:rPr lang="en-US" altLang="en-US" sz="1800" b="1" kern="0" dirty="0"/>
              <a:t> las </a:t>
            </a:r>
            <a:r>
              <a:rPr lang="en-US" altLang="en-US" sz="1800" b="1" kern="0" dirty="0" err="1"/>
              <a:t>emociones</a:t>
            </a:r>
            <a:r>
              <a:rPr lang="en-US" altLang="en-US" sz="1800" b="1" kern="0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Generalmente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una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reacción</a:t>
            </a:r>
            <a:r>
              <a:rPr lang="en-US" altLang="en-US" sz="1400" kern="0" dirty="0"/>
              <a:t> a un </a:t>
            </a:r>
            <a:r>
              <a:rPr lang="en-US" altLang="en-US" sz="1400" kern="0" dirty="0" err="1"/>
              <a:t>suceso</a:t>
            </a:r>
            <a:r>
              <a:rPr lang="en-US" altLang="en-US" sz="1400" kern="0" dirty="0"/>
              <a:t> (</a:t>
            </a:r>
            <a:r>
              <a:rPr lang="en-US" altLang="en-US" sz="1400" kern="0" dirty="0" err="1"/>
              <a:t>positivo</a:t>
            </a:r>
            <a:r>
              <a:rPr lang="en-US" altLang="en-US" sz="1400" kern="0" dirty="0"/>
              <a:t> o </a:t>
            </a:r>
            <a:r>
              <a:rPr lang="en-US" altLang="en-US" sz="1400" kern="0" dirty="0" err="1"/>
              <a:t>negativo</a:t>
            </a:r>
            <a:r>
              <a:rPr lang="en-US" altLang="en-US" sz="1400" kern="0" dirty="0"/>
              <a:t>)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¡</a:t>
            </a:r>
            <a:r>
              <a:rPr lang="en-US" altLang="en-US" sz="1400" b="1" kern="0" dirty="0" err="1">
                <a:solidFill>
                  <a:srgbClr val="FF0000"/>
                </a:solidFill>
              </a:rPr>
              <a:t>Advertencia</a:t>
            </a:r>
            <a:r>
              <a:rPr lang="en-US" altLang="en-US" sz="1400" kern="0" dirty="0"/>
              <a:t>!: </a:t>
            </a:r>
            <a:r>
              <a:rPr lang="en-US" altLang="en-US" sz="1400" kern="0" dirty="0" err="1"/>
              <a:t>Reacción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emocional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fuerte</a:t>
            </a:r>
            <a:r>
              <a:rPr lang="en-US" altLang="en-US" sz="1400" kern="0" dirty="0"/>
              <a:t>: se </a:t>
            </a:r>
            <a:r>
              <a:rPr lang="en-US" altLang="en-US" sz="1400" kern="0" dirty="0" err="1"/>
              <a:t>requiere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evaluación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uno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mismo</a:t>
            </a:r>
            <a:r>
              <a:rPr lang="en-US" altLang="en-US" sz="1400" kern="0" dirty="0"/>
              <a:t> y del </a:t>
            </a:r>
            <a:r>
              <a:rPr lang="en-US" altLang="en-US" sz="1400" kern="0" dirty="0" err="1"/>
              <a:t>suceso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Pueden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ser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anuladas</a:t>
            </a:r>
            <a:r>
              <a:rPr lang="en-US" altLang="en-US" sz="1400" kern="0" dirty="0"/>
              <a:t> y </a:t>
            </a:r>
            <a:r>
              <a:rPr lang="en-US" altLang="en-US" sz="1400" kern="0" dirty="0" err="1"/>
              <a:t>condicionadas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por</a:t>
            </a:r>
            <a:r>
              <a:rPr lang="en-US" altLang="en-US" sz="1400" kern="0" dirty="0"/>
              <a:t> el </a:t>
            </a:r>
            <a:r>
              <a:rPr lang="en-US" altLang="en-US" sz="1400" kern="0" dirty="0" err="1"/>
              <a:t>conocimiento</a:t>
            </a:r>
            <a:r>
              <a:rPr lang="en-US" altLang="en-US" sz="1400" kern="0" dirty="0"/>
              <a:t> de la </a:t>
            </a:r>
            <a:r>
              <a:rPr lang="en-US" altLang="en-US" sz="1400" kern="0" dirty="0" err="1"/>
              <a:t>Verdad</a:t>
            </a:r>
            <a:r>
              <a:rPr lang="en-US" altLang="en-US" sz="1400" kern="0" dirty="0"/>
              <a:t>.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 err="1"/>
              <a:t>Sobre</a:t>
            </a:r>
            <a:r>
              <a:rPr lang="en-US" altLang="en-US" sz="1800" b="1" kern="0" dirty="0"/>
              <a:t> las </a:t>
            </a:r>
            <a:r>
              <a:rPr lang="en-US" altLang="en-US" sz="1800" b="1" kern="0" dirty="0" err="1"/>
              <a:t>seducciones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intelectuales</a:t>
            </a:r>
            <a:r>
              <a:rPr lang="en-US" altLang="en-US" sz="1800" b="1" kern="0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¡</a:t>
            </a:r>
            <a:r>
              <a:rPr lang="en-US" altLang="en-US" sz="1400" b="1" kern="0" dirty="0" err="1">
                <a:solidFill>
                  <a:srgbClr val="FF0000"/>
                </a:solidFill>
              </a:rPr>
              <a:t>Advertencia</a:t>
            </a:r>
            <a:r>
              <a:rPr lang="en-US" altLang="en-US" sz="1400" kern="0" dirty="0"/>
              <a:t>!: </a:t>
            </a:r>
            <a:r>
              <a:rPr lang="en-US" altLang="en-US" sz="1400" kern="0" dirty="0" err="1"/>
              <a:t>cuestionar</a:t>
            </a:r>
            <a:r>
              <a:rPr lang="en-US" altLang="en-US" sz="1400" kern="0" dirty="0"/>
              <a:t> a Dios, </a:t>
            </a:r>
            <a:r>
              <a:rPr lang="en-US" altLang="en-US" sz="1400" kern="0" dirty="0" err="1"/>
              <a:t>falta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respeto</a:t>
            </a:r>
            <a:r>
              <a:rPr lang="en-US" altLang="en-US" sz="1400" kern="0" dirty="0"/>
              <a:t> a la </a:t>
            </a:r>
            <a:r>
              <a:rPr lang="en-US" altLang="en-US" sz="1400" kern="0" dirty="0" err="1"/>
              <a:t>autoridad</a:t>
            </a:r>
            <a:r>
              <a:rPr lang="en-US" altLang="en-US" sz="1400" kern="0" dirty="0"/>
              <a:t>, </a:t>
            </a:r>
            <a:r>
              <a:rPr lang="en-US" altLang="en-US" sz="1400" kern="0" dirty="0" err="1"/>
              <a:t>respeto</a:t>
            </a:r>
            <a:r>
              <a:rPr lang="en-US" altLang="en-US" sz="1400" kern="0" dirty="0"/>
              <a:t> a la </a:t>
            </a:r>
            <a:r>
              <a:rPr lang="en-US" altLang="en-US" sz="1400" kern="0" dirty="0" err="1"/>
              <a:t>sabiduría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humana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Más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peligrosas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cuando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están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relacionadas</a:t>
            </a:r>
            <a:r>
              <a:rPr lang="en-US" altLang="en-US" sz="1400" kern="0" dirty="0"/>
              <a:t> con </a:t>
            </a:r>
            <a:r>
              <a:rPr lang="en-US" altLang="en-US" sz="1400" kern="0" dirty="0" err="1"/>
              <a:t>deseos</a:t>
            </a:r>
            <a:r>
              <a:rPr lang="en-US" altLang="en-US" sz="1400" kern="0" dirty="0"/>
              <a:t> (</a:t>
            </a:r>
            <a:r>
              <a:rPr lang="en-US" altLang="en-US" sz="1400" kern="0" dirty="0" err="1"/>
              <a:t>ver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arriba</a:t>
            </a:r>
            <a:r>
              <a:rPr lang="en-US" altLang="en-US" sz="1400" kern="0" dirty="0"/>
              <a:t>) o </a:t>
            </a:r>
            <a:r>
              <a:rPr lang="en-US" altLang="en-US" sz="1400" kern="0" dirty="0" err="1"/>
              <a:t>influenciadas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por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emociones</a:t>
            </a:r>
            <a:r>
              <a:rPr lang="en-US" altLang="en-US" sz="1400" kern="0" dirty="0"/>
              <a:t>.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 err="1"/>
              <a:t>Tomar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decisiones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por</a:t>
            </a:r>
            <a:r>
              <a:rPr lang="en-US" altLang="en-US" sz="1800" b="1" kern="0" dirty="0"/>
              <a:t> el </a:t>
            </a:r>
            <a:r>
              <a:rPr lang="en-US" altLang="en-US" sz="1800" b="1" kern="0" dirty="0" err="1"/>
              <a:t>Espíritu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exige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vincularlas</a:t>
            </a:r>
            <a:r>
              <a:rPr lang="en-US" altLang="en-US" sz="1800" b="1" kern="0" dirty="0"/>
              <a:t> con el </a:t>
            </a:r>
            <a:r>
              <a:rPr lang="en-US" altLang="en-US" sz="1800" b="1" kern="0" dirty="0" err="1"/>
              <a:t>porqué</a:t>
            </a:r>
            <a:r>
              <a:rPr lang="en-US" altLang="en-US" sz="1800" b="1" kern="0" dirty="0"/>
              <a:t> y el </a:t>
            </a:r>
            <a:r>
              <a:rPr lang="en-US" altLang="en-US" sz="1800" b="1" kern="0" dirty="0" err="1"/>
              <a:t>cómo</a:t>
            </a:r>
            <a:r>
              <a:rPr lang="en-US" altLang="en-US" sz="1800" b="1" kern="0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Agradar</a:t>
            </a:r>
            <a:r>
              <a:rPr lang="en-US" altLang="en-US" sz="1400" kern="0" dirty="0"/>
              <a:t> a Dios: </a:t>
            </a:r>
            <a:r>
              <a:rPr lang="en-US" altLang="en-US" sz="1400" kern="0" dirty="0" err="1"/>
              <a:t>salvarse</a:t>
            </a:r>
            <a:r>
              <a:rPr lang="en-US" altLang="en-US" sz="1400" kern="0" dirty="0"/>
              <a:t> a </a:t>
            </a:r>
            <a:r>
              <a:rPr lang="en-US" altLang="en-US" sz="1400" kern="0" dirty="0" err="1"/>
              <a:t>uno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mismo</a:t>
            </a:r>
            <a:r>
              <a:rPr lang="en-US" altLang="en-US" sz="1400" kern="0" dirty="0"/>
              <a:t> y </a:t>
            </a:r>
            <a:r>
              <a:rPr lang="en-US" altLang="en-US" sz="1400" kern="0" dirty="0" err="1"/>
              <a:t>salvar</a:t>
            </a:r>
            <a:r>
              <a:rPr lang="en-US" altLang="en-US" sz="1400" kern="0" dirty="0"/>
              <a:t> a </a:t>
            </a:r>
            <a:r>
              <a:rPr lang="en-US" altLang="en-US" sz="1400" kern="0" dirty="0" err="1"/>
              <a:t>otros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¡</a:t>
            </a:r>
            <a:r>
              <a:rPr lang="en-US" altLang="en-US" sz="1400" b="1" kern="0" dirty="0" err="1">
                <a:solidFill>
                  <a:srgbClr val="FF0000"/>
                </a:solidFill>
              </a:rPr>
              <a:t>Advertencia</a:t>
            </a:r>
            <a:r>
              <a:rPr lang="en-US" altLang="en-US" sz="1400" kern="0" dirty="0"/>
              <a:t>!: </a:t>
            </a:r>
            <a:r>
              <a:rPr lang="en-US" altLang="en-US" sz="1400" kern="0" dirty="0" err="1"/>
              <a:t>Pensar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en</a:t>
            </a:r>
            <a:r>
              <a:rPr lang="en-US" altLang="en-US" sz="1400" kern="0" dirty="0"/>
              <a:t> las </a:t>
            </a:r>
            <a:r>
              <a:rPr lang="en-US" altLang="en-US" sz="1400" kern="0" dirty="0" err="1"/>
              <a:t>decisiones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como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si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estuvieran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aisladas</a:t>
            </a:r>
            <a:r>
              <a:rPr lang="en-US" altLang="en-US" sz="1400" kern="0" dirty="0"/>
              <a:t> del </a:t>
            </a:r>
            <a:r>
              <a:rPr lang="en-US" altLang="en-US" sz="1400" kern="0" dirty="0" err="1"/>
              <a:t>propósito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vida</a:t>
            </a:r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56965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>
            <a:extLst>
              <a:ext uri="{FF2B5EF4-FFF2-40B4-BE49-F238E27FC236}">
                <a16:creationId xmlns:a16="http://schemas.microsoft.com/office/drawing/2014/main" xmlns="" id="{43407F41-6A47-F300-FADF-B0A496F05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37"/>
            <a:ext cx="6169572" cy="4572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Review for Decision-making</a:t>
            </a:r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xmlns="" id="{E9137B46-7B2B-3D1F-913E-1D483528B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99" y="409444"/>
            <a:ext cx="5794965" cy="6248400"/>
          </a:xfrm>
        </p:spPr>
        <p:txBody>
          <a:bodyPr/>
          <a:lstStyle/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dirty="0"/>
              <a:t>The effects of the Fall create a hostile environment</a:t>
            </a:r>
          </a:p>
          <a:p>
            <a:pPr marL="365760" lvl="1" indent="-274320" eaLnBrk="1" hangingPunct="1">
              <a:spcBef>
                <a:spcPct val="0"/>
              </a:spcBef>
            </a:pPr>
            <a:r>
              <a:rPr lang="en-US" altLang="en-US" sz="1400" dirty="0"/>
              <a:t>Increased opportunities for sin</a:t>
            </a:r>
          </a:p>
          <a:p>
            <a:pPr marL="365760" lvl="1" indent="-274320" eaLnBrk="1" hangingPunct="1">
              <a:spcBef>
                <a:spcPct val="0"/>
              </a:spcBef>
            </a:pPr>
            <a:r>
              <a:rPr lang="en-US" altLang="en-US" sz="1400" dirty="0"/>
              <a:t>Natural desires and emotions are avenues of temptation</a:t>
            </a:r>
          </a:p>
          <a:p>
            <a:pPr marL="365760" lvl="1" indent="-274320" eaLnBrk="1" hangingPunct="1">
              <a:spcBef>
                <a:spcPct val="0"/>
              </a:spcBef>
            </a:pPr>
            <a:r>
              <a:rPr lang="en-US" altLang="en-US" sz="1400" dirty="0"/>
              <a:t>The mind (spirit) of man still is responsive to God’s spirit (wants to do right).</a:t>
            </a:r>
          </a:p>
          <a:p>
            <a:pPr marL="365760" lvl="1" indent="-274320" eaLnBrk="1" hangingPunct="1">
              <a:spcBef>
                <a:spcPct val="0"/>
              </a:spcBef>
            </a:pPr>
            <a:r>
              <a:rPr lang="en-US" altLang="en-US" sz="1400" dirty="0"/>
              <a:t>The will decides to follow the spirit or the flesh</a:t>
            </a:r>
          </a:p>
          <a:p>
            <a:pPr marL="274320" indent="-274320" eaLnBrk="1" hangingPunct="1">
              <a:spcBef>
                <a:spcPct val="0"/>
              </a:spcBef>
            </a:pPr>
            <a:r>
              <a:rPr lang="en-US" altLang="en-US" sz="1800" b="1" dirty="0"/>
              <a:t>About physical desires: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Desires + opportunities (Jas 1) </a:t>
            </a:r>
            <a:r>
              <a:rPr lang="en-US" altLang="en-US" sz="1400" dirty="0">
                <a:sym typeface="Wingdings" panose="05000000000000000000" pitchFamily="2" charset="2"/>
              </a:rPr>
              <a:t></a:t>
            </a:r>
            <a:r>
              <a:rPr lang="en-US" altLang="en-US" sz="1400" dirty="0"/>
              <a:t> Sin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Habitual sin increases our response to stimuli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FF0000"/>
                </a:solidFill>
              </a:rPr>
              <a:t>Warning</a:t>
            </a:r>
            <a:r>
              <a:rPr lang="en-US" altLang="en-US" sz="1400" dirty="0"/>
              <a:t>!:  When ‘giving in’ seems ordinary or too difficult to stop.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Protections:  Guard thoughts; limit opportunities; Create ‘distractions’ with things that edify;  Break habits that diminish self-control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dirty="0"/>
              <a:t>About emotions: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Usually a reaction to an event (positive or negative)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FF0000"/>
                </a:solidFill>
              </a:rPr>
              <a:t>Warning</a:t>
            </a:r>
            <a:r>
              <a:rPr lang="en-US" altLang="en-US" sz="1400" dirty="0"/>
              <a:t>!:  Strong emotional reaction:  evaluation of self &amp; event is required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Can be overruled &amp; conditioned by knowledge of Truth 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dirty="0"/>
              <a:t>About Intellectual Appeals: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FF0000"/>
                </a:solidFill>
              </a:rPr>
              <a:t>Warning</a:t>
            </a:r>
            <a:r>
              <a:rPr lang="en-US" altLang="en-US" sz="1400" dirty="0"/>
              <a:t>!:  questioning God, disrespect for authority, respect for human wisdom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More dangerous when related to desires (see above) or influenced by emotions.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dirty="0"/>
              <a:t>Spirit-led decision-making ties decisions to whys &amp; </a:t>
            </a:r>
            <a:r>
              <a:rPr lang="en-US" altLang="en-US" sz="1800" b="1" dirty="0" err="1"/>
              <a:t>hows</a:t>
            </a:r>
            <a:r>
              <a:rPr lang="en-US" altLang="en-US" sz="1800" b="1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dirty="0"/>
              <a:t>Pleasing God:  Saving self &amp; saving others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rgbClr val="FF0000"/>
                </a:solidFill>
              </a:rPr>
              <a:t>Warning</a:t>
            </a:r>
            <a:r>
              <a:rPr lang="en-US" altLang="en-US" sz="1400" dirty="0"/>
              <a:t>!:  Thinking of decisions in isolation from a life-purpose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DF0A1007-BFCC-6A26-9625-9855011F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835" y="2303036"/>
            <a:ext cx="3217862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84B3545-9FFB-CAB3-419F-79CD2E1B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147" y="4305300"/>
            <a:ext cx="3209925" cy="238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539F22-D431-8D02-F1B1-2E06E272F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2779" y="3925833"/>
            <a:ext cx="3208337" cy="240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56F9C478-B3E3-BF68-2FE4-EAE3A1CF6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0716" y="991038"/>
            <a:ext cx="3200400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EA65147B-AB74-456A-1FB0-0F843378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8135" y="1822323"/>
            <a:ext cx="3217862" cy="2400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641F262D-0C37-BD65-5051-92311BCC4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232" y="1098292"/>
            <a:ext cx="2913609" cy="2185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xmlns="" id="{6C5826DA-83A9-FFE9-EBB6-37F933943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53652" y="3179693"/>
            <a:ext cx="2891385" cy="2168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65100" dist="50800" dir="2700000" algn="ctr" rotWithShape="0">
              <a:schemeClr val="tx1">
                <a:alpha val="68000"/>
              </a:schemeClr>
            </a:outerShdw>
          </a:effec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3407F41-6A47-F300-FADF-B0A496F05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301" y="13790"/>
            <a:ext cx="63203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00" kern="0" dirty="0" err="1">
                <a:solidFill>
                  <a:srgbClr val="0000CC"/>
                </a:solidFill>
              </a:rPr>
              <a:t>Repaso</a:t>
            </a:r>
            <a:r>
              <a:rPr lang="en-US" altLang="en-US" sz="2600" kern="0" dirty="0">
                <a:solidFill>
                  <a:srgbClr val="0000CC"/>
                </a:solidFill>
              </a:rPr>
              <a:t> </a:t>
            </a:r>
            <a:r>
              <a:rPr lang="en-US" altLang="en-US" sz="2600" kern="0" dirty="0" err="1">
                <a:solidFill>
                  <a:srgbClr val="0000CC"/>
                </a:solidFill>
              </a:rPr>
              <a:t>sobre</a:t>
            </a:r>
            <a:r>
              <a:rPr lang="en-US" altLang="en-US" sz="2600" kern="0" dirty="0">
                <a:solidFill>
                  <a:srgbClr val="0000CC"/>
                </a:solidFill>
              </a:rPr>
              <a:t> c</a:t>
            </a:r>
            <a:r>
              <a:rPr lang="es-ES" altLang="en-US" sz="2600" kern="0" dirty="0" err="1">
                <a:solidFill>
                  <a:srgbClr val="0000CC"/>
                </a:solidFill>
              </a:rPr>
              <a:t>ómo</a:t>
            </a:r>
            <a:r>
              <a:rPr lang="es-ES" altLang="en-US" sz="2600" kern="0" dirty="0">
                <a:solidFill>
                  <a:srgbClr val="0000CC"/>
                </a:solidFill>
              </a:rPr>
              <a:t> tomar </a:t>
            </a:r>
            <a:r>
              <a:rPr lang="en-US" altLang="en-US" sz="2600" kern="0" dirty="0" err="1">
                <a:solidFill>
                  <a:srgbClr val="0000CC"/>
                </a:solidFill>
              </a:rPr>
              <a:t>decisiones</a:t>
            </a:r>
            <a:endParaRPr lang="en-US" altLang="en-US" sz="2600" kern="0" dirty="0">
              <a:solidFill>
                <a:srgbClr val="0000CC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E9137B46-7B2B-3D1F-913E-1D483528B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364" y="470502"/>
            <a:ext cx="632826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/>
              <a:t>Los </a:t>
            </a:r>
            <a:r>
              <a:rPr lang="en-US" altLang="en-US" sz="1800" b="1" kern="0" dirty="0" err="1"/>
              <a:t>efectos</a:t>
            </a:r>
            <a:r>
              <a:rPr lang="en-US" altLang="en-US" sz="1800" b="1" kern="0" dirty="0"/>
              <a:t> de la </a:t>
            </a:r>
            <a:r>
              <a:rPr lang="en-US" altLang="en-US" sz="1800" b="1" kern="0" dirty="0" err="1"/>
              <a:t>Caída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crean</a:t>
            </a:r>
            <a:r>
              <a:rPr lang="en-US" altLang="en-US" sz="1800" b="1" kern="0" dirty="0"/>
              <a:t> un </a:t>
            </a:r>
            <a:r>
              <a:rPr lang="en-US" altLang="en-US" sz="1800" b="1" kern="0" dirty="0" err="1"/>
              <a:t>ambiente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hostil</a:t>
            </a:r>
            <a:endParaRPr lang="en-US" altLang="en-US" sz="1800" b="1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Más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oportunidades</a:t>
            </a:r>
            <a:r>
              <a:rPr lang="en-US" altLang="en-US" sz="1400" kern="0" dirty="0"/>
              <a:t> para </a:t>
            </a:r>
            <a:r>
              <a:rPr lang="en-US" altLang="en-US" sz="1400" kern="0" dirty="0" err="1"/>
              <a:t>pecar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Los </a:t>
            </a:r>
            <a:r>
              <a:rPr lang="en-US" altLang="en-US" sz="1400" kern="0" dirty="0" err="1"/>
              <a:t>deseos</a:t>
            </a:r>
            <a:r>
              <a:rPr lang="en-US" altLang="en-US" sz="1400" kern="0" dirty="0"/>
              <a:t> y </a:t>
            </a:r>
            <a:r>
              <a:rPr lang="en-US" altLang="en-US" sz="1400" kern="0" dirty="0" err="1"/>
              <a:t>emociones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naturales</a:t>
            </a:r>
            <a:r>
              <a:rPr lang="en-US" altLang="en-US" sz="1400" kern="0" dirty="0"/>
              <a:t> son </a:t>
            </a:r>
            <a:r>
              <a:rPr lang="en-US" altLang="en-US" sz="1400" kern="0" dirty="0" err="1"/>
              <a:t>vías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tentación</a:t>
            </a:r>
            <a:r>
              <a:rPr lang="en-US" altLang="en-US" sz="1400" kern="0" dirty="0"/>
              <a:t>.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La </a:t>
            </a:r>
            <a:r>
              <a:rPr lang="en-US" altLang="en-US" sz="1400" kern="0" dirty="0" err="1"/>
              <a:t>mente</a:t>
            </a:r>
            <a:r>
              <a:rPr lang="en-US" altLang="en-US" sz="1400" kern="0" dirty="0"/>
              <a:t> (</a:t>
            </a:r>
            <a:r>
              <a:rPr lang="en-US" altLang="en-US" sz="1400" kern="0" dirty="0" err="1"/>
              <a:t>espíritu</a:t>
            </a:r>
            <a:r>
              <a:rPr lang="en-US" altLang="en-US" sz="1400" kern="0" dirty="0"/>
              <a:t>) del hombre </a:t>
            </a:r>
            <a:r>
              <a:rPr lang="en-US" altLang="en-US" sz="1400" kern="0" dirty="0" err="1"/>
              <a:t>todavía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responde</a:t>
            </a:r>
            <a:r>
              <a:rPr lang="en-US" altLang="en-US" sz="1400" kern="0" dirty="0"/>
              <a:t> al </a:t>
            </a:r>
            <a:r>
              <a:rPr lang="en-US" altLang="en-US" sz="1400" kern="0" dirty="0" err="1"/>
              <a:t>Espíritu</a:t>
            </a:r>
            <a:r>
              <a:rPr lang="en-US" altLang="en-US" sz="1400" kern="0" dirty="0"/>
              <a:t> de Dios (</a:t>
            </a:r>
            <a:r>
              <a:rPr lang="en-US" altLang="en-US" sz="1400" kern="0" dirty="0" err="1"/>
              <a:t>quiere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hacer</a:t>
            </a:r>
            <a:r>
              <a:rPr lang="en-US" altLang="en-US" sz="1400" kern="0" dirty="0"/>
              <a:t> lo </a:t>
            </a:r>
            <a:r>
              <a:rPr lang="en-US" altLang="en-US" sz="1400" kern="0" dirty="0" err="1"/>
              <a:t>correcto</a:t>
            </a:r>
            <a:r>
              <a:rPr lang="en-US" altLang="en-US" sz="1400" kern="0" dirty="0"/>
              <a:t>).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La </a:t>
            </a:r>
            <a:r>
              <a:rPr lang="en-US" altLang="en-US" sz="1400" kern="0" dirty="0" err="1"/>
              <a:t>voluntad</a:t>
            </a:r>
            <a:r>
              <a:rPr lang="en-US" altLang="en-US" sz="1400" kern="0" dirty="0"/>
              <a:t> decide </a:t>
            </a:r>
            <a:r>
              <a:rPr lang="en-US" altLang="en-US" sz="1400" kern="0" dirty="0" err="1"/>
              <a:t>seguir</a:t>
            </a:r>
            <a:r>
              <a:rPr lang="en-US" altLang="en-US" sz="1400" kern="0" dirty="0"/>
              <a:t> al </a:t>
            </a:r>
            <a:r>
              <a:rPr lang="en-US" altLang="en-US" sz="1400" kern="0" dirty="0" err="1"/>
              <a:t>espíritu</a:t>
            </a:r>
            <a:r>
              <a:rPr lang="en-US" altLang="en-US" sz="1400" kern="0" dirty="0"/>
              <a:t> o a la carne.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 err="1"/>
              <a:t>Sobre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los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deseos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físicos</a:t>
            </a:r>
            <a:r>
              <a:rPr lang="en-US" altLang="en-US" sz="1800" b="1" kern="0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Deseos</a:t>
            </a:r>
            <a:r>
              <a:rPr lang="en-US" altLang="en-US" sz="1400" kern="0" dirty="0"/>
              <a:t> + </a:t>
            </a:r>
            <a:r>
              <a:rPr lang="en-US" altLang="en-US" sz="1400" kern="0" dirty="0" err="1"/>
              <a:t>oportunidades</a:t>
            </a:r>
            <a:r>
              <a:rPr lang="en-US" altLang="en-US" sz="1400" kern="0" dirty="0"/>
              <a:t> (Stg 1) </a:t>
            </a:r>
            <a:r>
              <a:rPr lang="en-US" altLang="en-US" sz="1400" kern="0" dirty="0">
                <a:sym typeface="Wingdings" panose="05000000000000000000" pitchFamily="2" charset="2"/>
              </a:rPr>
              <a:t> </a:t>
            </a:r>
            <a:r>
              <a:rPr lang="en-US" altLang="en-US" sz="1400" kern="0" dirty="0" err="1"/>
              <a:t>Pecado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El </a:t>
            </a:r>
            <a:r>
              <a:rPr lang="en-US" altLang="en-US" sz="1400" kern="0" dirty="0" err="1"/>
              <a:t>pecado</a:t>
            </a:r>
            <a:r>
              <a:rPr lang="en-US" altLang="en-US" sz="1400" kern="0" dirty="0"/>
              <a:t> habitual </a:t>
            </a:r>
            <a:r>
              <a:rPr lang="en-US" altLang="en-US" sz="1400" kern="0" dirty="0" err="1"/>
              <a:t>aumenta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nuestra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reacción</a:t>
            </a:r>
            <a:r>
              <a:rPr lang="en-US" altLang="en-US" sz="1400" kern="0" dirty="0"/>
              <a:t> a </a:t>
            </a:r>
            <a:r>
              <a:rPr lang="en-US" altLang="en-US" sz="1400" kern="0" dirty="0" err="1"/>
              <a:t>los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estímulos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¡</a:t>
            </a:r>
            <a:r>
              <a:rPr lang="en-US" altLang="en-US" sz="1400" b="1" kern="0" dirty="0" err="1">
                <a:solidFill>
                  <a:srgbClr val="FF0000"/>
                </a:solidFill>
              </a:rPr>
              <a:t>Advertencia</a:t>
            </a:r>
            <a:r>
              <a:rPr lang="en-US" altLang="en-US" sz="1400" kern="0" dirty="0"/>
              <a:t>!: </a:t>
            </a:r>
            <a:r>
              <a:rPr lang="en-US" altLang="en-US" sz="1400" kern="0" dirty="0" err="1"/>
              <a:t>Cuando</a:t>
            </a:r>
            <a:r>
              <a:rPr lang="en-US" altLang="en-US" sz="1400" kern="0" dirty="0"/>
              <a:t> '</a:t>
            </a:r>
            <a:r>
              <a:rPr lang="en-US" altLang="en-US" sz="1400" kern="0" dirty="0" err="1"/>
              <a:t>ceder</a:t>
            </a:r>
            <a:r>
              <a:rPr lang="en-US" altLang="en-US" sz="1400" kern="0" dirty="0"/>
              <a:t>' </a:t>
            </a:r>
            <a:r>
              <a:rPr lang="en-US" altLang="en-US" sz="1400" kern="0" dirty="0" err="1"/>
              <a:t>parece</a:t>
            </a:r>
            <a:r>
              <a:rPr lang="en-US" altLang="en-US" sz="1400" kern="0" dirty="0"/>
              <a:t> normal o </a:t>
            </a:r>
            <a:r>
              <a:rPr lang="en-US" altLang="en-US" sz="1400" kern="0" dirty="0" err="1"/>
              <a:t>muy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difícil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detener</a:t>
            </a:r>
            <a:r>
              <a:rPr lang="en-US" altLang="en-US" sz="1400" kern="0" dirty="0"/>
              <a:t>.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Protecciones</a:t>
            </a:r>
            <a:r>
              <a:rPr lang="en-US" altLang="en-US" sz="1400" kern="0" dirty="0"/>
              <a:t>: </a:t>
            </a:r>
            <a:r>
              <a:rPr lang="en-US" altLang="en-US" sz="1400" kern="0" dirty="0" err="1"/>
              <a:t>Guardar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pensamientos</a:t>
            </a:r>
            <a:r>
              <a:rPr lang="en-US" altLang="en-US" sz="1400" kern="0" dirty="0"/>
              <a:t>; </a:t>
            </a:r>
            <a:r>
              <a:rPr lang="en-US" altLang="en-US" sz="1400" kern="0" dirty="0" err="1"/>
              <a:t>limitar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oportunidades</a:t>
            </a:r>
            <a:r>
              <a:rPr lang="en-US" altLang="en-US" sz="1400" kern="0" dirty="0"/>
              <a:t>; </a:t>
            </a:r>
            <a:r>
              <a:rPr lang="en-US" altLang="en-US" sz="1400" kern="0" dirty="0" err="1"/>
              <a:t>crear</a:t>
            </a:r>
            <a:r>
              <a:rPr lang="en-US" altLang="en-US" sz="1400" kern="0" dirty="0"/>
              <a:t> '</a:t>
            </a:r>
            <a:r>
              <a:rPr lang="en-US" altLang="en-US" sz="1400" kern="0" dirty="0" err="1"/>
              <a:t>distracciones</a:t>
            </a:r>
            <a:r>
              <a:rPr lang="en-US" altLang="en-US" sz="1400" kern="0" dirty="0"/>
              <a:t>' con </a:t>
            </a:r>
            <a:r>
              <a:rPr lang="en-US" altLang="en-US" sz="1400" kern="0" dirty="0" err="1"/>
              <a:t>cosas</a:t>
            </a:r>
            <a:r>
              <a:rPr lang="en-US" altLang="en-US" sz="1400" kern="0" dirty="0"/>
              <a:t> que </a:t>
            </a:r>
            <a:r>
              <a:rPr lang="en-US" altLang="en-US" sz="1400" kern="0" dirty="0" err="1"/>
              <a:t>edifiquen</a:t>
            </a:r>
            <a:r>
              <a:rPr lang="en-US" altLang="en-US" sz="1400" kern="0" dirty="0"/>
              <a:t>; romper </a:t>
            </a:r>
            <a:r>
              <a:rPr lang="en-US" altLang="en-US" sz="1400" kern="0" dirty="0" err="1"/>
              <a:t>hábitos</a:t>
            </a:r>
            <a:r>
              <a:rPr lang="en-US" altLang="en-US" sz="1400" kern="0" dirty="0"/>
              <a:t> que </a:t>
            </a:r>
            <a:r>
              <a:rPr lang="en-US" altLang="en-US" sz="1400" kern="0" dirty="0" err="1"/>
              <a:t>disminuyen</a:t>
            </a:r>
            <a:r>
              <a:rPr lang="en-US" altLang="en-US" sz="1400" kern="0" dirty="0"/>
              <a:t> el </a:t>
            </a:r>
            <a:r>
              <a:rPr lang="en-US" altLang="en-US" sz="1400" kern="0" dirty="0" err="1"/>
              <a:t>autocontrol</a:t>
            </a:r>
            <a:endParaRPr lang="en-US" altLang="en-US" sz="1400" kern="0" dirty="0"/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 err="1"/>
              <a:t>Sobre</a:t>
            </a:r>
            <a:r>
              <a:rPr lang="en-US" altLang="en-US" sz="1800" b="1" kern="0" dirty="0"/>
              <a:t> las </a:t>
            </a:r>
            <a:r>
              <a:rPr lang="en-US" altLang="en-US" sz="1800" b="1" kern="0" dirty="0" err="1"/>
              <a:t>emociones</a:t>
            </a:r>
            <a:r>
              <a:rPr lang="en-US" altLang="en-US" sz="1800" b="1" kern="0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Generalmente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una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reacción</a:t>
            </a:r>
            <a:r>
              <a:rPr lang="en-US" altLang="en-US" sz="1400" kern="0" dirty="0"/>
              <a:t> a un </a:t>
            </a:r>
            <a:r>
              <a:rPr lang="en-US" altLang="en-US" sz="1400" kern="0" dirty="0" err="1"/>
              <a:t>suceso</a:t>
            </a:r>
            <a:r>
              <a:rPr lang="en-US" altLang="en-US" sz="1400" kern="0" dirty="0"/>
              <a:t> (</a:t>
            </a:r>
            <a:r>
              <a:rPr lang="en-US" altLang="en-US" sz="1400" kern="0" dirty="0" err="1"/>
              <a:t>positivo</a:t>
            </a:r>
            <a:r>
              <a:rPr lang="en-US" altLang="en-US" sz="1400" kern="0" dirty="0"/>
              <a:t> o </a:t>
            </a:r>
            <a:r>
              <a:rPr lang="en-US" altLang="en-US" sz="1400" kern="0" dirty="0" err="1"/>
              <a:t>negativo</a:t>
            </a:r>
            <a:r>
              <a:rPr lang="en-US" altLang="en-US" sz="1400" kern="0" dirty="0"/>
              <a:t>)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¡</a:t>
            </a:r>
            <a:r>
              <a:rPr lang="en-US" altLang="en-US" sz="1400" b="1" kern="0" dirty="0" err="1">
                <a:solidFill>
                  <a:srgbClr val="FF0000"/>
                </a:solidFill>
              </a:rPr>
              <a:t>Advertencia</a:t>
            </a:r>
            <a:r>
              <a:rPr lang="en-US" altLang="en-US" sz="1400" kern="0" dirty="0"/>
              <a:t>!: </a:t>
            </a:r>
            <a:r>
              <a:rPr lang="en-US" altLang="en-US" sz="1400" kern="0" dirty="0" err="1"/>
              <a:t>Reacción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emocional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fuerte</a:t>
            </a:r>
            <a:r>
              <a:rPr lang="en-US" altLang="en-US" sz="1400" kern="0" dirty="0"/>
              <a:t>: se </a:t>
            </a:r>
            <a:r>
              <a:rPr lang="en-US" altLang="en-US" sz="1400" kern="0" dirty="0" err="1"/>
              <a:t>requiere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evaluación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uno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mismo</a:t>
            </a:r>
            <a:r>
              <a:rPr lang="en-US" altLang="en-US" sz="1400" kern="0" dirty="0"/>
              <a:t> y del </a:t>
            </a:r>
            <a:r>
              <a:rPr lang="en-US" altLang="en-US" sz="1400" kern="0" dirty="0" err="1"/>
              <a:t>suceso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Pueden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ser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anuladas</a:t>
            </a:r>
            <a:r>
              <a:rPr lang="en-US" altLang="en-US" sz="1400" kern="0" dirty="0"/>
              <a:t> y </a:t>
            </a:r>
            <a:r>
              <a:rPr lang="en-US" altLang="en-US" sz="1400" kern="0" dirty="0" err="1"/>
              <a:t>condicionadas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por</a:t>
            </a:r>
            <a:r>
              <a:rPr lang="en-US" altLang="en-US" sz="1400" kern="0" dirty="0"/>
              <a:t> el </a:t>
            </a:r>
            <a:r>
              <a:rPr lang="en-US" altLang="en-US" sz="1400" kern="0" dirty="0" err="1"/>
              <a:t>conocimiento</a:t>
            </a:r>
            <a:r>
              <a:rPr lang="en-US" altLang="en-US" sz="1400" kern="0" dirty="0"/>
              <a:t> de la </a:t>
            </a:r>
            <a:r>
              <a:rPr lang="en-US" altLang="en-US" sz="1400" kern="0" dirty="0" err="1"/>
              <a:t>Verdad</a:t>
            </a:r>
            <a:r>
              <a:rPr lang="en-US" altLang="en-US" sz="1400" kern="0" dirty="0"/>
              <a:t>.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 err="1"/>
              <a:t>Sobre</a:t>
            </a:r>
            <a:r>
              <a:rPr lang="en-US" altLang="en-US" sz="1800" b="1" kern="0" dirty="0"/>
              <a:t> las </a:t>
            </a:r>
            <a:r>
              <a:rPr lang="en-US" altLang="en-US" sz="1800" b="1" kern="0" dirty="0" err="1"/>
              <a:t>seducciones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intelectuales</a:t>
            </a:r>
            <a:r>
              <a:rPr lang="en-US" altLang="en-US" sz="1800" b="1" kern="0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¡</a:t>
            </a:r>
            <a:r>
              <a:rPr lang="en-US" altLang="en-US" sz="1400" b="1" kern="0" dirty="0" err="1">
                <a:solidFill>
                  <a:srgbClr val="FF0000"/>
                </a:solidFill>
              </a:rPr>
              <a:t>Advertencia</a:t>
            </a:r>
            <a:r>
              <a:rPr lang="en-US" altLang="en-US" sz="1400" kern="0" dirty="0"/>
              <a:t>!: </a:t>
            </a:r>
            <a:r>
              <a:rPr lang="en-US" altLang="en-US" sz="1400" kern="0" dirty="0" err="1"/>
              <a:t>cuestionar</a:t>
            </a:r>
            <a:r>
              <a:rPr lang="en-US" altLang="en-US" sz="1400" kern="0" dirty="0"/>
              <a:t> a Dios, </a:t>
            </a:r>
            <a:r>
              <a:rPr lang="en-US" altLang="en-US" sz="1400" kern="0" dirty="0" err="1"/>
              <a:t>falta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respeto</a:t>
            </a:r>
            <a:r>
              <a:rPr lang="en-US" altLang="en-US" sz="1400" kern="0" dirty="0"/>
              <a:t> a la </a:t>
            </a:r>
            <a:r>
              <a:rPr lang="en-US" altLang="en-US" sz="1400" kern="0" dirty="0" err="1"/>
              <a:t>autoridad</a:t>
            </a:r>
            <a:r>
              <a:rPr lang="en-US" altLang="en-US" sz="1400" kern="0" dirty="0"/>
              <a:t>, </a:t>
            </a:r>
            <a:r>
              <a:rPr lang="en-US" altLang="en-US" sz="1400" kern="0" dirty="0" err="1"/>
              <a:t>respeto</a:t>
            </a:r>
            <a:r>
              <a:rPr lang="en-US" altLang="en-US" sz="1400" kern="0" dirty="0"/>
              <a:t> a la </a:t>
            </a:r>
            <a:r>
              <a:rPr lang="en-US" altLang="en-US" sz="1400" kern="0" dirty="0" err="1"/>
              <a:t>sabiduría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humana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Más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peligrosas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cuando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están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relacionadas</a:t>
            </a:r>
            <a:r>
              <a:rPr lang="en-US" altLang="en-US" sz="1400" kern="0" dirty="0"/>
              <a:t> con </a:t>
            </a:r>
            <a:r>
              <a:rPr lang="en-US" altLang="en-US" sz="1400" kern="0" dirty="0" err="1"/>
              <a:t>deseos</a:t>
            </a:r>
            <a:r>
              <a:rPr lang="en-US" altLang="en-US" sz="1400" kern="0" dirty="0"/>
              <a:t> (</a:t>
            </a:r>
            <a:r>
              <a:rPr lang="en-US" altLang="en-US" sz="1400" kern="0" dirty="0" err="1"/>
              <a:t>ver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arriba</a:t>
            </a:r>
            <a:r>
              <a:rPr lang="en-US" altLang="en-US" sz="1400" kern="0" dirty="0"/>
              <a:t>) o </a:t>
            </a:r>
            <a:r>
              <a:rPr lang="en-US" altLang="en-US" sz="1400" kern="0" dirty="0" err="1"/>
              <a:t>influenciadas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por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emociones</a:t>
            </a:r>
            <a:r>
              <a:rPr lang="en-US" altLang="en-US" sz="1400" kern="0" dirty="0"/>
              <a:t>.</a:t>
            </a:r>
          </a:p>
          <a:p>
            <a:pPr marL="182880" indent="-182880" eaLnBrk="1" hangingPunct="1">
              <a:spcBef>
                <a:spcPct val="0"/>
              </a:spcBef>
            </a:pPr>
            <a:r>
              <a:rPr lang="en-US" altLang="en-US" sz="1800" b="1" kern="0" dirty="0" err="1"/>
              <a:t>Tomar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decisiones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por</a:t>
            </a:r>
            <a:r>
              <a:rPr lang="en-US" altLang="en-US" sz="1800" b="1" kern="0" dirty="0"/>
              <a:t> el </a:t>
            </a:r>
            <a:r>
              <a:rPr lang="en-US" altLang="en-US" sz="1800" b="1" kern="0" dirty="0" err="1"/>
              <a:t>Espíritu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exige</a:t>
            </a:r>
            <a:r>
              <a:rPr lang="en-US" altLang="en-US" sz="1800" b="1" kern="0" dirty="0"/>
              <a:t> </a:t>
            </a:r>
            <a:r>
              <a:rPr lang="en-US" altLang="en-US" sz="1800" b="1" kern="0" dirty="0" err="1"/>
              <a:t>vincularlas</a:t>
            </a:r>
            <a:r>
              <a:rPr lang="en-US" altLang="en-US" sz="1800" b="1" kern="0" dirty="0"/>
              <a:t> con el </a:t>
            </a:r>
            <a:r>
              <a:rPr lang="en-US" altLang="en-US" sz="1800" b="1" kern="0" dirty="0" err="1"/>
              <a:t>porqué</a:t>
            </a:r>
            <a:r>
              <a:rPr lang="en-US" altLang="en-US" sz="1800" b="1" kern="0" dirty="0"/>
              <a:t> y el </a:t>
            </a:r>
            <a:r>
              <a:rPr lang="en-US" altLang="en-US" sz="1800" b="1" kern="0" dirty="0" err="1"/>
              <a:t>cómo</a:t>
            </a:r>
            <a:r>
              <a:rPr lang="en-US" altLang="en-US" sz="1800" b="1" kern="0" dirty="0"/>
              <a:t>:</a:t>
            </a:r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 err="1"/>
              <a:t>Agradar</a:t>
            </a:r>
            <a:r>
              <a:rPr lang="en-US" altLang="en-US" sz="1400" kern="0" dirty="0"/>
              <a:t> a Dios: </a:t>
            </a:r>
            <a:r>
              <a:rPr lang="en-US" altLang="en-US" sz="1400" kern="0" dirty="0" err="1"/>
              <a:t>salvarse</a:t>
            </a:r>
            <a:r>
              <a:rPr lang="en-US" altLang="en-US" sz="1400" kern="0" dirty="0"/>
              <a:t> a </a:t>
            </a:r>
            <a:r>
              <a:rPr lang="en-US" altLang="en-US" sz="1400" kern="0" dirty="0" err="1"/>
              <a:t>uno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mismo</a:t>
            </a:r>
            <a:r>
              <a:rPr lang="en-US" altLang="en-US" sz="1400" kern="0" dirty="0"/>
              <a:t> y </a:t>
            </a:r>
            <a:r>
              <a:rPr lang="en-US" altLang="en-US" sz="1400" kern="0" dirty="0" err="1"/>
              <a:t>salvar</a:t>
            </a:r>
            <a:r>
              <a:rPr lang="en-US" altLang="en-US" sz="1400" kern="0" dirty="0"/>
              <a:t> a </a:t>
            </a:r>
            <a:r>
              <a:rPr lang="en-US" altLang="en-US" sz="1400" kern="0" dirty="0" err="1"/>
              <a:t>otros</a:t>
            </a:r>
            <a:endParaRPr lang="en-US" altLang="en-US" sz="1400" kern="0" dirty="0"/>
          </a:p>
          <a:p>
            <a:pPr marL="365760" lvl="1" eaLnBrk="1" hangingPunct="1">
              <a:spcBef>
                <a:spcPct val="0"/>
              </a:spcBef>
            </a:pPr>
            <a:r>
              <a:rPr lang="en-US" altLang="en-US" sz="1400" kern="0" dirty="0"/>
              <a:t>¡</a:t>
            </a:r>
            <a:r>
              <a:rPr lang="en-US" altLang="en-US" sz="1400" b="1" kern="0" dirty="0" err="1">
                <a:solidFill>
                  <a:srgbClr val="FF0000"/>
                </a:solidFill>
              </a:rPr>
              <a:t>Advertencia</a:t>
            </a:r>
            <a:r>
              <a:rPr lang="en-US" altLang="en-US" sz="1400" kern="0" dirty="0"/>
              <a:t>!: </a:t>
            </a:r>
            <a:r>
              <a:rPr lang="en-US" altLang="en-US" sz="1400" kern="0" dirty="0" err="1"/>
              <a:t>Pensar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en</a:t>
            </a:r>
            <a:r>
              <a:rPr lang="en-US" altLang="en-US" sz="1400" kern="0" dirty="0"/>
              <a:t> las </a:t>
            </a:r>
            <a:r>
              <a:rPr lang="en-US" altLang="en-US" sz="1400" kern="0" dirty="0" err="1"/>
              <a:t>decisiones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como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si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estuvieran</a:t>
            </a:r>
            <a:r>
              <a:rPr lang="en-US" altLang="en-US" sz="1400" kern="0" dirty="0"/>
              <a:t> </a:t>
            </a:r>
            <a:r>
              <a:rPr lang="en-US" altLang="en-US" sz="1400" kern="0" dirty="0" err="1"/>
              <a:t>aisladas</a:t>
            </a:r>
            <a:r>
              <a:rPr lang="en-US" altLang="en-US" sz="1400" kern="0" dirty="0"/>
              <a:t> del </a:t>
            </a:r>
            <a:r>
              <a:rPr lang="en-US" altLang="en-US" sz="1400" kern="0" dirty="0" err="1"/>
              <a:t>propósito</a:t>
            </a:r>
            <a:r>
              <a:rPr lang="en-US" altLang="en-US" sz="1400" kern="0" dirty="0"/>
              <a:t> de </a:t>
            </a:r>
            <a:r>
              <a:rPr lang="en-US" altLang="en-US" sz="1400" kern="0" dirty="0" err="1"/>
              <a:t>vida</a:t>
            </a:r>
            <a:endParaRPr lang="en-US" altLang="en-US" sz="1400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7917" y="4093499"/>
            <a:ext cx="4302616" cy="2420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7917" y="1935900"/>
            <a:ext cx="4913845" cy="2764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2064" y="3984479"/>
            <a:ext cx="4982330" cy="2802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2000" y="516498"/>
            <a:ext cx="4771050" cy="26837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0683" y="1570463"/>
            <a:ext cx="4951863" cy="27854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8412" y="740513"/>
            <a:ext cx="4210339" cy="23683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52518" y="3022473"/>
            <a:ext cx="4201395" cy="2363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>
            <a:extLst>
              <a:ext uri="{FF2B5EF4-FFF2-40B4-BE49-F238E27FC236}">
                <a16:creationId xmlns:a16="http://schemas.microsoft.com/office/drawing/2014/main" xmlns="" id="{E2AF8491-8441-3D39-F437-F87C6C072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1388"/>
            <a:ext cx="6123709" cy="727869"/>
          </a:xfrm>
        </p:spPr>
        <p:txBody>
          <a:bodyPr/>
          <a:lstStyle/>
          <a:p>
            <a:r>
              <a:rPr lang="en-US" altLang="en-US" sz="2800" dirty="0"/>
              <a:t>Setting Goals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181277-DCD1-B518-E9F7-1AEBA67F9D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620" y="1158948"/>
            <a:ext cx="5741581" cy="5478389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00CC"/>
                </a:solidFill>
              </a:rPr>
              <a:t>Choose your desired roles…</a:t>
            </a:r>
          </a:p>
          <a:p>
            <a:r>
              <a:rPr lang="en-US" altLang="en-US" sz="2000" b="1" dirty="0">
                <a:solidFill>
                  <a:srgbClr val="0000CC"/>
                </a:solidFill>
              </a:rPr>
              <a:t>Find Role Models:</a:t>
            </a:r>
          </a:p>
          <a:p>
            <a:pPr lvl="1"/>
            <a:r>
              <a:rPr lang="en-US" altLang="en-US" sz="1800" dirty="0"/>
              <a:t>Heb 13:7 – ‘Remember them that had the rule over you… spoke the Word of God… Consider the outcome of their life… imitate their faith</a:t>
            </a:r>
          </a:p>
          <a:p>
            <a:pPr lvl="1"/>
            <a:r>
              <a:rPr lang="en-US" altLang="en-US" sz="1800" dirty="0"/>
              <a:t>I Cor 11:1 – “Imitate me… as I am of Christ”</a:t>
            </a:r>
          </a:p>
          <a:p>
            <a:pPr lvl="1"/>
            <a:r>
              <a:rPr lang="en-US" altLang="en-US" sz="1800" dirty="0"/>
              <a:t>Phil 4:9 - “the things you have learned, received, heard, and saw in me, these things do.</a:t>
            </a:r>
          </a:p>
          <a:p>
            <a:r>
              <a:rPr lang="en-US" altLang="en-US" sz="2000" b="1" dirty="0">
                <a:solidFill>
                  <a:srgbClr val="0000CC"/>
                </a:solidFill>
              </a:rPr>
              <a:t>Make decisions for growth</a:t>
            </a:r>
          </a:p>
          <a:p>
            <a:pPr lvl="1"/>
            <a:r>
              <a:rPr lang="en-US" altLang="en-US" sz="1800" dirty="0"/>
              <a:t>I Tim 4:13-16 – “neglect not the gift.. Be diligent… progress evident…take heed to self …</a:t>
            </a:r>
          </a:p>
          <a:p>
            <a:pPr lvl="1"/>
            <a:r>
              <a:rPr lang="en-US" altLang="en-US" sz="1800" dirty="0"/>
              <a:t>II Pet </a:t>
            </a:r>
            <a:r>
              <a:rPr lang="en-US" altLang="en-US" sz="1800" dirty="0" smtClean="0"/>
              <a:t>1:5-12 </a:t>
            </a:r>
            <a:r>
              <a:rPr lang="en-US" altLang="en-US" sz="1800" dirty="0"/>
              <a:t>- “Give diligence to add…”</a:t>
            </a:r>
          </a:p>
          <a:p>
            <a:pPr lvl="1"/>
            <a:r>
              <a:rPr lang="en-US" altLang="en-US" sz="1800" dirty="0"/>
              <a:t>Eph 4:13-16 - “…attain full-grown man… no longer children… not tossed… each part doing its share…” </a:t>
            </a:r>
          </a:p>
        </p:txBody>
      </p:sp>
      <p:sp>
        <p:nvSpPr>
          <p:cNvPr id="185348" name="Slide Number Placeholder 3">
            <a:extLst>
              <a:ext uri="{FF2B5EF4-FFF2-40B4-BE49-F238E27FC236}">
                <a16:creationId xmlns:a16="http://schemas.microsoft.com/office/drawing/2014/main" xmlns="" id="{0394B36F-A756-44E4-63D9-BDF57B00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D5B855-672E-4D3B-AD84-296E5F62D47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2AF8491-8441-3D39-F437-F87C6C072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817" y="191391"/>
            <a:ext cx="6187183" cy="72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 err="1" smtClean="0">
                <a:solidFill>
                  <a:srgbClr val="0000CC"/>
                </a:solidFill>
              </a:rPr>
              <a:t>Estableciendo</a:t>
            </a:r>
            <a:r>
              <a:rPr lang="en-US" altLang="en-US" sz="28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0000CC"/>
                </a:solidFill>
              </a:rPr>
              <a:t>metas</a:t>
            </a:r>
            <a:r>
              <a:rPr lang="en-US" altLang="en-US" sz="2800" kern="0" dirty="0" smtClean="0">
                <a:solidFill>
                  <a:srgbClr val="0000CC"/>
                </a:solidFill>
              </a:rPr>
              <a:t> para el </a:t>
            </a:r>
            <a:r>
              <a:rPr lang="en-US" altLang="en-US" sz="2800" kern="0" dirty="0" err="1" smtClean="0">
                <a:solidFill>
                  <a:srgbClr val="0000CC"/>
                </a:solidFill>
              </a:rPr>
              <a:t>futuro</a:t>
            </a:r>
            <a:endParaRPr lang="en-US" altLang="en-US" sz="2800" kern="0" dirty="0">
              <a:solidFill>
                <a:srgbClr val="0000CC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6181277-DCD1-B518-E9F7-1AEBA67F9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783" y="1158949"/>
            <a:ext cx="5683249" cy="54783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000" b="1" kern="0" dirty="0" err="1" smtClean="0">
                <a:solidFill>
                  <a:srgbClr val="0000CC"/>
                </a:solidFill>
              </a:rPr>
              <a:t>Elija</a:t>
            </a:r>
            <a:r>
              <a:rPr lang="en-US" altLang="en-US" sz="2000" b="1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000" b="1" kern="0" dirty="0" err="1" smtClean="0">
                <a:solidFill>
                  <a:srgbClr val="0000CC"/>
                </a:solidFill>
              </a:rPr>
              <a:t>sus</a:t>
            </a:r>
            <a:r>
              <a:rPr lang="en-US" altLang="en-US" sz="2000" b="1" kern="0" dirty="0" smtClean="0">
                <a:solidFill>
                  <a:srgbClr val="0000CC"/>
                </a:solidFill>
              </a:rPr>
              <a:t> roles </a:t>
            </a:r>
            <a:r>
              <a:rPr lang="en-US" altLang="en-US" sz="2000" b="1" kern="0" dirty="0" err="1" smtClean="0">
                <a:solidFill>
                  <a:srgbClr val="0000CC"/>
                </a:solidFill>
              </a:rPr>
              <a:t>deseados</a:t>
            </a:r>
            <a:r>
              <a:rPr lang="en-US" altLang="en-US" sz="2000" b="1" kern="0" dirty="0" smtClean="0">
                <a:solidFill>
                  <a:srgbClr val="0000CC"/>
                </a:solidFill>
              </a:rPr>
              <a:t>…</a:t>
            </a:r>
          </a:p>
          <a:p>
            <a:r>
              <a:rPr lang="en-US" altLang="en-US" sz="2000" b="1" kern="0" dirty="0" err="1" smtClean="0">
                <a:solidFill>
                  <a:srgbClr val="0000CC"/>
                </a:solidFill>
              </a:rPr>
              <a:t>Busque</a:t>
            </a:r>
            <a:r>
              <a:rPr lang="en-US" altLang="en-US" sz="2000" b="1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000" b="1" kern="0" dirty="0" err="1" smtClean="0">
                <a:solidFill>
                  <a:srgbClr val="0000CC"/>
                </a:solidFill>
              </a:rPr>
              <a:t>modelos</a:t>
            </a:r>
            <a:r>
              <a:rPr lang="en-US" altLang="en-US" sz="2000" b="1" kern="0" dirty="0" smtClean="0">
                <a:solidFill>
                  <a:srgbClr val="0000CC"/>
                </a:solidFill>
              </a:rPr>
              <a:t> a </a:t>
            </a:r>
            <a:r>
              <a:rPr lang="en-US" altLang="en-US" sz="2000" b="1" kern="0" dirty="0" err="1" smtClean="0">
                <a:solidFill>
                  <a:srgbClr val="0000CC"/>
                </a:solidFill>
              </a:rPr>
              <a:t>seguir</a:t>
            </a:r>
            <a:r>
              <a:rPr lang="en-US" altLang="en-US" sz="2000" b="1" kern="0" dirty="0" smtClean="0">
                <a:solidFill>
                  <a:srgbClr val="0000CC"/>
                </a:solidFill>
              </a:rPr>
              <a:t>:</a:t>
            </a:r>
          </a:p>
          <a:p>
            <a:pPr lvl="1"/>
            <a:r>
              <a:rPr lang="en-US" altLang="en-US" sz="1800" kern="0" dirty="0" err="1" smtClean="0"/>
              <a:t>Heb</a:t>
            </a:r>
            <a:r>
              <a:rPr lang="en-US" altLang="en-US" sz="1800" kern="0" dirty="0" smtClean="0"/>
              <a:t> 13:7 </a:t>
            </a:r>
            <a:r>
              <a:rPr lang="en-US" altLang="en-US" sz="1800" kern="0" dirty="0"/>
              <a:t>– </a:t>
            </a:r>
            <a:r>
              <a:rPr lang="en-US" altLang="en-US" sz="1800" kern="0" dirty="0" smtClean="0"/>
              <a:t>“</a:t>
            </a:r>
            <a:r>
              <a:rPr lang="es-ES" altLang="en-US" sz="1800" kern="0" dirty="0"/>
              <a:t>Acuérdense de sus guías </a:t>
            </a:r>
            <a:r>
              <a:rPr lang="es-ES" altLang="en-US" sz="1800" kern="0" dirty="0" smtClean="0"/>
              <a:t>… la </a:t>
            </a:r>
            <a:r>
              <a:rPr lang="es-ES" altLang="en-US" sz="1800" kern="0" dirty="0"/>
              <a:t>palabra de </a:t>
            </a:r>
            <a:r>
              <a:rPr lang="es-ES" altLang="en-US" sz="1800" kern="0" dirty="0" smtClean="0"/>
              <a:t>Dios…considerando </a:t>
            </a:r>
            <a:r>
              <a:rPr lang="es-ES" altLang="en-US" sz="1800" kern="0" dirty="0"/>
              <a:t>el resultado de su conducta, imiten su </a:t>
            </a:r>
            <a:r>
              <a:rPr lang="es-ES" altLang="en-US" sz="1800" kern="0" dirty="0" smtClean="0"/>
              <a:t>fe</a:t>
            </a:r>
            <a:r>
              <a:rPr lang="en-US" altLang="en-US" sz="1800" kern="0" dirty="0" smtClean="0"/>
              <a:t>”.</a:t>
            </a:r>
            <a:r>
              <a:rPr lang="en-US" altLang="en-US" sz="1800" kern="0" dirty="0"/>
              <a:t> </a:t>
            </a:r>
            <a:endParaRPr lang="en-US" altLang="en-US" sz="1800" kern="0" dirty="0" smtClean="0"/>
          </a:p>
          <a:p>
            <a:pPr lvl="1"/>
            <a:r>
              <a:rPr lang="en-US" altLang="en-US" sz="1800" kern="0" dirty="0" smtClean="0"/>
              <a:t>I </a:t>
            </a:r>
            <a:r>
              <a:rPr lang="en-US" altLang="en-US" sz="1800" kern="0" dirty="0" err="1" smtClean="0"/>
              <a:t>Cor</a:t>
            </a:r>
            <a:r>
              <a:rPr lang="en-US" altLang="en-US" sz="1800" kern="0" dirty="0" smtClean="0"/>
              <a:t> 11:1 – “</a:t>
            </a:r>
            <a:r>
              <a:rPr lang="es-ES" altLang="en-US" sz="1800" kern="0" dirty="0"/>
              <a:t>Sean imitadores de mí, como </a:t>
            </a:r>
            <a:r>
              <a:rPr lang="es-ES" altLang="en-US" sz="1800" kern="0" dirty="0" smtClean="0"/>
              <a:t>…lo </a:t>
            </a:r>
            <a:r>
              <a:rPr lang="es-ES" altLang="en-US" sz="1800" kern="0" dirty="0"/>
              <a:t>soy de Cristo. </a:t>
            </a:r>
            <a:r>
              <a:rPr lang="en-US" altLang="en-US" sz="1800" kern="0" dirty="0" smtClean="0"/>
              <a:t>”</a:t>
            </a:r>
          </a:p>
          <a:p>
            <a:pPr lvl="1"/>
            <a:r>
              <a:rPr lang="en-US" altLang="en-US" sz="1800" kern="0" dirty="0"/>
              <a:t>F</a:t>
            </a:r>
            <a:r>
              <a:rPr lang="en-US" altLang="en-US" sz="1800" kern="0" dirty="0" smtClean="0"/>
              <a:t>il 4:9 - “</a:t>
            </a:r>
            <a:r>
              <a:rPr lang="es-ES" altLang="en-US" sz="1800" kern="0" dirty="0"/>
              <a:t>Lo que también han aprendido y recibido y oído y visto en mí, esto </a:t>
            </a:r>
            <a:r>
              <a:rPr lang="es-ES" altLang="en-US" sz="1800" kern="0" dirty="0" smtClean="0"/>
              <a:t>practiquen”</a:t>
            </a:r>
            <a:r>
              <a:rPr lang="en-US" altLang="en-US" sz="1800" kern="0" dirty="0" smtClean="0"/>
              <a:t>.</a:t>
            </a:r>
          </a:p>
          <a:p>
            <a:r>
              <a:rPr lang="en-US" altLang="en-US" sz="2000" b="1" kern="0" dirty="0" smtClean="0">
                <a:solidFill>
                  <a:srgbClr val="0000CC"/>
                </a:solidFill>
              </a:rPr>
              <a:t>Tome </a:t>
            </a:r>
            <a:r>
              <a:rPr lang="en-US" altLang="en-US" sz="2000" b="1" kern="0" dirty="0" err="1" smtClean="0">
                <a:solidFill>
                  <a:srgbClr val="0000CC"/>
                </a:solidFill>
              </a:rPr>
              <a:t>decisiones</a:t>
            </a:r>
            <a:r>
              <a:rPr lang="en-US" altLang="en-US" sz="2000" b="1" kern="0" dirty="0" smtClean="0">
                <a:solidFill>
                  <a:srgbClr val="0000CC"/>
                </a:solidFill>
              </a:rPr>
              <a:t> para </a:t>
            </a:r>
            <a:r>
              <a:rPr lang="en-US" altLang="en-US" sz="2000" b="1" kern="0" dirty="0" err="1" smtClean="0">
                <a:solidFill>
                  <a:srgbClr val="0000CC"/>
                </a:solidFill>
              </a:rPr>
              <a:t>crecimiento</a:t>
            </a:r>
            <a:endParaRPr lang="en-US" altLang="en-US" sz="2000" b="1" kern="0" dirty="0" smtClean="0">
              <a:solidFill>
                <a:srgbClr val="0000CC"/>
              </a:solidFill>
            </a:endParaRPr>
          </a:p>
          <a:p>
            <a:pPr lvl="1"/>
            <a:r>
              <a:rPr lang="en-US" altLang="en-US" sz="1800" kern="0" dirty="0" smtClean="0"/>
              <a:t>I Tim 4:13-16 – “</a:t>
            </a:r>
            <a:r>
              <a:rPr lang="es-ES" altLang="en-US" sz="1800" kern="0" dirty="0" smtClean="0"/>
              <a:t>No </a:t>
            </a:r>
            <a:r>
              <a:rPr lang="es-ES" altLang="en-US" sz="1800" kern="0" dirty="0"/>
              <a:t>descuides el </a:t>
            </a:r>
            <a:r>
              <a:rPr lang="es-ES" altLang="en-US" sz="1800" kern="0" dirty="0" smtClean="0"/>
              <a:t>don… </a:t>
            </a:r>
            <a:r>
              <a:rPr lang="es-ES" altLang="en-US" sz="1800" kern="0" dirty="0"/>
              <a:t>dedícate a </a:t>
            </a:r>
            <a:r>
              <a:rPr lang="es-ES" altLang="en-US" sz="1800" kern="0" dirty="0" smtClean="0"/>
              <a:t>[estas cosas]…aprovechamiento </a:t>
            </a:r>
            <a:r>
              <a:rPr lang="es-ES" altLang="en-US" sz="1800" kern="0" dirty="0"/>
              <a:t>sea </a:t>
            </a:r>
            <a:r>
              <a:rPr lang="es-ES" altLang="en-US" sz="1800" kern="0" dirty="0" smtClean="0"/>
              <a:t>evidente…Ten </a:t>
            </a:r>
            <a:r>
              <a:rPr lang="es-ES" altLang="en-US" sz="1800" kern="0" dirty="0"/>
              <a:t>cuidado de ti </a:t>
            </a:r>
            <a:r>
              <a:rPr lang="es-ES" altLang="en-US" sz="1800" kern="0" dirty="0" smtClean="0"/>
              <a:t>mismo</a:t>
            </a:r>
            <a:r>
              <a:rPr lang="en-US" altLang="en-US" sz="1800" kern="0" dirty="0" smtClean="0"/>
              <a:t>…</a:t>
            </a:r>
          </a:p>
          <a:p>
            <a:pPr lvl="1"/>
            <a:r>
              <a:rPr lang="en-US" altLang="en-US" sz="1800" kern="0" dirty="0" smtClean="0"/>
              <a:t>II Ped 1:5-12 - “Con </a:t>
            </a:r>
            <a:r>
              <a:rPr lang="en-US" altLang="en-US" sz="1800" kern="0" dirty="0" err="1" smtClean="0"/>
              <a:t>toda</a:t>
            </a:r>
            <a:r>
              <a:rPr lang="en-US" altLang="en-US" sz="1800" kern="0" dirty="0" smtClean="0"/>
              <a:t> </a:t>
            </a:r>
            <a:r>
              <a:rPr lang="en-US" altLang="en-US" sz="1800" kern="0" dirty="0" err="1" smtClean="0"/>
              <a:t>diligencia</a:t>
            </a:r>
            <a:r>
              <a:rPr lang="en-US" altLang="en-US" sz="1800" kern="0" dirty="0" smtClean="0"/>
              <a:t>, </a:t>
            </a:r>
            <a:r>
              <a:rPr lang="en-US" altLang="en-US" sz="1800" kern="0" dirty="0" err="1" smtClean="0"/>
              <a:t>añadan</a:t>
            </a:r>
            <a:r>
              <a:rPr lang="en-US" altLang="en-US" sz="1800" kern="0" dirty="0" smtClean="0"/>
              <a:t>…”</a:t>
            </a:r>
          </a:p>
          <a:p>
            <a:pPr lvl="1"/>
            <a:r>
              <a:rPr lang="en-US" altLang="en-US" sz="1800" kern="0" dirty="0" err="1" smtClean="0"/>
              <a:t>Ef</a:t>
            </a:r>
            <a:r>
              <a:rPr lang="en-US" altLang="en-US" sz="1800" kern="0" dirty="0" smtClean="0"/>
              <a:t> 4:13-16 - “…</a:t>
            </a:r>
            <a:r>
              <a:rPr lang="en-US" altLang="en-US" sz="1800" kern="0" dirty="0" err="1" smtClean="0"/>
              <a:t>lleguemos</a:t>
            </a:r>
            <a:r>
              <a:rPr lang="en-US" altLang="en-US" sz="1800" kern="0" dirty="0" smtClean="0"/>
              <a:t>…un hombre </a:t>
            </a:r>
            <a:r>
              <a:rPr lang="en-US" altLang="en-US" sz="1800" kern="0" dirty="0" err="1" smtClean="0"/>
              <a:t>maduro</a:t>
            </a:r>
            <a:r>
              <a:rPr lang="en-US" altLang="en-US" sz="1800" kern="0" dirty="0" smtClean="0"/>
              <a:t>… </a:t>
            </a:r>
            <a:r>
              <a:rPr lang="en-US" altLang="en-US" sz="1800" kern="0" dirty="0" err="1" smtClean="0"/>
              <a:t>ya</a:t>
            </a:r>
            <a:r>
              <a:rPr lang="en-US" altLang="en-US" sz="1800" kern="0" dirty="0" smtClean="0"/>
              <a:t> no </a:t>
            </a:r>
            <a:r>
              <a:rPr lang="en-US" altLang="en-US" sz="1800" kern="0" dirty="0" err="1" smtClean="0"/>
              <a:t>seremos</a:t>
            </a:r>
            <a:r>
              <a:rPr lang="en-US" altLang="en-US" sz="1800" kern="0" dirty="0" smtClean="0"/>
              <a:t> </a:t>
            </a:r>
            <a:r>
              <a:rPr lang="en-US" altLang="en-US" sz="1800" kern="0" dirty="0" err="1" smtClean="0"/>
              <a:t>niños</a:t>
            </a:r>
            <a:r>
              <a:rPr lang="en-US" altLang="en-US" sz="1800" kern="0" dirty="0" smtClean="0"/>
              <a:t>, </a:t>
            </a:r>
            <a:r>
              <a:rPr lang="en-US" altLang="en-US" sz="1800" kern="0" dirty="0" err="1" smtClean="0"/>
              <a:t>sacudidos</a:t>
            </a:r>
            <a:r>
              <a:rPr lang="en-US" altLang="en-US" sz="1800" kern="0" dirty="0" smtClean="0"/>
              <a:t>… </a:t>
            </a:r>
            <a:r>
              <a:rPr lang="en-US" altLang="en-US" sz="1800" kern="0" dirty="0" err="1" smtClean="0"/>
              <a:t>funcionamiento</a:t>
            </a:r>
            <a:r>
              <a:rPr lang="en-US" altLang="en-US" sz="1800" kern="0" dirty="0" smtClean="0"/>
              <a:t> </a:t>
            </a:r>
            <a:r>
              <a:rPr lang="en-US" altLang="en-US" sz="1800" kern="0" dirty="0" err="1" smtClean="0"/>
              <a:t>adecuado</a:t>
            </a:r>
            <a:r>
              <a:rPr lang="en-US" altLang="en-US" sz="1800" kern="0" dirty="0" smtClean="0"/>
              <a:t> de </a:t>
            </a:r>
            <a:r>
              <a:rPr lang="en-US" altLang="en-US" sz="1800" kern="0" dirty="0" err="1" smtClean="0"/>
              <a:t>cada</a:t>
            </a:r>
            <a:r>
              <a:rPr lang="en-US" altLang="en-US" sz="1800" kern="0" dirty="0" smtClean="0"/>
              <a:t> </a:t>
            </a:r>
            <a:r>
              <a:rPr lang="en-US" altLang="en-US" sz="1800" kern="0" dirty="0" err="1" smtClean="0"/>
              <a:t>miembro</a:t>
            </a:r>
            <a:r>
              <a:rPr lang="en-US" altLang="en-US" sz="1800" kern="0" dirty="0" smtClean="0"/>
              <a:t>…” </a:t>
            </a:r>
            <a:endParaRPr lang="en-US" altLang="en-US" sz="1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>
            <a:extLst>
              <a:ext uri="{FF2B5EF4-FFF2-40B4-BE49-F238E27FC236}">
                <a16:creationId xmlns:a16="http://schemas.microsoft.com/office/drawing/2014/main" xmlns="" id="{930691BF-51EE-7A8C-8F73-952812F18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22800" y="0"/>
            <a:ext cx="7569200" cy="325119"/>
          </a:xfrm>
        </p:spPr>
        <p:txBody>
          <a:bodyPr/>
          <a:lstStyle/>
          <a:p>
            <a:pPr algn="r"/>
            <a:r>
              <a:rPr lang="en-US" altLang="en-US" sz="1600" b="0" i="1" dirty="0"/>
              <a:t>Future Roles </a:t>
            </a:r>
            <a:r>
              <a:rPr lang="en-US" altLang="en-US" sz="1600" b="0" i="1" dirty="0" smtClean="0"/>
              <a:t>Worksheet – </a:t>
            </a:r>
            <a:r>
              <a:rPr lang="en-US" altLang="en-US" sz="1600" b="0" i="1" dirty="0" err="1" smtClean="0">
                <a:solidFill>
                  <a:srgbClr val="0000CC"/>
                </a:solidFill>
              </a:rPr>
              <a:t>Hoja</a:t>
            </a:r>
            <a:r>
              <a:rPr lang="en-US" altLang="en-US" sz="1600" b="0" i="1" dirty="0" smtClean="0">
                <a:solidFill>
                  <a:srgbClr val="0000CC"/>
                </a:solidFill>
              </a:rPr>
              <a:t> de </a:t>
            </a:r>
            <a:r>
              <a:rPr lang="en-US" altLang="en-US" sz="1600" b="0" i="1" dirty="0" err="1">
                <a:solidFill>
                  <a:srgbClr val="0000CC"/>
                </a:solidFill>
              </a:rPr>
              <a:t>t</a:t>
            </a:r>
            <a:r>
              <a:rPr lang="en-US" altLang="en-US" sz="1600" b="0" i="1" dirty="0" err="1" smtClean="0">
                <a:solidFill>
                  <a:srgbClr val="0000CC"/>
                </a:solidFill>
              </a:rPr>
              <a:t>rabajo</a:t>
            </a:r>
            <a:r>
              <a:rPr lang="en-US" altLang="en-US" sz="1600" b="0" i="1" dirty="0" smtClean="0">
                <a:solidFill>
                  <a:srgbClr val="0000CC"/>
                </a:solidFill>
              </a:rPr>
              <a:t> </a:t>
            </a:r>
            <a:r>
              <a:rPr lang="en-US" altLang="en-US" sz="1600" b="0" i="1" dirty="0" err="1" smtClean="0">
                <a:solidFill>
                  <a:srgbClr val="0000CC"/>
                </a:solidFill>
              </a:rPr>
              <a:t>sobre</a:t>
            </a:r>
            <a:r>
              <a:rPr lang="en-US" altLang="en-US" sz="1600" b="0" i="1" dirty="0" smtClean="0">
                <a:solidFill>
                  <a:srgbClr val="0000CC"/>
                </a:solidFill>
              </a:rPr>
              <a:t> roles </a:t>
            </a:r>
            <a:r>
              <a:rPr lang="en-US" altLang="en-US" sz="1600" b="0" i="1" dirty="0" err="1" smtClean="0">
                <a:solidFill>
                  <a:srgbClr val="0000CC"/>
                </a:solidFill>
              </a:rPr>
              <a:t>futuros</a:t>
            </a:r>
            <a:endParaRPr lang="en-US" altLang="en-US" sz="1600" b="0" i="1" dirty="0">
              <a:solidFill>
                <a:srgbClr val="0000CC"/>
              </a:solidFill>
            </a:endParaRPr>
          </a:p>
        </p:txBody>
      </p:sp>
      <p:sp>
        <p:nvSpPr>
          <p:cNvPr id="186371" name="Content Placeholder 2">
            <a:extLst>
              <a:ext uri="{FF2B5EF4-FFF2-40B4-BE49-F238E27FC236}">
                <a16:creationId xmlns:a16="http://schemas.microsoft.com/office/drawing/2014/main" xmlns="" id="{11B0B2E9-DF31-A6CD-015C-49D4380574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" y="325119"/>
            <a:ext cx="3423919" cy="653288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en-US" altLang="en-US" sz="2400" b="1" dirty="0" smtClean="0"/>
              <a:t>Roles –</a:t>
            </a:r>
            <a:r>
              <a:rPr lang="es-ES" altLang="en-US" sz="2400" b="1" dirty="0" smtClean="0"/>
              <a:t> </a:t>
            </a:r>
            <a:r>
              <a:rPr lang="es-ES" altLang="en-US" sz="2400" b="1" dirty="0" smtClean="0">
                <a:solidFill>
                  <a:srgbClr val="0000CC"/>
                </a:solidFill>
              </a:rPr>
              <a:t>Roles</a:t>
            </a:r>
            <a:br>
              <a:rPr lang="es-ES" altLang="en-US" sz="2400" b="1" dirty="0" smtClean="0">
                <a:solidFill>
                  <a:srgbClr val="0000CC"/>
                </a:solidFill>
              </a:rPr>
            </a:br>
            <a:r>
              <a:rPr lang="en-US" altLang="en-US" sz="1800" dirty="0" smtClean="0"/>
              <a:t>Husband/Wife </a:t>
            </a:r>
            <a:br>
              <a:rPr lang="en-US" altLang="en-US" sz="1800" dirty="0" smtClean="0"/>
            </a:br>
            <a:r>
              <a:rPr lang="en-US" altLang="en-US" sz="1800" dirty="0" err="1" smtClean="0">
                <a:solidFill>
                  <a:srgbClr val="0000CC"/>
                </a:solidFill>
              </a:rPr>
              <a:t>Esposo</a:t>
            </a:r>
            <a:r>
              <a:rPr lang="en-US" altLang="en-US" sz="1800" dirty="0" smtClean="0">
                <a:solidFill>
                  <a:srgbClr val="0000CC"/>
                </a:solidFill>
              </a:rPr>
              <a:t>(a)</a:t>
            </a:r>
            <a:r>
              <a:rPr lang="en-US" altLang="en-US" sz="1800" dirty="0">
                <a:solidFill>
                  <a:srgbClr val="0000CC"/>
                </a:solidFill>
              </a:rPr>
              <a:t/>
            </a:r>
            <a:br>
              <a:rPr lang="en-US" altLang="en-US" sz="1800" dirty="0">
                <a:solidFill>
                  <a:srgbClr val="0000CC"/>
                </a:solidFill>
              </a:rPr>
            </a:br>
            <a:endParaRPr lang="en-US" altLang="en-US" sz="900" dirty="0" smtClean="0">
              <a:solidFill>
                <a:srgbClr val="0000CC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</a:rPr>
              <a:t/>
            </a:r>
            <a:br>
              <a:rPr lang="en-US" altLang="en-US" sz="1600" dirty="0">
                <a:solidFill>
                  <a:srgbClr val="0000CC"/>
                </a:solidFill>
              </a:rPr>
            </a:br>
            <a:r>
              <a:rPr lang="en-US" altLang="en-US" sz="1800" dirty="0" smtClean="0"/>
              <a:t>Father/Mother </a:t>
            </a:r>
            <a:br>
              <a:rPr lang="en-US" altLang="en-US" sz="1800" dirty="0" smtClean="0"/>
            </a:br>
            <a:r>
              <a:rPr lang="en-US" altLang="en-US" sz="1800" dirty="0" smtClean="0">
                <a:solidFill>
                  <a:srgbClr val="0000CC"/>
                </a:solidFill>
              </a:rPr>
              <a:t>Padre/Madre</a:t>
            </a:r>
            <a:r>
              <a:rPr lang="en-US" altLang="en-US" sz="2400" dirty="0">
                <a:solidFill>
                  <a:srgbClr val="0000CC"/>
                </a:solidFill>
              </a:rPr>
              <a:t/>
            </a:r>
            <a:br>
              <a:rPr lang="en-US" altLang="en-US" sz="2400" dirty="0">
                <a:solidFill>
                  <a:srgbClr val="0000CC"/>
                </a:solidFill>
              </a:rPr>
            </a:br>
            <a:r>
              <a:rPr lang="en-US" altLang="en-US" sz="1800" dirty="0" smtClean="0"/>
              <a:t>Worship Leader </a:t>
            </a:r>
            <a:br>
              <a:rPr lang="en-US" altLang="en-US" sz="1800" dirty="0" smtClean="0"/>
            </a:br>
            <a:r>
              <a:rPr lang="en-US" altLang="en-US" sz="1800" dirty="0" err="1" smtClean="0">
                <a:solidFill>
                  <a:srgbClr val="0000CC"/>
                </a:solidFill>
              </a:rPr>
              <a:t>Líder</a:t>
            </a:r>
            <a:r>
              <a:rPr lang="en-US" altLang="en-US" sz="1800" dirty="0" smtClean="0">
                <a:solidFill>
                  <a:srgbClr val="0000CC"/>
                </a:solidFill>
              </a:rPr>
              <a:t> de </a:t>
            </a:r>
            <a:r>
              <a:rPr lang="en-US" altLang="en-US" sz="1800" dirty="0" err="1" smtClean="0">
                <a:solidFill>
                  <a:srgbClr val="0000CC"/>
                </a:solidFill>
              </a:rPr>
              <a:t>adoración</a:t>
            </a:r>
            <a:r>
              <a:rPr lang="en-US" altLang="en-US" sz="1800" dirty="0" smtClean="0">
                <a:solidFill>
                  <a:srgbClr val="0000CC"/>
                </a:solidFill>
              </a:rPr>
              <a:t/>
            </a:r>
            <a:br>
              <a:rPr lang="en-US" altLang="en-US" sz="1800" dirty="0" smtClean="0">
                <a:solidFill>
                  <a:srgbClr val="0000CC"/>
                </a:solidFill>
              </a:rPr>
            </a:br>
            <a:r>
              <a:rPr lang="en-US" altLang="en-US" sz="1800" dirty="0" smtClean="0"/>
              <a:t>Teacher </a:t>
            </a:r>
            <a:r>
              <a:rPr lang="en-US" altLang="en-US" sz="1800" dirty="0"/>
              <a:t>of </a:t>
            </a:r>
            <a:r>
              <a:rPr lang="en-US" altLang="en-US" sz="1800" dirty="0" smtClean="0"/>
              <a:t>Children </a:t>
            </a:r>
            <a:br>
              <a:rPr lang="en-US" altLang="en-US" sz="1800" dirty="0" smtClean="0"/>
            </a:br>
            <a:r>
              <a:rPr lang="en-US" altLang="en-US" sz="1800" dirty="0" smtClean="0">
                <a:solidFill>
                  <a:srgbClr val="0000CC"/>
                </a:solidFill>
              </a:rPr>
              <a:t>Maestro(a) de </a:t>
            </a:r>
            <a:r>
              <a:rPr lang="en-US" altLang="en-US" sz="1800" dirty="0" err="1" smtClean="0">
                <a:solidFill>
                  <a:srgbClr val="0000CC"/>
                </a:solidFill>
              </a:rPr>
              <a:t>niños</a:t>
            </a:r>
            <a:r>
              <a:rPr lang="en-US" altLang="en-US" sz="1800" dirty="0">
                <a:solidFill>
                  <a:srgbClr val="0000CC"/>
                </a:solidFill>
              </a:rPr>
              <a:t/>
            </a:r>
            <a:br>
              <a:rPr lang="en-US" altLang="en-US" sz="1800" dirty="0">
                <a:solidFill>
                  <a:srgbClr val="0000CC"/>
                </a:solidFill>
              </a:rPr>
            </a:br>
            <a:r>
              <a:rPr lang="en-US" altLang="en-US" sz="1800" dirty="0" smtClean="0"/>
              <a:t>Teacher </a:t>
            </a:r>
            <a:r>
              <a:rPr lang="en-US" altLang="en-US" sz="1800" dirty="0"/>
              <a:t>of </a:t>
            </a:r>
            <a:r>
              <a:rPr lang="en-US" altLang="en-US" sz="1800" dirty="0" smtClean="0"/>
              <a:t>Adults</a:t>
            </a:r>
            <a:br>
              <a:rPr lang="en-US" altLang="en-US" sz="1800" dirty="0" smtClean="0"/>
            </a:br>
            <a:r>
              <a:rPr lang="en-US" altLang="en-US" sz="1800" dirty="0" smtClean="0">
                <a:solidFill>
                  <a:srgbClr val="0000CC"/>
                </a:solidFill>
              </a:rPr>
              <a:t>Maestro de </a:t>
            </a:r>
            <a:r>
              <a:rPr lang="en-US" altLang="en-US" sz="1800" dirty="0" err="1" smtClean="0">
                <a:solidFill>
                  <a:srgbClr val="0000CC"/>
                </a:solidFill>
              </a:rPr>
              <a:t>adultos</a:t>
            </a:r>
            <a:r>
              <a:rPr lang="en-US" altLang="en-US" sz="1800" dirty="0">
                <a:solidFill>
                  <a:srgbClr val="0000CC"/>
                </a:solidFill>
              </a:rPr>
              <a:t/>
            </a:r>
            <a:br>
              <a:rPr lang="en-US" altLang="en-US" sz="1800" dirty="0">
                <a:solidFill>
                  <a:srgbClr val="0000CC"/>
                </a:solidFill>
              </a:rPr>
            </a:br>
            <a:r>
              <a:rPr lang="en-US" altLang="en-US" sz="1800" dirty="0" smtClean="0"/>
              <a:t>Personal Worker </a:t>
            </a:r>
            <a:br>
              <a:rPr lang="en-US" altLang="en-US" sz="1800" dirty="0" smtClean="0"/>
            </a:br>
            <a:r>
              <a:rPr lang="en-US" altLang="en-US" sz="1800" dirty="0" err="1" smtClean="0">
                <a:solidFill>
                  <a:srgbClr val="0000CC"/>
                </a:solidFill>
              </a:rPr>
              <a:t>Trabajador</a:t>
            </a:r>
            <a:r>
              <a:rPr lang="en-US" altLang="en-US" sz="1800" dirty="0" smtClean="0">
                <a:solidFill>
                  <a:srgbClr val="0000CC"/>
                </a:solidFill>
              </a:rPr>
              <a:t>(a) personal</a:t>
            </a:r>
            <a:r>
              <a:rPr lang="en-US" altLang="en-US" sz="1800" dirty="0">
                <a:solidFill>
                  <a:srgbClr val="0000CC"/>
                </a:solidFill>
              </a:rPr>
              <a:t/>
            </a:r>
            <a:br>
              <a:rPr lang="en-US" altLang="en-US" sz="1800" dirty="0">
                <a:solidFill>
                  <a:srgbClr val="0000CC"/>
                </a:solidFill>
              </a:rPr>
            </a:br>
            <a:r>
              <a:rPr lang="en-US" altLang="en-US" sz="1800" dirty="0" smtClean="0"/>
              <a:t>Elder/Deacon/wife </a:t>
            </a:r>
            <a:r>
              <a:rPr lang="en-US" altLang="en-US" sz="1800" dirty="0"/>
              <a:t>of</a:t>
            </a:r>
            <a:r>
              <a:rPr lang="en-US" altLang="en-US" sz="1800" dirty="0" smtClean="0"/>
              <a:t>… </a:t>
            </a:r>
            <a:br>
              <a:rPr lang="en-US" altLang="en-US" sz="1800" dirty="0" smtClean="0"/>
            </a:br>
            <a:r>
              <a:rPr lang="en-US" altLang="en-US" sz="1800" dirty="0" err="1" smtClean="0">
                <a:solidFill>
                  <a:srgbClr val="0000CC"/>
                </a:solidFill>
              </a:rPr>
              <a:t>Anciano</a:t>
            </a:r>
            <a:r>
              <a:rPr lang="en-US" altLang="en-US" sz="1800" dirty="0" smtClean="0">
                <a:solidFill>
                  <a:srgbClr val="0000CC"/>
                </a:solidFill>
              </a:rPr>
              <a:t>/</a:t>
            </a:r>
            <a:r>
              <a:rPr lang="en-US" altLang="en-US" sz="1800" dirty="0" err="1" smtClean="0">
                <a:solidFill>
                  <a:srgbClr val="0000CC"/>
                </a:solidFill>
              </a:rPr>
              <a:t>Diácono</a:t>
            </a:r>
            <a:r>
              <a:rPr lang="en-US" altLang="en-US" sz="1800" dirty="0" smtClean="0">
                <a:solidFill>
                  <a:srgbClr val="0000CC"/>
                </a:solidFill>
              </a:rPr>
              <a:t>/</a:t>
            </a:r>
            <a:r>
              <a:rPr lang="en-US" altLang="en-US" sz="1800" dirty="0" err="1" smtClean="0">
                <a:solidFill>
                  <a:srgbClr val="0000CC"/>
                </a:solidFill>
              </a:rPr>
              <a:t>esposa</a:t>
            </a:r>
            <a:r>
              <a:rPr lang="en-US" altLang="en-US" sz="1800" dirty="0" smtClean="0">
                <a:solidFill>
                  <a:srgbClr val="0000CC"/>
                </a:solidFill>
              </a:rPr>
              <a:t> de…</a:t>
            </a:r>
            <a:r>
              <a:rPr lang="en-US" altLang="en-US" sz="1800" dirty="0">
                <a:solidFill>
                  <a:srgbClr val="0000CC"/>
                </a:solidFill>
              </a:rPr>
              <a:t/>
            </a:r>
            <a:br>
              <a:rPr lang="en-US" altLang="en-US" sz="1800" dirty="0">
                <a:solidFill>
                  <a:srgbClr val="0000CC"/>
                </a:solidFill>
              </a:rPr>
            </a:br>
            <a:r>
              <a:rPr lang="en-US" altLang="en-US" sz="1800" dirty="0" smtClean="0"/>
              <a:t>Care-giver </a:t>
            </a:r>
            <a:br>
              <a:rPr lang="en-US" altLang="en-US" sz="1800" dirty="0" smtClean="0"/>
            </a:br>
            <a:r>
              <a:rPr lang="en-US" altLang="en-US" sz="1800" dirty="0" err="1" smtClean="0">
                <a:solidFill>
                  <a:srgbClr val="0000CC"/>
                </a:solidFill>
              </a:rPr>
              <a:t>Cuidador</a:t>
            </a:r>
            <a:r>
              <a:rPr lang="en-US" altLang="en-US" sz="1800" dirty="0" smtClean="0">
                <a:solidFill>
                  <a:srgbClr val="0000CC"/>
                </a:solidFill>
              </a:rPr>
              <a:t>(a)</a:t>
            </a:r>
            <a:r>
              <a:rPr lang="en-US" altLang="en-US" sz="1800" dirty="0">
                <a:solidFill>
                  <a:srgbClr val="0000CC"/>
                </a:solidFill>
              </a:rPr>
              <a:t/>
            </a:r>
            <a:br>
              <a:rPr lang="en-US" altLang="en-US" sz="1800" dirty="0">
                <a:solidFill>
                  <a:srgbClr val="0000CC"/>
                </a:solidFill>
              </a:rPr>
            </a:br>
            <a:r>
              <a:rPr lang="en-US" altLang="en-US" sz="1800" dirty="0" smtClean="0"/>
              <a:t>Evangelist/Wife </a:t>
            </a:r>
            <a:r>
              <a:rPr lang="en-US" altLang="en-US" sz="1800" dirty="0"/>
              <a:t>of</a:t>
            </a:r>
            <a:r>
              <a:rPr lang="en-US" altLang="en-US" sz="1800" dirty="0" smtClean="0"/>
              <a:t>… </a:t>
            </a:r>
            <a:r>
              <a:rPr lang="en-US" altLang="en-US" sz="1800" dirty="0" smtClean="0">
                <a:solidFill>
                  <a:srgbClr val="0000CC"/>
                </a:solidFill>
              </a:rPr>
              <a:t>Evangelista/</a:t>
            </a:r>
            <a:r>
              <a:rPr lang="en-US" altLang="en-US" sz="1800" dirty="0" err="1" smtClean="0">
                <a:solidFill>
                  <a:srgbClr val="0000CC"/>
                </a:solidFill>
              </a:rPr>
              <a:t>Esposa</a:t>
            </a:r>
            <a:r>
              <a:rPr lang="en-US" altLang="en-US" sz="1800" dirty="0" smtClean="0">
                <a:solidFill>
                  <a:srgbClr val="0000CC"/>
                </a:solidFill>
              </a:rPr>
              <a:t> de…</a:t>
            </a:r>
            <a:r>
              <a:rPr lang="en-US" altLang="en-US" sz="1800" dirty="0">
                <a:solidFill>
                  <a:srgbClr val="0000CC"/>
                </a:solidFill>
              </a:rPr>
              <a:t/>
            </a:r>
            <a:br>
              <a:rPr lang="en-US" altLang="en-US" sz="1800" dirty="0">
                <a:solidFill>
                  <a:srgbClr val="0000CC"/>
                </a:solidFill>
              </a:rPr>
            </a:br>
            <a:r>
              <a:rPr lang="en-US" altLang="en-US" sz="1800" dirty="0" smtClean="0"/>
              <a:t>Other </a:t>
            </a:r>
            <a:br>
              <a:rPr lang="en-US" altLang="en-US" sz="1800" dirty="0" smtClean="0"/>
            </a:br>
            <a:r>
              <a:rPr lang="en-US" altLang="en-US" sz="1800" dirty="0" err="1" smtClean="0">
                <a:solidFill>
                  <a:srgbClr val="0000CC"/>
                </a:solidFill>
              </a:rPr>
              <a:t>Otro</a:t>
            </a:r>
            <a:r>
              <a:rPr lang="en-US" altLang="en-US" sz="1800" dirty="0" smtClean="0">
                <a:solidFill>
                  <a:srgbClr val="0000CC"/>
                </a:solidFill>
              </a:rPr>
              <a:t>(a)</a:t>
            </a:r>
            <a:r>
              <a:rPr lang="en-US" altLang="en-US" sz="1800" dirty="0" smtClean="0"/>
              <a:t>:</a:t>
            </a:r>
            <a:endParaRPr lang="en-US" alt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4242F74-815D-BCCD-FB78-C40426541213}"/>
              </a:ext>
            </a:extLst>
          </p:cNvPr>
          <p:cNvSpPr txBox="1">
            <a:spLocks/>
          </p:cNvSpPr>
          <p:nvPr/>
        </p:nvSpPr>
        <p:spPr bwMode="auto">
          <a:xfrm>
            <a:off x="3423920" y="169625"/>
            <a:ext cx="8768080" cy="60563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b="1" kern="0" dirty="0"/>
              <a:t>Qualities / </a:t>
            </a:r>
            <a:r>
              <a:rPr lang="en-US" sz="2400" b="1" kern="0" dirty="0" smtClean="0"/>
              <a:t>Skills – </a:t>
            </a:r>
            <a:r>
              <a:rPr lang="en-US" sz="2400" b="1" kern="0" dirty="0" err="1" smtClean="0">
                <a:solidFill>
                  <a:srgbClr val="0000CC"/>
                </a:solidFill>
              </a:rPr>
              <a:t>Cualidades</a:t>
            </a:r>
            <a:r>
              <a:rPr lang="en-US" sz="2400" b="1" kern="0" dirty="0" smtClean="0">
                <a:solidFill>
                  <a:srgbClr val="0000CC"/>
                </a:solidFill>
              </a:rPr>
              <a:t> / </a:t>
            </a:r>
            <a:r>
              <a:rPr lang="en-US" sz="2400" b="1" kern="0" dirty="0" err="1" smtClean="0">
                <a:solidFill>
                  <a:srgbClr val="0000CC"/>
                </a:solidFill>
              </a:rPr>
              <a:t>Habilidades</a:t>
            </a:r>
            <a:endParaRPr lang="en-US" sz="2400" b="1" kern="0" dirty="0">
              <a:solidFill>
                <a:srgbClr val="0000CC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0D59E12-1DA6-7C67-E53F-16814585124E}"/>
              </a:ext>
            </a:extLst>
          </p:cNvPr>
          <p:cNvCxnSpPr>
            <a:cxnSpLocks/>
          </p:cNvCxnSpPr>
          <p:nvPr/>
        </p:nvCxnSpPr>
        <p:spPr>
          <a:xfrm>
            <a:off x="127000" y="741680"/>
            <a:ext cx="1193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B296FCF-4012-D080-36FD-A291BE89717F}"/>
              </a:ext>
            </a:extLst>
          </p:cNvPr>
          <p:cNvCxnSpPr>
            <a:cxnSpLocks/>
          </p:cNvCxnSpPr>
          <p:nvPr/>
        </p:nvCxnSpPr>
        <p:spPr>
          <a:xfrm>
            <a:off x="3178810" y="207169"/>
            <a:ext cx="0" cy="66508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D066E0-7460-ED44-6B74-B5AD1679FC64}"/>
              </a:ext>
            </a:extLst>
          </p:cNvPr>
          <p:cNvSpPr txBox="1"/>
          <p:nvPr/>
        </p:nvSpPr>
        <p:spPr>
          <a:xfrm>
            <a:off x="3282950" y="805747"/>
            <a:ext cx="9081134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1700" kern="0" dirty="0"/>
              <a:t>[example] Loving/forgiving spirit, Bible knowledge, confidence in leadership, emotional </a:t>
            </a:r>
            <a:r>
              <a:rPr lang="en-US" sz="1700" kern="0" dirty="0" smtClean="0"/>
              <a:t/>
            </a:r>
            <a:br>
              <a:rPr lang="en-US" sz="1700" kern="0" dirty="0" smtClean="0"/>
            </a:br>
            <a:r>
              <a:rPr lang="en-US" sz="1700" kern="0" dirty="0" smtClean="0"/>
              <a:t>control</a:t>
            </a:r>
            <a:r>
              <a:rPr lang="en-US" sz="1700" kern="0" dirty="0"/>
              <a:t>, self-discipline, earning ability, financial discipline, physical health</a:t>
            </a:r>
            <a:r>
              <a:rPr lang="en-US" sz="1700" kern="0" dirty="0" smtClean="0"/>
              <a:t>…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s-ES" sz="1700" kern="0" dirty="0">
                <a:solidFill>
                  <a:srgbClr val="0000CC"/>
                </a:solidFill>
              </a:rPr>
              <a:t>[ejemplo] Espíritu de amor/perdón, conocimiento </a:t>
            </a:r>
            <a:r>
              <a:rPr lang="es-ES" sz="1700" kern="0" dirty="0" smtClean="0">
                <a:solidFill>
                  <a:srgbClr val="0000CC"/>
                </a:solidFill>
              </a:rPr>
              <a:t>bíblico, </a:t>
            </a:r>
            <a:r>
              <a:rPr lang="es-ES" sz="1700" kern="0" dirty="0">
                <a:solidFill>
                  <a:srgbClr val="0000CC"/>
                </a:solidFill>
              </a:rPr>
              <a:t>confianza en el liderazgo, </a:t>
            </a:r>
            <a:r>
              <a:rPr lang="es-ES" sz="1700" kern="0" dirty="0" smtClean="0">
                <a:solidFill>
                  <a:srgbClr val="0000CC"/>
                </a:solidFill>
              </a:rPr>
              <a:t>control </a:t>
            </a:r>
            <a:r>
              <a:rPr lang="es-ES" sz="1700" kern="0" dirty="0">
                <a:solidFill>
                  <a:srgbClr val="0000CC"/>
                </a:solidFill>
              </a:rPr>
              <a:t>emocional, autodisciplina, capacidad para ganar dinero, disciplina financiera, salud física...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sz="1700" kern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A554341-E462-60FA-409E-7CA6DC77F800}"/>
              </a:ext>
            </a:extLst>
          </p:cNvPr>
          <p:cNvCxnSpPr>
            <a:cxnSpLocks/>
          </p:cNvCxnSpPr>
          <p:nvPr/>
        </p:nvCxnSpPr>
        <p:spPr>
          <a:xfrm>
            <a:off x="127000" y="2458720"/>
            <a:ext cx="1193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CAD86CF-E7C6-BB14-7656-A25CBAA20EA5}"/>
              </a:ext>
            </a:extLst>
          </p:cNvPr>
          <p:cNvCxnSpPr>
            <a:cxnSpLocks/>
          </p:cNvCxnSpPr>
          <p:nvPr/>
        </p:nvCxnSpPr>
        <p:spPr>
          <a:xfrm>
            <a:off x="127000" y="1899920"/>
            <a:ext cx="1193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8F3BF4E-B3DD-F677-2A79-968158A871FE}"/>
              </a:ext>
            </a:extLst>
          </p:cNvPr>
          <p:cNvCxnSpPr>
            <a:cxnSpLocks/>
          </p:cNvCxnSpPr>
          <p:nvPr/>
        </p:nvCxnSpPr>
        <p:spPr>
          <a:xfrm>
            <a:off x="127000" y="3526790"/>
            <a:ext cx="1193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47BE5BB-8EE9-5572-CF04-758F6EACEB1F}"/>
              </a:ext>
            </a:extLst>
          </p:cNvPr>
          <p:cNvCxnSpPr>
            <a:cxnSpLocks/>
          </p:cNvCxnSpPr>
          <p:nvPr/>
        </p:nvCxnSpPr>
        <p:spPr>
          <a:xfrm>
            <a:off x="127000" y="3006090"/>
            <a:ext cx="1193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247B3A6-D013-4AFC-21C0-69760D0880CE}"/>
              </a:ext>
            </a:extLst>
          </p:cNvPr>
          <p:cNvCxnSpPr>
            <a:cxnSpLocks/>
          </p:cNvCxnSpPr>
          <p:nvPr/>
        </p:nvCxnSpPr>
        <p:spPr>
          <a:xfrm>
            <a:off x="127000" y="4646930"/>
            <a:ext cx="1193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DEED8E1-6317-595F-64A1-E5F5D1C80F4F}"/>
              </a:ext>
            </a:extLst>
          </p:cNvPr>
          <p:cNvCxnSpPr>
            <a:cxnSpLocks/>
          </p:cNvCxnSpPr>
          <p:nvPr/>
        </p:nvCxnSpPr>
        <p:spPr>
          <a:xfrm>
            <a:off x="127000" y="4094480"/>
            <a:ext cx="1193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89F39C4-9E96-A0FA-996A-61E31253A348}"/>
              </a:ext>
            </a:extLst>
          </p:cNvPr>
          <p:cNvCxnSpPr>
            <a:cxnSpLocks/>
          </p:cNvCxnSpPr>
          <p:nvPr/>
        </p:nvCxnSpPr>
        <p:spPr>
          <a:xfrm>
            <a:off x="127000" y="5739130"/>
            <a:ext cx="1193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85BCC96-B4A4-99D3-2DB7-9545C497F16A}"/>
              </a:ext>
            </a:extLst>
          </p:cNvPr>
          <p:cNvCxnSpPr>
            <a:cxnSpLocks/>
          </p:cNvCxnSpPr>
          <p:nvPr/>
        </p:nvCxnSpPr>
        <p:spPr>
          <a:xfrm>
            <a:off x="127000" y="5205730"/>
            <a:ext cx="1193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BFC7764-4933-AE09-3541-E57D561200B1}"/>
              </a:ext>
            </a:extLst>
          </p:cNvPr>
          <p:cNvCxnSpPr>
            <a:cxnSpLocks/>
          </p:cNvCxnSpPr>
          <p:nvPr/>
        </p:nvCxnSpPr>
        <p:spPr>
          <a:xfrm>
            <a:off x="127000" y="6297930"/>
            <a:ext cx="1193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A2583-3EDC-17C4-D42F-AF30A453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smtClean="0"/>
              <a:t>Quiz </a:t>
            </a:r>
            <a:br>
              <a:rPr lang="en-US" dirty="0" smtClean="0"/>
            </a:br>
            <a:r>
              <a:rPr lang="en-US" dirty="0" smtClean="0">
                <a:solidFill>
                  <a:srgbClr val="0000CC"/>
                </a:solidFill>
              </a:rPr>
              <a:t>PRUEBA DE REPASO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5B4D63-70A5-AE84-F9DF-F8A1EB2BA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0CA011-FE37-CF54-4D54-A7D1871C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55288-F2C6-4656-B5E6-9E40CD3BB45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1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1F71F856-A1B7-A7D8-9E39-8CDD7721A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485612"/>
            <a:ext cx="5330030" cy="6372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s-ES" altLang="en-US" sz="1800" b="1" kern="0" dirty="0" smtClean="0"/>
              <a:t>Identifique </a:t>
            </a:r>
            <a:r>
              <a:rPr lang="es-ES" altLang="en-US" sz="1800" b="1" kern="0" dirty="0"/>
              <a:t>un capítulo de la Biblia que: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s-ES" altLang="en-US" sz="1800" kern="0" dirty="0" smtClean="0"/>
              <a:t>Relata </a:t>
            </a:r>
            <a:r>
              <a:rPr lang="es-ES" altLang="en-US" sz="1800" kern="0" dirty="0"/>
              <a:t>las consecuencias inmediatas de la Caída del hombre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s-ES" altLang="en-US" sz="1800" kern="0" dirty="0" smtClean="0"/>
              <a:t>Relata </a:t>
            </a:r>
            <a:r>
              <a:rPr lang="es-ES" altLang="en-US" sz="1800" kern="0" dirty="0"/>
              <a:t>la historia del mundo en las generaciones posteriores a la caída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s-ES" altLang="en-US" sz="1800" kern="0" dirty="0"/>
              <a:t>Describe </a:t>
            </a:r>
            <a:r>
              <a:rPr lang="es-ES" altLang="en-US" sz="1800" kern="0" dirty="0" smtClean="0"/>
              <a:t>“todo </a:t>
            </a:r>
            <a:r>
              <a:rPr lang="es-ES" altLang="en-US" sz="1800" kern="0" dirty="0"/>
              <a:t>lo que hay en el </a:t>
            </a:r>
            <a:r>
              <a:rPr lang="es-ES" altLang="en-US" sz="1800" kern="0" dirty="0" smtClean="0"/>
              <a:t>mundo</a:t>
            </a:r>
            <a:r>
              <a:rPr lang="es-ES" altLang="en-US" sz="1800" kern="0" dirty="0"/>
              <a:t>"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s-ES" altLang="en-US" sz="1800" kern="0" dirty="0"/>
              <a:t>Afirma que "el </a:t>
            </a:r>
            <a:r>
              <a:rPr lang="es-ES" altLang="en-US" sz="1800" kern="0" dirty="0" smtClean="0"/>
              <a:t>mundo </a:t>
            </a:r>
            <a:r>
              <a:rPr lang="es-ES" altLang="en-US" sz="1800" kern="0" dirty="0"/>
              <a:t>entero está bajo el poder del maligno"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s-ES" altLang="en-US" sz="1800" kern="0" dirty="0"/>
              <a:t>Contrasta la mente </a:t>
            </a:r>
            <a:r>
              <a:rPr lang="es-ES" altLang="en-US" sz="1800" kern="0" dirty="0" smtClean="0"/>
              <a:t>según el Espíritu </a:t>
            </a:r>
            <a:r>
              <a:rPr lang="es-ES" altLang="en-US" sz="1800" kern="0" dirty="0"/>
              <a:t>con la mente </a:t>
            </a:r>
            <a:r>
              <a:rPr lang="es-ES" altLang="en-US" sz="1800" kern="0" dirty="0" smtClean="0"/>
              <a:t>según </a:t>
            </a:r>
            <a:r>
              <a:rPr lang="es-ES" altLang="en-US" sz="1800" kern="0" dirty="0"/>
              <a:t>la carne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s-ES" altLang="en-US" sz="1800" kern="0" dirty="0"/>
              <a:t>Nos exhorta a "crecer </a:t>
            </a:r>
            <a:r>
              <a:rPr lang="es-ES" altLang="en-US" sz="1800" kern="0" dirty="0" smtClean="0"/>
              <a:t>en todos los aspectos en Cristo"</a:t>
            </a:r>
            <a:endParaRPr lang="es-ES" altLang="en-US" sz="1800" kern="0" dirty="0"/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s-ES" altLang="en-US" sz="1800" kern="0" dirty="0"/>
              <a:t>Describe la progresión </a:t>
            </a:r>
            <a:r>
              <a:rPr lang="es-ES" altLang="en-US" sz="1800" kern="0" dirty="0" smtClean="0"/>
              <a:t>desde </a:t>
            </a:r>
            <a:r>
              <a:rPr lang="es-ES" altLang="en-US" sz="1800" kern="0" dirty="0"/>
              <a:t>la </a:t>
            </a:r>
            <a:r>
              <a:rPr lang="es-ES" altLang="en-US" sz="1800" kern="0" dirty="0" smtClean="0"/>
              <a:t>pasión </a:t>
            </a:r>
            <a:r>
              <a:rPr lang="es-ES" altLang="en-US" sz="1800" kern="0" dirty="0"/>
              <a:t>y la seducción, </a:t>
            </a:r>
            <a:r>
              <a:rPr lang="es-ES" altLang="en-US" sz="1800" kern="0" dirty="0" smtClean="0"/>
              <a:t>hasta el </a:t>
            </a:r>
            <a:r>
              <a:rPr lang="es-ES" altLang="en-US" sz="1800" kern="0" dirty="0"/>
              <a:t>pecado y la muerte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s-ES" altLang="en-US" sz="1800" kern="0" dirty="0"/>
              <a:t>Describe poner y quitar acciones y emociones pecaminosas (2 </a:t>
            </a:r>
            <a:r>
              <a:rPr lang="es-ES" altLang="en-US" sz="1800" kern="0" dirty="0" err="1" smtClean="0"/>
              <a:t>caps</a:t>
            </a:r>
            <a:r>
              <a:rPr lang="es-ES" altLang="en-US" sz="1800" kern="0" dirty="0" smtClean="0"/>
              <a:t> </a:t>
            </a:r>
            <a:r>
              <a:rPr lang="es-ES" altLang="en-US" sz="1800" kern="0" dirty="0"/>
              <a:t>en 2 libros diferentes) 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s-ES" altLang="en-US" sz="1800" kern="0" dirty="0"/>
              <a:t>Describe tácticas y motivos de falsos maestros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s-ES" altLang="en-US" sz="1800" kern="0" dirty="0"/>
              <a:t>Describe a personas con dos </a:t>
            </a:r>
            <a:r>
              <a:rPr lang="es-ES" altLang="en-US" sz="1800" kern="0" dirty="0" smtClean="0"/>
              <a:t>cosmovisiones, </a:t>
            </a:r>
            <a:r>
              <a:rPr lang="es-ES" altLang="en-US" sz="1800" kern="0" dirty="0"/>
              <a:t>para uno de los cuales: "su dios es su vientre".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s-ES" altLang="en-US" sz="1800" kern="0" dirty="0" smtClean="0"/>
              <a:t>[Extra] </a:t>
            </a:r>
            <a:r>
              <a:rPr lang="es-ES" altLang="en-US" sz="1800" kern="0" dirty="0"/>
              <a:t>Compara </a:t>
            </a:r>
            <a:r>
              <a:rPr lang="es-ES" altLang="en-US" sz="1800" kern="0" dirty="0" smtClean="0"/>
              <a:t>cómo Esaú vendió </a:t>
            </a:r>
            <a:r>
              <a:rPr lang="es-ES" altLang="en-US" sz="1800" kern="0" dirty="0"/>
              <a:t>la primogenitura </a:t>
            </a:r>
            <a:r>
              <a:rPr lang="es-ES" altLang="en-US" sz="1800" kern="0" dirty="0" smtClean="0"/>
              <a:t>con </a:t>
            </a:r>
            <a:r>
              <a:rPr lang="es-ES" altLang="en-US" sz="1800" kern="0" dirty="0"/>
              <a:t>los fornicarios</a:t>
            </a:r>
            <a:r>
              <a:rPr lang="es-ES" altLang="en-US" sz="1800" kern="0" dirty="0" smtClean="0"/>
              <a:t>.</a:t>
            </a:r>
            <a:endParaRPr lang="en-US" altLang="en-US" sz="1800" kern="0" dirty="0"/>
          </a:p>
        </p:txBody>
      </p:sp>
      <p:sp>
        <p:nvSpPr>
          <p:cNvPr id="188418" name="Slide Number Placeholder 5">
            <a:extLst>
              <a:ext uri="{FF2B5EF4-FFF2-40B4-BE49-F238E27FC236}">
                <a16:creationId xmlns:a16="http://schemas.microsoft.com/office/drawing/2014/main" xmlns="" id="{75BE2EB2-08A1-FFE6-5772-47ACAFA5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4270A6-13D6-4BDA-A39F-ABEEC9FCC1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xmlns="" id="{8699FEBE-6A60-F288-54DF-63C595292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563563"/>
          </a:xfrm>
        </p:spPr>
        <p:txBody>
          <a:bodyPr/>
          <a:lstStyle/>
          <a:p>
            <a:pPr eaLnBrk="1" hangingPunct="1"/>
            <a:r>
              <a:rPr lang="en-US" altLang="en-US" sz="2500" dirty="0"/>
              <a:t>Review Quiz on key Bible </a:t>
            </a:r>
            <a:r>
              <a:rPr lang="en-US" altLang="en-US" sz="2500" dirty="0" smtClean="0"/>
              <a:t>Texts / </a:t>
            </a:r>
            <a:r>
              <a:rPr lang="en-US" altLang="en-US" sz="2500" dirty="0" err="1">
                <a:solidFill>
                  <a:srgbClr val="0000CC"/>
                </a:solidFill>
              </a:rPr>
              <a:t>Prueba</a:t>
            </a:r>
            <a:r>
              <a:rPr lang="en-US" altLang="en-US" sz="2500" dirty="0">
                <a:solidFill>
                  <a:srgbClr val="0000CC"/>
                </a:solidFill>
              </a:rPr>
              <a:t> de </a:t>
            </a:r>
            <a:r>
              <a:rPr lang="en-US" altLang="en-US" sz="2500" dirty="0" err="1">
                <a:solidFill>
                  <a:srgbClr val="0000CC"/>
                </a:solidFill>
              </a:rPr>
              <a:t>repaso</a:t>
            </a:r>
            <a:r>
              <a:rPr lang="en-US" altLang="en-US" sz="2500" dirty="0">
                <a:solidFill>
                  <a:srgbClr val="0000CC"/>
                </a:solidFill>
              </a:rPr>
              <a:t> </a:t>
            </a:r>
            <a:r>
              <a:rPr lang="en-US" altLang="en-US" sz="2500" dirty="0" err="1">
                <a:solidFill>
                  <a:srgbClr val="0000CC"/>
                </a:solidFill>
              </a:rPr>
              <a:t>sobre</a:t>
            </a:r>
            <a:r>
              <a:rPr lang="en-US" altLang="en-US" sz="2500" dirty="0">
                <a:solidFill>
                  <a:srgbClr val="0000CC"/>
                </a:solidFill>
              </a:rPr>
              <a:t> </a:t>
            </a:r>
            <a:r>
              <a:rPr lang="en-US" altLang="en-US" sz="2500" dirty="0" err="1">
                <a:solidFill>
                  <a:srgbClr val="0000CC"/>
                </a:solidFill>
              </a:rPr>
              <a:t>textos</a:t>
            </a:r>
            <a:r>
              <a:rPr lang="en-US" altLang="en-US" sz="2500" dirty="0">
                <a:solidFill>
                  <a:srgbClr val="0000CC"/>
                </a:solidFill>
              </a:rPr>
              <a:t> </a:t>
            </a:r>
            <a:r>
              <a:rPr lang="en-US" altLang="en-US" sz="2500" dirty="0" err="1">
                <a:solidFill>
                  <a:srgbClr val="0000CC"/>
                </a:solidFill>
              </a:rPr>
              <a:t>bíblicos</a:t>
            </a:r>
            <a:r>
              <a:rPr lang="en-US" altLang="en-US" sz="2500" dirty="0">
                <a:solidFill>
                  <a:srgbClr val="0000CC"/>
                </a:solidFill>
              </a:rPr>
              <a:t> </a:t>
            </a:r>
            <a:r>
              <a:rPr lang="en-US" altLang="en-US" sz="2500" dirty="0" smtClean="0">
                <a:solidFill>
                  <a:srgbClr val="0000CC"/>
                </a:solidFill>
              </a:rPr>
              <a:t>claves</a:t>
            </a:r>
            <a:endParaRPr lang="en-US" altLang="en-US" sz="2500" dirty="0"/>
          </a:p>
        </p:txBody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xmlns="" id="{1F71F856-A1B7-A7D8-9E39-8CDD7721A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476" y="485613"/>
            <a:ext cx="5099051" cy="5610808"/>
          </a:xfrm>
        </p:spPr>
        <p:txBody>
          <a:bodyPr/>
          <a:lstStyle/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1800" b="1" dirty="0"/>
              <a:t>List a chapter of the Bible that: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1800" dirty="0"/>
              <a:t>Records the immediate consequences 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of </a:t>
            </a:r>
            <a:r>
              <a:rPr lang="en-US" altLang="en-US" sz="1800" dirty="0"/>
              <a:t>the Fall of man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1800" dirty="0"/>
              <a:t>Records world history in the generations 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after </a:t>
            </a:r>
            <a:r>
              <a:rPr lang="en-US" altLang="en-US" sz="1800" dirty="0"/>
              <a:t>the fall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1800" dirty="0"/>
              <a:t>Describes “All that is in the World”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1800" dirty="0"/>
              <a:t>States, “the whole World is under the 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power </a:t>
            </a:r>
            <a:r>
              <a:rPr lang="en-US" altLang="en-US" sz="1800" dirty="0"/>
              <a:t>of the evil one.”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1800" dirty="0"/>
              <a:t>Contrasts the mind of the spirit with the 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mind </a:t>
            </a:r>
            <a:r>
              <a:rPr lang="en-US" altLang="en-US" sz="1800" dirty="0"/>
              <a:t>of the flesh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1800" dirty="0"/>
              <a:t>Exhorts us to “grow up in all things unto Christ”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1800" dirty="0"/>
              <a:t>Describes progression from lust &amp; 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enticement</a:t>
            </a:r>
            <a:r>
              <a:rPr lang="en-US" altLang="en-US" sz="1800" dirty="0"/>
              <a:t>, to sin &amp; death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1800" dirty="0"/>
              <a:t>Describes putting on &amp; off sinful actions &amp; </a:t>
            </a:r>
            <a:r>
              <a:rPr lang="en-US" altLang="en-US" sz="1800" dirty="0" smtClean="0"/>
              <a:t>emotions </a:t>
            </a:r>
            <a:r>
              <a:rPr lang="en-US" altLang="en-US" sz="1800" dirty="0"/>
              <a:t>(2 chapters in 2 different books) 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1800" dirty="0"/>
              <a:t>Describes tactics &amp; motives of false teachers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1800" dirty="0"/>
              <a:t>Describes people with two world views, for one of which: “their god is their belly”.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1800" dirty="0"/>
              <a:t>[Bonus] Compares Esau’s selling of his birthright to fornicators.</a:t>
            </a:r>
          </a:p>
        </p:txBody>
      </p:sp>
      <p:sp>
        <p:nvSpPr>
          <p:cNvPr id="101389" name="Text Box 13">
            <a:extLst>
              <a:ext uri="{FF2B5EF4-FFF2-40B4-BE49-F238E27FC236}">
                <a16:creationId xmlns:a16="http://schemas.microsoft.com/office/drawing/2014/main" xmlns="" id="{2C9B2F74-C6D1-6F5E-35B7-F9890FF50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132" y="849151"/>
            <a:ext cx="1471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3366CC"/>
                </a:solidFill>
                <a:latin typeface="Lucida Handwriting" panose="03010101010101010101" pitchFamily="66" charset="0"/>
              </a:rPr>
              <a:t>Genesis 3</a:t>
            </a:r>
          </a:p>
        </p:txBody>
      </p:sp>
      <p:sp>
        <p:nvSpPr>
          <p:cNvPr id="101400" name="Text Box 24">
            <a:extLst>
              <a:ext uri="{FF2B5EF4-FFF2-40B4-BE49-F238E27FC236}">
                <a16:creationId xmlns:a16="http://schemas.microsoft.com/office/drawing/2014/main" xmlns="" id="{12B6600D-B5DA-7CCB-BBC8-CED1E7BA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102" y="1423354"/>
            <a:ext cx="1768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3366CC"/>
                </a:solidFill>
                <a:latin typeface="Lucida Handwriting" panose="03010101010101010101" pitchFamily="66" charset="0"/>
              </a:rPr>
              <a:t>Genesis 4-5</a:t>
            </a:r>
          </a:p>
        </p:txBody>
      </p:sp>
      <p:sp>
        <p:nvSpPr>
          <p:cNvPr id="101402" name="Text Box 26">
            <a:extLst>
              <a:ext uri="{FF2B5EF4-FFF2-40B4-BE49-F238E27FC236}">
                <a16:creationId xmlns:a16="http://schemas.microsoft.com/office/drawing/2014/main" xmlns="" id="{41E4BA2E-AC50-01F7-7A21-D7492C1D5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983" y="1904377"/>
            <a:ext cx="19159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3366CC"/>
                </a:solidFill>
                <a:latin typeface="Lucida Handwriting" panose="03010101010101010101" pitchFamily="66" charset="0"/>
                <a:hlinkClick r:id="" action="ppaction://noaction"/>
              </a:rPr>
              <a:t>I </a:t>
            </a:r>
            <a:r>
              <a:rPr lang="en-US" altLang="en-US" sz="2000" b="1" dirty="0" err="1" smtClean="0">
                <a:solidFill>
                  <a:srgbClr val="3366CC"/>
                </a:solidFill>
                <a:latin typeface="Lucida Handwriting" panose="03010101010101010101" pitchFamily="66" charset="0"/>
                <a:hlinkClick r:id="" action="ppaction://noaction"/>
              </a:rPr>
              <a:t>Jn</a:t>
            </a:r>
            <a:r>
              <a:rPr lang="en-US" altLang="en-US" sz="2000" b="1" dirty="0" smtClean="0">
                <a:solidFill>
                  <a:srgbClr val="3366CC"/>
                </a:solidFill>
                <a:latin typeface="Lucida Handwriting" panose="03010101010101010101" pitchFamily="66" charset="0"/>
                <a:hlinkClick r:id="" action="ppaction://noaction"/>
              </a:rPr>
              <a:t> </a:t>
            </a:r>
            <a:r>
              <a:rPr lang="en-US" altLang="en-US" sz="2000" b="1" dirty="0">
                <a:solidFill>
                  <a:srgbClr val="3366CC"/>
                </a:solidFill>
                <a:latin typeface="Lucida Handwriting" panose="03010101010101010101" pitchFamily="66" charset="0"/>
                <a:hlinkClick r:id="" action="ppaction://noaction"/>
              </a:rPr>
              <a:t>2:15-17</a:t>
            </a:r>
            <a:endParaRPr lang="en-US" altLang="en-US" sz="2000" b="1" dirty="0">
              <a:solidFill>
                <a:srgbClr val="3366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01403" name="Text Box 27">
            <a:extLst>
              <a:ext uri="{FF2B5EF4-FFF2-40B4-BE49-F238E27FC236}">
                <a16:creationId xmlns:a16="http://schemas.microsoft.com/office/drawing/2014/main" xmlns="" id="{59737864-DD2B-C282-4E81-B28D6CDA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224" y="2323507"/>
            <a:ext cx="1446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3366CC"/>
                </a:solidFill>
                <a:latin typeface="Lucida Handwriting" panose="03010101010101010101" pitchFamily="66" charset="0"/>
              </a:rPr>
              <a:t>I </a:t>
            </a:r>
            <a:r>
              <a:rPr lang="en-US" altLang="en-US" sz="2000" b="1" dirty="0" err="1" smtClean="0">
                <a:solidFill>
                  <a:srgbClr val="3366CC"/>
                </a:solidFill>
                <a:latin typeface="Lucida Handwriting" panose="03010101010101010101" pitchFamily="66" charset="0"/>
              </a:rPr>
              <a:t>Jn</a:t>
            </a:r>
            <a:r>
              <a:rPr lang="en-US" altLang="en-US" sz="2000" b="1" dirty="0" smtClean="0">
                <a:solidFill>
                  <a:srgbClr val="3366CC"/>
                </a:solidFill>
                <a:latin typeface="Lucida Handwriting" panose="03010101010101010101" pitchFamily="66" charset="0"/>
              </a:rPr>
              <a:t> </a:t>
            </a:r>
            <a:r>
              <a:rPr lang="en-US" altLang="en-US" sz="2000" b="1" dirty="0">
                <a:solidFill>
                  <a:srgbClr val="3366CC"/>
                </a:solidFill>
                <a:latin typeface="Lucida Handwriting" panose="03010101010101010101" pitchFamily="66" charset="0"/>
              </a:rPr>
              <a:t>5:19</a:t>
            </a:r>
          </a:p>
        </p:txBody>
      </p:sp>
      <p:sp>
        <p:nvSpPr>
          <p:cNvPr id="101404" name="Text Box 28">
            <a:extLst>
              <a:ext uri="{FF2B5EF4-FFF2-40B4-BE49-F238E27FC236}">
                <a16:creationId xmlns:a16="http://schemas.microsoft.com/office/drawing/2014/main" xmlns="" id="{43BF7FE7-FF0A-E032-D522-75F85B962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549" y="2805127"/>
            <a:ext cx="1096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3366CC"/>
                </a:solidFill>
                <a:latin typeface="Lucida Handwriting" panose="03010101010101010101" pitchFamily="66" charset="0"/>
                <a:hlinkClick r:id="" action="ppaction://noaction"/>
              </a:rPr>
              <a:t>Rom </a:t>
            </a:r>
            <a:r>
              <a:rPr lang="en-US" altLang="en-US" sz="2000" b="1" dirty="0">
                <a:solidFill>
                  <a:srgbClr val="3366CC"/>
                </a:solidFill>
                <a:latin typeface="Lucida Handwriting" panose="03010101010101010101" pitchFamily="66" charset="0"/>
                <a:hlinkClick r:id="" action="ppaction://noaction"/>
              </a:rPr>
              <a:t>8</a:t>
            </a:r>
            <a:endParaRPr lang="en-US" altLang="en-US" sz="2000" b="1" dirty="0">
              <a:solidFill>
                <a:srgbClr val="3366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01405" name="Text Box 29">
            <a:extLst>
              <a:ext uri="{FF2B5EF4-FFF2-40B4-BE49-F238E27FC236}">
                <a16:creationId xmlns:a16="http://schemas.microsoft.com/office/drawing/2014/main" xmlns="" id="{28D0EEBA-A48B-C72B-DBCF-F4F8EA699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741" y="3467782"/>
            <a:ext cx="13211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 smtClean="0">
                <a:solidFill>
                  <a:srgbClr val="3366CC"/>
                </a:solidFill>
                <a:latin typeface="Lucida Handwriting" panose="03010101010101010101" pitchFamily="66" charset="0"/>
                <a:hlinkClick r:id="rId2" action="ppaction://hlinksldjump"/>
              </a:rPr>
              <a:t>Eph</a:t>
            </a:r>
            <a:r>
              <a:rPr lang="en-US" altLang="en-US" sz="2000" b="1" dirty="0" smtClean="0">
                <a:solidFill>
                  <a:srgbClr val="3366CC"/>
                </a:solidFill>
                <a:latin typeface="Lucida Handwriting" panose="03010101010101010101" pitchFamily="66" charset="0"/>
                <a:hlinkClick r:id="rId2" action="ppaction://hlinksldjump"/>
              </a:rPr>
              <a:t>/</a:t>
            </a:r>
            <a:r>
              <a:rPr lang="en-US" altLang="en-US" sz="2000" b="1" dirty="0" err="1" smtClean="0">
                <a:solidFill>
                  <a:srgbClr val="3366CC"/>
                </a:solidFill>
                <a:latin typeface="Lucida Handwriting" panose="03010101010101010101" pitchFamily="66" charset="0"/>
                <a:hlinkClick r:id="rId2" action="ppaction://hlinksldjump"/>
              </a:rPr>
              <a:t>Ef</a:t>
            </a:r>
            <a:r>
              <a:rPr lang="en-US" altLang="en-US" sz="2000" b="1" dirty="0" smtClean="0">
                <a:solidFill>
                  <a:srgbClr val="3366CC"/>
                </a:solidFill>
                <a:latin typeface="Lucida Handwriting" panose="03010101010101010101" pitchFamily="66" charset="0"/>
                <a:hlinkClick r:id="rId2" action="ppaction://hlinksldjump"/>
              </a:rPr>
              <a:t> </a:t>
            </a:r>
            <a:r>
              <a:rPr lang="en-US" altLang="en-US" sz="2000" b="1" dirty="0">
                <a:solidFill>
                  <a:srgbClr val="3366CC"/>
                </a:solidFill>
                <a:latin typeface="Lucida Handwriting" panose="03010101010101010101" pitchFamily="66" charset="0"/>
                <a:hlinkClick r:id="rId2" action="ppaction://hlinksldjump"/>
              </a:rPr>
              <a:t>4</a:t>
            </a:r>
            <a:endParaRPr lang="en-US" altLang="en-US" sz="2000" b="1" dirty="0">
              <a:solidFill>
                <a:srgbClr val="3366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01406" name="Text Box 30">
            <a:extLst>
              <a:ext uri="{FF2B5EF4-FFF2-40B4-BE49-F238E27FC236}">
                <a16:creationId xmlns:a16="http://schemas.microsoft.com/office/drawing/2014/main" xmlns="" id="{BD0D4760-FFD9-DC87-7E4B-DD9A36C19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548" y="4046938"/>
            <a:ext cx="15247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 smtClean="0">
                <a:solidFill>
                  <a:srgbClr val="3366CC"/>
                </a:solidFill>
                <a:latin typeface="Lucida Handwriting" panose="03010101010101010101" pitchFamily="66" charset="0"/>
                <a:hlinkClick r:id="rId3" action="ppaction://hlinksldjump"/>
              </a:rPr>
              <a:t>Jms</a:t>
            </a:r>
            <a:r>
              <a:rPr lang="en-US" altLang="en-US" sz="2000" b="1" dirty="0" smtClean="0">
                <a:solidFill>
                  <a:srgbClr val="3366CC"/>
                </a:solidFill>
                <a:latin typeface="Lucida Handwriting" panose="03010101010101010101" pitchFamily="66" charset="0"/>
                <a:hlinkClick r:id="rId3" action="ppaction://hlinksldjump"/>
              </a:rPr>
              <a:t>/Stg </a:t>
            </a:r>
            <a:r>
              <a:rPr lang="en-US" altLang="en-US" sz="2000" b="1" dirty="0">
                <a:solidFill>
                  <a:srgbClr val="3366CC"/>
                </a:solidFill>
                <a:latin typeface="Lucida Handwriting" panose="03010101010101010101" pitchFamily="66" charset="0"/>
                <a:hlinkClick r:id="rId3" action="ppaction://hlinksldjump"/>
              </a:rPr>
              <a:t>1</a:t>
            </a:r>
            <a:endParaRPr lang="en-US" altLang="en-US" sz="2000" b="1" dirty="0">
              <a:solidFill>
                <a:srgbClr val="3366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01407" name="Text Box 31">
            <a:extLst>
              <a:ext uri="{FF2B5EF4-FFF2-40B4-BE49-F238E27FC236}">
                <a16:creationId xmlns:a16="http://schemas.microsoft.com/office/drawing/2014/main" xmlns="" id="{11236C66-A311-F166-CE91-76662ACD6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394" y="4487017"/>
            <a:ext cx="18458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 smtClean="0">
                <a:solidFill>
                  <a:srgbClr val="3366CC"/>
                </a:solidFill>
                <a:latin typeface="Lucida Handwriting" panose="03010101010101010101" pitchFamily="66" charset="0"/>
              </a:rPr>
              <a:t>Eph</a:t>
            </a:r>
            <a:r>
              <a:rPr lang="en-US" altLang="en-US" sz="2000" b="1" dirty="0" smtClean="0">
                <a:solidFill>
                  <a:srgbClr val="3366CC"/>
                </a:solidFill>
                <a:latin typeface="Lucida Handwriting" panose="03010101010101010101" pitchFamily="66" charset="0"/>
              </a:rPr>
              <a:t>/</a:t>
            </a:r>
            <a:r>
              <a:rPr lang="en-US" altLang="en-US" sz="2000" b="1" dirty="0" err="1" smtClean="0">
                <a:solidFill>
                  <a:srgbClr val="3366CC"/>
                </a:solidFill>
                <a:latin typeface="Lucida Handwriting" panose="03010101010101010101" pitchFamily="66" charset="0"/>
              </a:rPr>
              <a:t>Ef</a:t>
            </a:r>
            <a:r>
              <a:rPr lang="en-US" altLang="en-US" sz="2000" b="1" dirty="0" smtClean="0">
                <a:solidFill>
                  <a:srgbClr val="3366CC"/>
                </a:solidFill>
                <a:latin typeface="Lucida Handwriting" panose="03010101010101010101" pitchFamily="66" charset="0"/>
              </a:rPr>
              <a:t> </a:t>
            </a:r>
            <a:r>
              <a:rPr lang="en-US" altLang="en-US" sz="2000" b="1" dirty="0">
                <a:solidFill>
                  <a:srgbClr val="3366CC"/>
                </a:solidFill>
                <a:latin typeface="Lucida Handwriting" panose="03010101010101010101" pitchFamily="66" charset="0"/>
              </a:rPr>
              <a:t>4; Col 3; </a:t>
            </a:r>
            <a:r>
              <a:rPr lang="en-US" altLang="en-US" sz="2000" b="1" dirty="0" smtClean="0">
                <a:solidFill>
                  <a:srgbClr val="3366CC"/>
                </a:solidFill>
                <a:latin typeface="Lucida Handwriting" panose="03010101010101010101" pitchFamily="66" charset="0"/>
              </a:rPr>
              <a:t>Gal </a:t>
            </a:r>
            <a:r>
              <a:rPr lang="en-US" altLang="en-US" sz="2000" b="1" dirty="0">
                <a:solidFill>
                  <a:srgbClr val="3366CC"/>
                </a:solidFill>
                <a:latin typeface="Lucida Handwriting" panose="03010101010101010101" pitchFamily="66" charset="0"/>
              </a:rPr>
              <a:t>5</a:t>
            </a:r>
          </a:p>
        </p:txBody>
      </p:sp>
      <p:sp>
        <p:nvSpPr>
          <p:cNvPr id="101408" name="Text Box 32">
            <a:extLst>
              <a:ext uri="{FF2B5EF4-FFF2-40B4-BE49-F238E27FC236}">
                <a16:creationId xmlns:a16="http://schemas.microsoft.com/office/drawing/2014/main" xmlns="" id="{F3D42212-EF16-4706-3A28-01F53D02C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477" y="5245552"/>
            <a:ext cx="2029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3366CC"/>
                </a:solidFill>
                <a:latin typeface="Lucida Handwriting" panose="03010101010101010101" pitchFamily="66" charset="0"/>
                <a:hlinkClick r:id="" action="ppaction://noaction"/>
              </a:rPr>
              <a:t>II </a:t>
            </a:r>
            <a:r>
              <a:rPr lang="en-US" altLang="en-US" sz="2000" b="1" dirty="0" err="1" smtClean="0">
                <a:solidFill>
                  <a:srgbClr val="3366CC"/>
                </a:solidFill>
                <a:latin typeface="Lucida Handwriting" panose="03010101010101010101" pitchFamily="66" charset="0"/>
                <a:hlinkClick r:id="" action="ppaction://noaction"/>
              </a:rPr>
              <a:t>Pe</a:t>
            </a:r>
            <a:r>
              <a:rPr lang="en-US" altLang="en-US" sz="2000" b="1" dirty="0" smtClean="0">
                <a:solidFill>
                  <a:srgbClr val="3366CC"/>
                </a:solidFill>
                <a:latin typeface="Lucida Handwriting" panose="03010101010101010101" pitchFamily="66" charset="0"/>
                <a:hlinkClick r:id="" action="ppaction://noaction"/>
              </a:rPr>
              <a:t> </a:t>
            </a:r>
            <a:r>
              <a:rPr lang="en-US" altLang="en-US" sz="2000" b="1" dirty="0">
                <a:solidFill>
                  <a:srgbClr val="3366CC"/>
                </a:solidFill>
                <a:latin typeface="Lucida Handwriting" panose="03010101010101010101" pitchFamily="66" charset="0"/>
                <a:hlinkClick r:id="" action="ppaction://noaction"/>
              </a:rPr>
              <a:t>2</a:t>
            </a:r>
            <a:r>
              <a:rPr lang="en-US" altLang="en-US" sz="2000" b="1" dirty="0">
                <a:solidFill>
                  <a:srgbClr val="3366CC"/>
                </a:solidFill>
                <a:latin typeface="Lucida Handwriting" panose="03010101010101010101" pitchFamily="66" charset="0"/>
              </a:rPr>
              <a:t>; Col 3</a:t>
            </a:r>
          </a:p>
        </p:txBody>
      </p:sp>
      <p:sp>
        <p:nvSpPr>
          <p:cNvPr id="101409" name="Text Box 33">
            <a:extLst>
              <a:ext uri="{FF2B5EF4-FFF2-40B4-BE49-F238E27FC236}">
                <a16:creationId xmlns:a16="http://schemas.microsoft.com/office/drawing/2014/main" xmlns="" id="{F431F01A-FC8D-8F87-6F5A-69A738FAE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447" y="5736280"/>
            <a:ext cx="14189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 smtClean="0">
                <a:solidFill>
                  <a:srgbClr val="3366CC"/>
                </a:solidFill>
                <a:latin typeface="Lucida Handwriting" panose="03010101010101010101" pitchFamily="66" charset="0"/>
                <a:hlinkClick r:id="" action="ppaction://noaction"/>
              </a:rPr>
              <a:t>Php</a:t>
            </a:r>
            <a:r>
              <a:rPr lang="en-US" altLang="en-US" sz="2000" b="1" dirty="0" smtClean="0">
                <a:solidFill>
                  <a:srgbClr val="3366CC"/>
                </a:solidFill>
                <a:latin typeface="Lucida Handwriting" panose="03010101010101010101" pitchFamily="66" charset="0"/>
                <a:hlinkClick r:id="" action="ppaction://noaction"/>
              </a:rPr>
              <a:t>/Flp</a:t>
            </a:r>
            <a:r>
              <a:rPr lang="en-US" altLang="en-US" sz="2000" b="1" dirty="0" smtClean="0">
                <a:solidFill>
                  <a:srgbClr val="3366CC"/>
                </a:solidFill>
                <a:latin typeface="Lucida Handwriting" panose="03010101010101010101" pitchFamily="66" charset="0"/>
                <a:hlinkClick r:id="" action="ppaction://noaction"/>
              </a:rPr>
              <a:t>3</a:t>
            </a:r>
            <a:endParaRPr lang="en-US" altLang="en-US" sz="2000" b="1" dirty="0">
              <a:solidFill>
                <a:srgbClr val="3366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7" name="Text Box 34">
            <a:hlinkClick r:id="" action="ppaction://noaction"/>
            <a:extLst>
              <a:ext uri="{FF2B5EF4-FFF2-40B4-BE49-F238E27FC236}">
                <a16:creationId xmlns:a16="http://schemas.microsoft.com/office/drawing/2014/main" xmlns="" id="{90EFDCE8-160E-2C77-3705-984CDC43B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091" y="6248321"/>
            <a:ext cx="11576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 smtClean="0">
                <a:solidFill>
                  <a:srgbClr val="3366CC"/>
                </a:solidFill>
                <a:latin typeface="Lucida Handwriting" panose="03010101010101010101" pitchFamily="66" charset="0"/>
              </a:rPr>
              <a:t>Heb</a:t>
            </a:r>
            <a:r>
              <a:rPr lang="en-US" altLang="en-US" sz="2000" b="1" dirty="0" smtClean="0">
                <a:solidFill>
                  <a:srgbClr val="3366CC"/>
                </a:solidFill>
                <a:latin typeface="Lucida Handwriting" panose="03010101010101010101" pitchFamily="66" charset="0"/>
              </a:rPr>
              <a:t> </a:t>
            </a:r>
            <a:r>
              <a:rPr lang="en-US" altLang="en-US" sz="2000" b="1" dirty="0">
                <a:solidFill>
                  <a:srgbClr val="3366CC"/>
                </a:solidFill>
                <a:latin typeface="Lucida Handwriting" panose="03010101010101010101" pitchFamily="66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9" grpId="0"/>
      <p:bldP spid="101400" grpId="0"/>
      <p:bldP spid="101402" grpId="0"/>
      <p:bldP spid="101403" grpId="0"/>
      <p:bldP spid="101404" grpId="0"/>
      <p:bldP spid="101405" grpId="0"/>
      <p:bldP spid="101406" grpId="0"/>
      <p:bldP spid="101407" grpId="0"/>
      <p:bldP spid="101408" grpId="0"/>
      <p:bldP spid="10140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xmlns="" id="{C56D579F-0475-CCBB-6105-198FB5ACF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1493" y="335757"/>
            <a:ext cx="8229600" cy="563563"/>
          </a:xfrm>
        </p:spPr>
        <p:txBody>
          <a:bodyPr/>
          <a:lstStyle/>
          <a:p>
            <a:pPr eaLnBrk="1" hangingPunct="1"/>
            <a:r>
              <a:rPr lang="en-US" altLang="en-US" dirty="0"/>
              <a:t>Short </a:t>
            </a:r>
            <a:r>
              <a:rPr lang="en-US" altLang="en-US" dirty="0" smtClean="0"/>
              <a:t>Answer / </a:t>
            </a:r>
            <a:r>
              <a:rPr lang="en-US" altLang="en-US" dirty="0" err="1" smtClean="0">
                <a:solidFill>
                  <a:srgbClr val="0000CC"/>
                </a:solidFill>
              </a:rPr>
              <a:t>Respuesta</a:t>
            </a:r>
            <a:r>
              <a:rPr lang="en-US" altLang="en-US" dirty="0" smtClean="0">
                <a:solidFill>
                  <a:srgbClr val="0000CC"/>
                </a:solidFill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</a:rPr>
              <a:t>corta</a:t>
            </a:r>
            <a:r>
              <a:rPr lang="en-US" altLang="en-US" dirty="0" smtClean="0"/>
              <a:t> (1/5)</a:t>
            </a:r>
            <a:endParaRPr lang="en-US" altLang="en-US" dirty="0"/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xmlns="" id="{73EAF6BE-CE82-37EE-2073-BADE19414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8543" y="1235076"/>
            <a:ext cx="8710613" cy="25146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eriod" startAt="12"/>
            </a:pPr>
            <a:r>
              <a:rPr lang="en-US" altLang="en-US" sz="1800" dirty="0"/>
              <a:t>List at least </a:t>
            </a:r>
            <a:r>
              <a:rPr lang="en-US" altLang="en-US" sz="1800" dirty="0">
                <a:hlinkClick r:id="rId2" action="ppaction://hlinksldjump"/>
              </a:rPr>
              <a:t>3 consequences </a:t>
            </a:r>
            <a:r>
              <a:rPr lang="en-US" altLang="en-US" sz="1800" dirty="0"/>
              <a:t>of the Fall on man &amp; the earth</a:t>
            </a:r>
            <a:br>
              <a:rPr lang="en-US" altLang="en-US" sz="1800" dirty="0"/>
            </a:br>
            <a:endParaRPr lang="en-US" altLang="en-US" sz="1800" dirty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 startAt="12"/>
            </a:pPr>
            <a:r>
              <a:rPr lang="en-US" altLang="en-US" sz="1800" dirty="0"/>
              <a:t>List the </a:t>
            </a:r>
            <a:r>
              <a:rPr lang="en-US" altLang="en-US" sz="1800" dirty="0">
                <a:hlinkClick r:id="" action="ppaction://noaction"/>
              </a:rPr>
              <a:t>3 things </a:t>
            </a:r>
            <a:r>
              <a:rPr lang="en-US" altLang="en-US" sz="1800" dirty="0"/>
              <a:t>that are “all that is in the World”</a:t>
            </a:r>
            <a:br>
              <a:rPr lang="en-US" altLang="en-US" sz="1800" dirty="0"/>
            </a:br>
            <a:endParaRPr lang="en-US" altLang="en-US" sz="1800" dirty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 startAt="12"/>
            </a:pPr>
            <a:r>
              <a:rPr lang="en-US" altLang="en-US" sz="1800" dirty="0"/>
              <a:t>List 3 appeals Satan made to Eve.</a:t>
            </a:r>
            <a:br>
              <a:rPr lang="en-US" altLang="en-US" sz="1800" dirty="0"/>
            </a:br>
            <a:endParaRPr lang="en-US" altLang="en-US" sz="1800" dirty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 startAt="12"/>
            </a:pPr>
            <a:r>
              <a:rPr lang="en-US" altLang="en-US" sz="1800" dirty="0"/>
              <a:t>List 2 O.T. characters (we studied), who did not overcome physical desires.</a:t>
            </a:r>
            <a:br>
              <a:rPr lang="en-US" altLang="en-US" sz="1800" dirty="0"/>
            </a:br>
            <a:r>
              <a:rPr lang="en-US" altLang="en-US" sz="1800" dirty="0"/>
              <a:t/>
            </a:r>
            <a:br>
              <a:rPr lang="en-US" altLang="en-US" sz="1800" dirty="0"/>
            </a:br>
            <a:endParaRPr lang="en-US" altLang="en-US" sz="1800" dirty="0"/>
          </a:p>
        </p:txBody>
      </p:sp>
      <p:sp>
        <p:nvSpPr>
          <p:cNvPr id="102410" name="Text Box 10">
            <a:extLst>
              <a:ext uri="{FF2B5EF4-FFF2-40B4-BE49-F238E27FC236}">
                <a16:creationId xmlns:a16="http://schemas.microsoft.com/office/drawing/2014/main" xmlns="" id="{C68B44AD-EB45-1267-F01B-8A33FEBA6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343" y="1979614"/>
            <a:ext cx="59150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Lucida Handwriting" panose="03010101010101010101" pitchFamily="66" charset="0"/>
              </a:rPr>
              <a:t>Lust of the flesh, Lust of the eyes, Pride of life</a:t>
            </a:r>
          </a:p>
        </p:txBody>
      </p:sp>
      <p:sp>
        <p:nvSpPr>
          <p:cNvPr id="102411" name="Text Box 11">
            <a:extLst>
              <a:ext uri="{FF2B5EF4-FFF2-40B4-BE49-F238E27FC236}">
                <a16:creationId xmlns:a16="http://schemas.microsoft.com/office/drawing/2014/main" xmlns="" id="{F59E44E6-DC43-E656-4139-1FCB4D2D1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343" y="1431926"/>
            <a:ext cx="7670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Lucida Handwriting" panose="03010101010101010101" pitchFamily="66" charset="0"/>
              </a:rPr>
              <a:t>Pain, Death, Insecurity, Guilt, Shame, Reason for Greed…</a:t>
            </a:r>
          </a:p>
        </p:txBody>
      </p:sp>
      <p:sp>
        <p:nvSpPr>
          <p:cNvPr id="102422" name="Text Box 22">
            <a:extLst>
              <a:ext uri="{FF2B5EF4-FFF2-40B4-BE49-F238E27FC236}">
                <a16:creationId xmlns:a16="http://schemas.microsoft.com/office/drawing/2014/main" xmlns="" id="{0F24C879-78A0-E925-31B3-2642CB158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343" y="2422526"/>
            <a:ext cx="73834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Lucida Handwriting" panose="03010101010101010101" pitchFamily="66" charset="0"/>
              </a:rPr>
              <a:t>Good for food, Delight to the eye, Able to make one wise</a:t>
            </a:r>
          </a:p>
        </p:txBody>
      </p:sp>
      <p:sp>
        <p:nvSpPr>
          <p:cNvPr id="102423" name="Text Box 23">
            <a:extLst>
              <a:ext uri="{FF2B5EF4-FFF2-40B4-BE49-F238E27FC236}">
                <a16:creationId xmlns:a16="http://schemas.microsoft.com/office/drawing/2014/main" xmlns="" id="{1F88F0A6-2305-8625-D5A6-F3EB9A25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931" y="2955926"/>
            <a:ext cx="28590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Lucida Handwriting" panose="03010101010101010101" pitchFamily="66" charset="0"/>
              </a:rPr>
              <a:t>Esau, David, </a:t>
            </a:r>
            <a:r>
              <a:rPr lang="en-US" altLang="en-US" sz="1800" b="1" dirty="0" err="1">
                <a:solidFill>
                  <a:schemeClr val="accent2"/>
                </a:solidFill>
                <a:latin typeface="Lucida Handwriting" panose="03010101010101010101" pitchFamily="66" charset="0"/>
              </a:rPr>
              <a:t>Amnon</a:t>
            </a:r>
            <a:endParaRPr lang="en-US" altLang="en-US" sz="1800" b="1" dirty="0">
              <a:solidFill>
                <a:schemeClr val="accent2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89477" name="Slide Number Placeholder 1">
            <a:extLst>
              <a:ext uri="{FF2B5EF4-FFF2-40B4-BE49-F238E27FC236}">
                <a16:creationId xmlns:a16="http://schemas.microsoft.com/office/drawing/2014/main" xmlns="" id="{206CFE60-AD77-B7E9-FAAA-B696A3A8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3250" y="6592888"/>
            <a:ext cx="812800" cy="22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6D4B5D-5B8C-421B-9013-D0018DD9D5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xmlns="" id="{73EAF6BE-CE82-37EE-2073-BADE19414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43" y="3749676"/>
            <a:ext cx="10085124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buFont typeface="+mj-lt"/>
              <a:buAutoNum type="arabicPeriod" startAt="12"/>
            </a:pPr>
            <a:r>
              <a:rPr lang="es-ES" altLang="en-US" sz="1800" kern="0" dirty="0"/>
              <a:t>Enumere al menos </a:t>
            </a:r>
            <a:r>
              <a:rPr lang="en-US" altLang="en-US" sz="1800" dirty="0">
                <a:hlinkClick r:id="rId2" action="ppaction://hlinksldjump"/>
              </a:rPr>
              <a:t>3 </a:t>
            </a:r>
            <a:r>
              <a:rPr lang="en-US" altLang="en-US" sz="1800" dirty="0" err="1" smtClean="0">
                <a:hlinkClick r:id="rId2" action="ppaction://hlinksldjump"/>
              </a:rPr>
              <a:t>consecuencias</a:t>
            </a:r>
            <a:r>
              <a:rPr lang="en-US" altLang="en-US" sz="1800" u="sng" dirty="0" smtClean="0">
                <a:hlinkClick r:id="rId2" action="ppaction://hlinksldjump"/>
              </a:rPr>
              <a:t> </a:t>
            </a:r>
            <a:r>
              <a:rPr lang="es-ES" altLang="en-US" sz="1800" kern="0" dirty="0" smtClean="0"/>
              <a:t>de </a:t>
            </a:r>
            <a:r>
              <a:rPr lang="es-ES" altLang="en-US" sz="1800" kern="0" dirty="0"/>
              <a:t>la Caída sobre el hombre y la </a:t>
            </a:r>
            <a:r>
              <a:rPr lang="es-ES" altLang="en-US" sz="1800" kern="0" dirty="0" smtClean="0"/>
              <a:t>tierra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 startAt="12"/>
            </a:pPr>
            <a:endParaRPr lang="es-ES" altLang="en-US" sz="1800" kern="0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 startAt="12"/>
            </a:pPr>
            <a:r>
              <a:rPr lang="es-ES" altLang="en-US" sz="1800" kern="0" dirty="0"/>
              <a:t>Enumera las </a:t>
            </a:r>
            <a:r>
              <a:rPr lang="en-US" altLang="en-US" sz="1800" dirty="0">
                <a:hlinkClick r:id="rId2" action="ppaction://hlinksldjump"/>
              </a:rPr>
              <a:t>3 </a:t>
            </a:r>
            <a:r>
              <a:rPr lang="en-US" altLang="en-US" sz="1800" dirty="0" err="1" smtClean="0">
                <a:hlinkClick r:id="rId2" action="ppaction://hlinksldjump"/>
              </a:rPr>
              <a:t>cosas</a:t>
            </a:r>
            <a:r>
              <a:rPr lang="en-US" altLang="en-US" sz="1800" u="sng" dirty="0" smtClean="0">
                <a:hlinkClick r:id="rId2" action="ppaction://hlinksldjump"/>
              </a:rPr>
              <a:t> </a:t>
            </a:r>
            <a:r>
              <a:rPr lang="es-ES" altLang="en-US" sz="1800" kern="0" dirty="0" smtClean="0"/>
              <a:t>que </a:t>
            </a:r>
            <a:r>
              <a:rPr lang="es-ES" altLang="en-US" sz="1800" kern="0" dirty="0"/>
              <a:t>son "todo lo que hay en el </a:t>
            </a:r>
            <a:r>
              <a:rPr lang="es-ES" altLang="en-US" sz="1800" kern="0" dirty="0" smtClean="0"/>
              <a:t>mundo”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 startAt="12"/>
            </a:pPr>
            <a:endParaRPr lang="es-ES" altLang="en-US" sz="1800" kern="0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 startAt="12"/>
            </a:pPr>
            <a:r>
              <a:rPr lang="es-ES" altLang="en-US" sz="1800" kern="0" dirty="0"/>
              <a:t>Enumere 3 </a:t>
            </a:r>
            <a:r>
              <a:rPr lang="es-ES" altLang="en-US" sz="1800" kern="0" dirty="0" smtClean="0"/>
              <a:t>maneras en que Satanás quiso atraer a </a:t>
            </a:r>
            <a:r>
              <a:rPr lang="es-ES" altLang="en-US" sz="1800" kern="0" dirty="0"/>
              <a:t>Eva</a:t>
            </a:r>
            <a:r>
              <a:rPr lang="es-ES" altLang="en-US" sz="1800" kern="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 startAt="12"/>
            </a:pPr>
            <a:endParaRPr lang="es-ES" altLang="en-US" sz="1800" kern="0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 startAt="12"/>
            </a:pPr>
            <a:r>
              <a:rPr lang="es-ES" altLang="en-US" sz="1800" kern="0" dirty="0"/>
              <a:t>Enumere 2 personajes del </a:t>
            </a:r>
            <a:r>
              <a:rPr lang="es-ES" altLang="en-US" sz="1800" kern="0" dirty="0" smtClean="0"/>
              <a:t>A.T. (que </a:t>
            </a:r>
            <a:r>
              <a:rPr lang="es-ES" altLang="en-US" sz="1800" kern="0" dirty="0"/>
              <a:t>estudiamos), que no vencieron los deseos físicos.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xmlns="" id="{C68B44AD-EB45-1267-F01B-8A33FEBA6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43" y="4554382"/>
            <a:ext cx="8190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Pasión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de la carne,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pasión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de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los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ojos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,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arrogancia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de la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vida</a:t>
            </a:r>
            <a:endParaRPr lang="en-US" altLang="en-US" sz="1800" b="1" dirty="0">
              <a:solidFill>
                <a:schemeClr val="accent2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xmlns="" id="{F59E44E6-DC43-E656-4139-1FCB4D2D1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43" y="3937480"/>
            <a:ext cx="94468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Dolor,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muerte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,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inseguridad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, culpa,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vergüenza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,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motivo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de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avaricia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…</a:t>
            </a:r>
            <a:endParaRPr lang="en-US" altLang="en-US" sz="1800" b="1" dirty="0">
              <a:solidFill>
                <a:schemeClr val="accent2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4" name="Text Box 22">
            <a:extLst>
              <a:ext uri="{FF2B5EF4-FFF2-40B4-BE49-F238E27FC236}">
                <a16:creationId xmlns:a16="http://schemas.microsoft.com/office/drawing/2014/main" xmlns="" id="{0F24C879-78A0-E925-31B3-2642CB158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43" y="5100878"/>
            <a:ext cx="100880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Bueno </a:t>
            </a:r>
            <a:r>
              <a:rPr lang="es-ES" altLang="en-US" sz="1800" b="1" dirty="0">
                <a:solidFill>
                  <a:schemeClr val="accent2"/>
                </a:solidFill>
                <a:latin typeface="Lucida Handwriting" panose="03010101010101010101" pitchFamily="66" charset="0"/>
              </a:rPr>
              <a:t>para comer, </a:t>
            </a:r>
            <a:r>
              <a:rPr lang="es-E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agradable </a:t>
            </a:r>
            <a:r>
              <a:rPr lang="es-ES" altLang="en-US" sz="1800" b="1" dirty="0">
                <a:solidFill>
                  <a:schemeClr val="accent2"/>
                </a:solidFill>
                <a:latin typeface="Lucida Handwriting" panose="03010101010101010101" pitchFamily="66" charset="0"/>
              </a:rPr>
              <a:t>a los ojos, </a:t>
            </a:r>
            <a:r>
              <a:rPr lang="es-E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deseable </a:t>
            </a:r>
            <a:r>
              <a:rPr lang="es-ES" altLang="en-US" sz="1800" b="1" dirty="0">
                <a:solidFill>
                  <a:schemeClr val="accent2"/>
                </a:solidFill>
                <a:latin typeface="Lucida Handwriting" panose="03010101010101010101" pitchFamily="66" charset="0"/>
              </a:rPr>
              <a:t>para alcanzar sabiduría</a:t>
            </a:r>
            <a:endParaRPr lang="en-US" altLang="en-US" sz="1800" b="1" dirty="0">
              <a:solidFill>
                <a:schemeClr val="accent2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5" name="Text Box 23">
            <a:extLst>
              <a:ext uri="{FF2B5EF4-FFF2-40B4-BE49-F238E27FC236}">
                <a16:creationId xmlns:a16="http://schemas.microsoft.com/office/drawing/2014/main" xmlns="" id="{1F88F0A6-2305-8625-D5A6-F3EB9A25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43" y="5696310"/>
            <a:ext cx="2858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Esa</a:t>
            </a:r>
            <a:r>
              <a:rPr lang="es-ES" altLang="en-US" sz="1800" b="1" dirty="0">
                <a:solidFill>
                  <a:schemeClr val="accent2"/>
                </a:solidFill>
                <a:latin typeface="Lucida Handwriting" panose="03010101010101010101" pitchFamily="66" charset="0"/>
              </a:rPr>
              <a:t>ú</a:t>
            </a:r>
            <a:r>
              <a:rPr lang="en-US" altLang="en-US" sz="18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, </a:t>
            </a:r>
            <a:r>
              <a:rPr lang="en-US" altLang="en-US" sz="1800" b="1" dirty="0">
                <a:solidFill>
                  <a:schemeClr val="accent2"/>
                </a:solidFill>
                <a:latin typeface="Lucida Handwriting" panose="03010101010101010101" pitchFamily="66" charset="0"/>
              </a:rPr>
              <a:t>David,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Amnón</a:t>
            </a:r>
            <a:endParaRPr lang="en-US" altLang="en-US" sz="1800" b="1" dirty="0">
              <a:solidFill>
                <a:schemeClr val="accent2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0" grpId="0"/>
      <p:bldP spid="102411" grpId="0"/>
      <p:bldP spid="102422" grpId="0"/>
      <p:bldP spid="102423" grpId="0"/>
      <p:bldP spid="41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xmlns="" id="{C56D579F-0475-CCBB-6105-198FB5ACF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2568" y="536575"/>
            <a:ext cx="8229600" cy="563563"/>
          </a:xfrm>
        </p:spPr>
        <p:txBody>
          <a:bodyPr/>
          <a:lstStyle/>
          <a:p>
            <a:pPr eaLnBrk="1" hangingPunct="1"/>
            <a:r>
              <a:rPr lang="en-US" altLang="en-US" dirty="0"/>
              <a:t>Short Answer / </a:t>
            </a:r>
            <a:r>
              <a:rPr lang="en-US" altLang="en-US" dirty="0" err="1">
                <a:solidFill>
                  <a:srgbClr val="0000CC"/>
                </a:solidFill>
              </a:rPr>
              <a:t>Respuesta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corta</a:t>
            </a:r>
            <a:r>
              <a:rPr lang="en-US" altLang="en-US" dirty="0"/>
              <a:t> </a:t>
            </a:r>
            <a:r>
              <a:rPr lang="en-US" altLang="en-US" dirty="0" smtClean="0"/>
              <a:t>(2/5</a:t>
            </a:r>
            <a:r>
              <a:rPr lang="en-US" altLang="en-US" dirty="0"/>
              <a:t>)</a:t>
            </a:r>
            <a:endParaRPr lang="en-US" altLang="en-US" dirty="0"/>
          </a:p>
        </p:txBody>
      </p:sp>
      <p:sp>
        <p:nvSpPr>
          <p:cNvPr id="189448" name="Line 3">
            <a:extLst>
              <a:ext uri="{FF2B5EF4-FFF2-40B4-BE49-F238E27FC236}">
                <a16:creationId xmlns:a16="http://schemas.microsoft.com/office/drawing/2014/main" xmlns="" id="{0D3BC757-3D20-CA4C-D4C8-4CA5A601A3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55800" y="1600200"/>
            <a:ext cx="101600" cy="3890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9" name="Line 4">
            <a:extLst>
              <a:ext uri="{FF2B5EF4-FFF2-40B4-BE49-F238E27FC236}">
                <a16:creationId xmlns:a16="http://schemas.microsoft.com/office/drawing/2014/main" xmlns="" id="{658977F3-B344-49BE-3142-3F0D46584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491163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0" name="Text Box 5">
            <a:extLst>
              <a:ext uri="{FF2B5EF4-FFF2-40B4-BE49-F238E27FC236}">
                <a16:creationId xmlns:a16="http://schemas.microsoft.com/office/drawing/2014/main" xmlns="" id="{5FCE9FB1-7E29-A6E2-2776-5633A37C026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34967" y="3912285"/>
            <a:ext cx="24288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Perceived </a:t>
            </a:r>
            <a:r>
              <a:rPr lang="en-US" altLang="en-US" sz="1800" b="1" dirty="0" smtClean="0"/>
              <a:t>Need/</a:t>
            </a:r>
            <a:br>
              <a:rPr lang="en-US" altLang="en-US" sz="1800" b="1" dirty="0" smtClean="0"/>
            </a:br>
            <a:r>
              <a:rPr lang="en-US" altLang="en-US" sz="1800" b="1" dirty="0" err="1" smtClean="0">
                <a:solidFill>
                  <a:srgbClr val="0000CC"/>
                </a:solidFill>
              </a:rPr>
              <a:t>Necesidad</a:t>
            </a:r>
            <a:r>
              <a:rPr lang="en-US" altLang="en-US" sz="1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</a:rPr>
              <a:t>percibida</a:t>
            </a:r>
            <a:endParaRPr lang="en-US" altLang="en-US" sz="1800" b="1" dirty="0">
              <a:solidFill>
                <a:srgbClr val="0000CC"/>
              </a:solidFill>
            </a:endParaRPr>
          </a:p>
        </p:txBody>
      </p:sp>
      <p:sp>
        <p:nvSpPr>
          <p:cNvPr id="189451" name="Line 6">
            <a:extLst>
              <a:ext uri="{FF2B5EF4-FFF2-40B4-BE49-F238E27FC236}">
                <a16:creationId xmlns:a16="http://schemas.microsoft.com/office/drawing/2014/main" xmlns="" id="{4668281B-8597-27D6-1805-DF0792BDC3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98600" y="261223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2" name="Text Box 7">
            <a:extLst>
              <a:ext uri="{FF2B5EF4-FFF2-40B4-BE49-F238E27FC236}">
                <a16:creationId xmlns:a16="http://schemas.microsoft.com/office/drawing/2014/main" xmlns="" id="{4C4E75D6-7E0C-9228-FC85-3010ED051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7" y="5481826"/>
            <a:ext cx="1728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Time / </a:t>
            </a:r>
            <a:r>
              <a:rPr lang="en-US" altLang="en-US" sz="1800" b="1" dirty="0" err="1" smtClean="0">
                <a:solidFill>
                  <a:srgbClr val="0000CC"/>
                </a:solidFill>
              </a:rPr>
              <a:t>Tiempo</a:t>
            </a:r>
            <a:endParaRPr lang="en-US" altLang="en-US" sz="1800" b="1" dirty="0">
              <a:solidFill>
                <a:srgbClr val="0000CC"/>
              </a:solidFill>
            </a:endParaRPr>
          </a:p>
        </p:txBody>
      </p:sp>
      <p:sp>
        <p:nvSpPr>
          <p:cNvPr id="189453" name="Line 8">
            <a:extLst>
              <a:ext uri="{FF2B5EF4-FFF2-40B4-BE49-F238E27FC236}">
                <a16:creationId xmlns:a16="http://schemas.microsoft.com/office/drawing/2014/main" xmlns="" id="{739D2F95-ED0F-CD59-1CEC-3C250AAE2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9412" y="565855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4" name="Line 9">
            <a:extLst>
              <a:ext uri="{FF2B5EF4-FFF2-40B4-BE49-F238E27FC236}">
                <a16:creationId xmlns:a16="http://schemas.microsoft.com/office/drawing/2014/main" xmlns="" id="{F76925BC-B386-E20A-5B91-52B1967580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5110163"/>
            <a:ext cx="327660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5" name="Line 10">
            <a:extLst>
              <a:ext uri="{FF2B5EF4-FFF2-40B4-BE49-F238E27FC236}">
                <a16:creationId xmlns:a16="http://schemas.microsoft.com/office/drawing/2014/main" xmlns="" id="{B6A780A0-5E55-9ACF-20DE-E4EC820157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4195763"/>
            <a:ext cx="1447800" cy="914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6" name="Line 11">
            <a:extLst>
              <a:ext uri="{FF2B5EF4-FFF2-40B4-BE49-F238E27FC236}">
                <a16:creationId xmlns:a16="http://schemas.microsoft.com/office/drawing/2014/main" xmlns="" id="{AA6BA1B1-48DE-260F-929E-6E437974C5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943100"/>
            <a:ext cx="676275" cy="22526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7" name="Line 12">
            <a:extLst>
              <a:ext uri="{FF2B5EF4-FFF2-40B4-BE49-F238E27FC236}">
                <a16:creationId xmlns:a16="http://schemas.microsoft.com/office/drawing/2014/main" xmlns="" id="{C452E68E-C276-541F-B4D9-3AFBC4DEA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1943100"/>
            <a:ext cx="476250" cy="37766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8" name="Line 13">
            <a:extLst>
              <a:ext uri="{FF2B5EF4-FFF2-40B4-BE49-F238E27FC236}">
                <a16:creationId xmlns:a16="http://schemas.microsoft.com/office/drawing/2014/main" xmlns="" id="{DB8E8B8F-D090-20A7-58AB-D6BE7D8F6E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5414963"/>
            <a:ext cx="20574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xmlns="" id="{CA1FD15C-7CF8-EBF3-2A27-54F932AFF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1" y="3334733"/>
            <a:ext cx="15160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Mild (even unnoticed) </a:t>
            </a:r>
            <a:r>
              <a:rPr lang="en-US" altLang="en-US" sz="1600" b="1" dirty="0" smtClean="0"/>
              <a:t>discomfort / </a:t>
            </a:r>
            <a:r>
              <a:rPr lang="en-US" altLang="en-US" sz="1600" b="1" dirty="0" err="1" smtClean="0">
                <a:solidFill>
                  <a:srgbClr val="0000CC"/>
                </a:solidFill>
              </a:rPr>
              <a:t>incomodidad</a:t>
            </a:r>
            <a:r>
              <a:rPr lang="en-US" altLang="en-US" sz="1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00CC"/>
                </a:solidFill>
              </a:rPr>
              <a:t>leve</a:t>
            </a:r>
            <a:r>
              <a:rPr lang="en-US" altLang="en-US" sz="1600" b="1" dirty="0" smtClean="0">
                <a:solidFill>
                  <a:srgbClr val="0000CC"/>
                </a:solidFill>
              </a:rPr>
              <a:t> (hasta no </a:t>
            </a:r>
            <a:r>
              <a:rPr lang="en-US" altLang="en-US" sz="1600" b="1" dirty="0" err="1" smtClean="0">
                <a:solidFill>
                  <a:srgbClr val="0000CC"/>
                </a:solidFill>
              </a:rPr>
              <a:t>percibida</a:t>
            </a:r>
            <a:r>
              <a:rPr lang="en-US" altLang="en-US" sz="1600" b="1" dirty="0" smtClean="0">
                <a:solidFill>
                  <a:srgbClr val="0000CC"/>
                </a:solidFill>
              </a:rPr>
              <a:t>) 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  <p:sp>
        <p:nvSpPr>
          <p:cNvPr id="189460" name="Line 16">
            <a:extLst>
              <a:ext uri="{FF2B5EF4-FFF2-40B4-BE49-F238E27FC236}">
                <a16:creationId xmlns:a16="http://schemas.microsoft.com/office/drawing/2014/main" xmlns="" id="{F50D84D6-8FD0-68A1-855D-F4F25F56C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138" y="4805363"/>
            <a:ext cx="404812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xmlns="" id="{E4E9CB25-377E-C2A8-692B-2A33025B2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520" y="3060096"/>
            <a:ext cx="20018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Desire stimulated by thought or </a:t>
            </a:r>
            <a:r>
              <a:rPr lang="en-US" altLang="en-US" sz="1600" b="1" dirty="0" smtClean="0"/>
              <a:t>sensation / </a:t>
            </a:r>
            <a:r>
              <a:rPr lang="en-US" altLang="en-US" sz="1600" b="1" dirty="0" err="1" smtClean="0">
                <a:solidFill>
                  <a:srgbClr val="0000CC"/>
                </a:solidFill>
              </a:rPr>
              <a:t>Deseo</a:t>
            </a:r>
            <a:r>
              <a:rPr lang="en-US" altLang="en-US" sz="1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00CC"/>
                </a:solidFill>
              </a:rPr>
              <a:t>estimulado</a:t>
            </a:r>
            <a:r>
              <a:rPr lang="en-US" altLang="en-US" sz="1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00CC"/>
                </a:solidFill>
              </a:rPr>
              <a:t>por</a:t>
            </a:r>
            <a:r>
              <a:rPr lang="en-US" altLang="en-US" sz="1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00CC"/>
                </a:solidFill>
              </a:rPr>
              <a:t>pensamiento</a:t>
            </a:r>
            <a:r>
              <a:rPr lang="en-US" altLang="en-US" sz="1600" b="1" dirty="0" smtClean="0">
                <a:solidFill>
                  <a:srgbClr val="0000CC"/>
                </a:solidFill>
              </a:rPr>
              <a:t> o </a:t>
            </a:r>
            <a:r>
              <a:rPr lang="en-US" altLang="en-US" sz="1600" b="1" dirty="0" err="1" smtClean="0">
                <a:solidFill>
                  <a:srgbClr val="0000CC"/>
                </a:solidFill>
              </a:rPr>
              <a:t>sensación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  <p:sp>
        <p:nvSpPr>
          <p:cNvPr id="189462" name="Line 19">
            <a:extLst>
              <a:ext uri="{FF2B5EF4-FFF2-40B4-BE49-F238E27FC236}">
                <a16:creationId xmlns:a16="http://schemas.microsoft.com/office/drawing/2014/main" xmlns="" id="{D9DF6125-7079-5B77-965B-B6C4EC97A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463" y="4576763"/>
            <a:ext cx="4857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xmlns="" id="{FCAB0C36-DDDC-D635-D6B6-700607270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075" y="1943100"/>
            <a:ext cx="18065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Opportunity to fulfill </a:t>
            </a:r>
            <a:r>
              <a:rPr lang="en-US" altLang="en-US" sz="1600" b="1" dirty="0" smtClean="0"/>
              <a:t>desire / </a:t>
            </a:r>
            <a:r>
              <a:rPr lang="en-US" altLang="en-US" sz="1600" b="1" dirty="0" err="1" smtClean="0">
                <a:solidFill>
                  <a:srgbClr val="0000CC"/>
                </a:solidFill>
              </a:rPr>
              <a:t>Oportunidad</a:t>
            </a:r>
            <a:r>
              <a:rPr lang="en-US" altLang="en-US" sz="1600" b="1" dirty="0" smtClean="0">
                <a:solidFill>
                  <a:srgbClr val="0000CC"/>
                </a:solidFill>
              </a:rPr>
              <a:t> de </a:t>
            </a:r>
            <a:r>
              <a:rPr lang="en-US" altLang="en-US" sz="1600" b="1" dirty="0" err="1" smtClean="0">
                <a:solidFill>
                  <a:srgbClr val="0000CC"/>
                </a:solidFill>
              </a:rPr>
              <a:t>satisfacer</a:t>
            </a:r>
            <a:r>
              <a:rPr lang="en-US" altLang="en-US" sz="1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00CC"/>
                </a:solidFill>
              </a:rPr>
              <a:t>deseo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  <p:sp>
        <p:nvSpPr>
          <p:cNvPr id="189464" name="Line 22">
            <a:extLst>
              <a:ext uri="{FF2B5EF4-FFF2-40B4-BE49-F238E27FC236}">
                <a16:creationId xmlns:a16="http://schemas.microsoft.com/office/drawing/2014/main" xmlns="" id="{CDFB6F0C-B2B9-508C-DBAF-899BDEF57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4388" y="3071813"/>
            <a:ext cx="835025" cy="1047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24">
            <a:extLst>
              <a:ext uri="{FF2B5EF4-FFF2-40B4-BE49-F238E27FC236}">
                <a16:creationId xmlns:a16="http://schemas.microsoft.com/office/drawing/2014/main" xmlns="" id="{29FB8064-9460-1267-9E09-8AB0EFD95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1866900"/>
            <a:ext cx="18669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Desire </a:t>
            </a:r>
            <a:r>
              <a:rPr lang="en-US" altLang="en-US" sz="1600" b="1" dirty="0" smtClean="0"/>
              <a:t>Fulfilled </a:t>
            </a:r>
            <a:r>
              <a:rPr lang="en-US" altLang="en-US" sz="1600" b="1" dirty="0"/>
              <a:t>(pleasure</a:t>
            </a:r>
            <a:r>
              <a:rPr lang="en-US" altLang="en-US" sz="1600" b="1" dirty="0" smtClean="0"/>
              <a:t>) / </a:t>
            </a:r>
            <a:r>
              <a:rPr lang="en-US" altLang="en-US" sz="1600" b="1" dirty="0" err="1" smtClean="0">
                <a:solidFill>
                  <a:srgbClr val="0000CC"/>
                </a:solidFill>
              </a:rPr>
              <a:t>Deseo</a:t>
            </a:r>
            <a:r>
              <a:rPr lang="en-US" altLang="en-US" sz="1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00CC"/>
                </a:solidFill>
              </a:rPr>
              <a:t>satisfecho</a:t>
            </a:r>
            <a:r>
              <a:rPr lang="en-US" altLang="en-US" sz="1600" b="1" dirty="0" smtClean="0">
                <a:solidFill>
                  <a:srgbClr val="0000CC"/>
                </a:solidFill>
              </a:rPr>
              <a:t> (placer)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  <p:sp>
        <p:nvSpPr>
          <p:cNvPr id="189466" name="Line 25">
            <a:extLst>
              <a:ext uri="{FF2B5EF4-FFF2-40B4-BE49-F238E27FC236}">
                <a16:creationId xmlns:a16="http://schemas.microsoft.com/office/drawing/2014/main" xmlns="" id="{479028C3-26D3-5079-E879-35470879E8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10475" y="1985963"/>
            <a:ext cx="54292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27">
            <a:extLst>
              <a:ext uri="{FF2B5EF4-FFF2-40B4-BE49-F238E27FC236}">
                <a16:creationId xmlns:a16="http://schemas.microsoft.com/office/drawing/2014/main" xmlns="" id="{1F5C2240-0596-D3DE-8B2A-48F86ACF3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352" y="4062235"/>
            <a:ext cx="13652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Attention </a:t>
            </a:r>
            <a:r>
              <a:rPr lang="en-US" altLang="en-US" sz="1800" b="1" dirty="0" smtClean="0"/>
              <a:t>distracted / </a:t>
            </a:r>
            <a:r>
              <a:rPr lang="en-US" altLang="en-US" sz="1800" b="1" dirty="0" err="1" smtClean="0">
                <a:solidFill>
                  <a:srgbClr val="0000CC"/>
                </a:solidFill>
              </a:rPr>
              <a:t>Atención</a:t>
            </a:r>
            <a:r>
              <a:rPr lang="en-US" altLang="en-US" sz="1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0000CC"/>
                </a:solidFill>
              </a:rPr>
              <a:t>distraída</a:t>
            </a:r>
            <a:endParaRPr lang="en-US" altLang="en-US" sz="1800" b="1" dirty="0">
              <a:solidFill>
                <a:srgbClr val="0000CC"/>
              </a:solidFill>
            </a:endParaRPr>
          </a:p>
        </p:txBody>
      </p:sp>
      <p:sp>
        <p:nvSpPr>
          <p:cNvPr id="189468" name="Line 28">
            <a:extLst>
              <a:ext uri="{FF2B5EF4-FFF2-40B4-BE49-F238E27FC236}">
                <a16:creationId xmlns:a16="http://schemas.microsoft.com/office/drawing/2014/main" xmlns="" id="{52EE653A-765A-80A1-1F4A-F150118AEE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4529138"/>
            <a:ext cx="226695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9" name="Line 30">
            <a:extLst>
              <a:ext uri="{FF2B5EF4-FFF2-40B4-BE49-F238E27FC236}">
                <a16:creationId xmlns:a16="http://schemas.microsoft.com/office/drawing/2014/main" xmlns="" id="{57D990D3-A0DB-9B88-ED50-CFD8C239F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5200" y="4602163"/>
            <a:ext cx="812800" cy="8128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0" name="Oval 31">
            <a:extLst>
              <a:ext uri="{FF2B5EF4-FFF2-40B4-BE49-F238E27FC236}">
                <a16:creationId xmlns:a16="http://schemas.microsoft.com/office/drawing/2014/main" xmlns="" id="{F88DB7FA-EE96-D69F-3C3C-C57A9CF15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500563"/>
            <a:ext cx="304800" cy="203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89471" name="Oval 32">
            <a:extLst>
              <a:ext uri="{FF2B5EF4-FFF2-40B4-BE49-F238E27FC236}">
                <a16:creationId xmlns:a16="http://schemas.microsoft.com/office/drawing/2014/main" xmlns="" id="{1733A3DD-5AA1-A159-A82C-24431DFA4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675" y="1790700"/>
            <a:ext cx="3048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89472" name="Rectangle 33">
            <a:extLst>
              <a:ext uri="{FF2B5EF4-FFF2-40B4-BE49-F238E27FC236}">
                <a16:creationId xmlns:a16="http://schemas.microsoft.com/office/drawing/2014/main" xmlns="" id="{A468FEE1-8D9D-C072-16D1-553D8EAA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376613"/>
            <a:ext cx="1379538" cy="150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89473" name="Rectangle 34">
            <a:extLst>
              <a:ext uri="{FF2B5EF4-FFF2-40B4-BE49-F238E27FC236}">
                <a16:creationId xmlns:a16="http://schemas.microsoft.com/office/drawing/2014/main" xmlns="" id="{8319EFFA-22DA-D38B-814E-8C893EB01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520" y="3069431"/>
            <a:ext cx="1907380" cy="1507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89474" name="Rectangle 35">
            <a:extLst>
              <a:ext uri="{FF2B5EF4-FFF2-40B4-BE49-F238E27FC236}">
                <a16:creationId xmlns:a16="http://schemas.microsoft.com/office/drawing/2014/main" xmlns="" id="{852D1A87-A50A-13F5-0BA8-298CA13CD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7" y="1936147"/>
            <a:ext cx="1852613" cy="107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89475" name="Rectangle 36">
            <a:extLst>
              <a:ext uri="{FF2B5EF4-FFF2-40B4-BE49-F238E27FC236}">
                <a16:creationId xmlns:a16="http://schemas.microsoft.com/office/drawing/2014/main" xmlns="" id="{0FA4BA31-A29D-A664-06AA-D962B4A68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909763"/>
            <a:ext cx="1981200" cy="1034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89476" name="Rectangle 37">
            <a:extLst>
              <a:ext uri="{FF2B5EF4-FFF2-40B4-BE49-F238E27FC236}">
                <a16:creationId xmlns:a16="http://schemas.microsoft.com/office/drawing/2014/main" xmlns="" id="{13473E9A-CAC5-9CF8-7852-4E09C8002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119563"/>
            <a:ext cx="1346202" cy="1077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89477" name="Slide Number Placeholder 1">
            <a:extLst>
              <a:ext uri="{FF2B5EF4-FFF2-40B4-BE49-F238E27FC236}">
                <a16:creationId xmlns:a16="http://schemas.microsoft.com/office/drawing/2014/main" xmlns="" id="{206CFE60-AD77-B7E9-FAAA-B696A3A8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6D4B5D-5B8C-421B-9013-D0018DD9D5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7890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  <p:bldP spid="4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93176</TotalTime>
  <Words>3191</Words>
  <Application>Microsoft Office PowerPoint</Application>
  <PresentationFormat>Widescreen</PresentationFormat>
  <Paragraphs>461</Paragraphs>
  <Slides>15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Lucida Handwriting</vt:lpstr>
      <vt:lpstr>Wingdings</vt:lpstr>
      <vt:lpstr>Default Design</vt:lpstr>
      <vt:lpstr>Living in the World  – Class Schedule (2024)</vt:lpstr>
      <vt:lpstr>Review for Decision-making</vt:lpstr>
      <vt:lpstr>Review for Decision-making</vt:lpstr>
      <vt:lpstr>Setting Goals for the Future</vt:lpstr>
      <vt:lpstr>Future Roles Worksheet – Hoja de trabajo sobre roles futuros</vt:lpstr>
      <vt:lpstr>Review Quiz  PRUEBA DE REPASO</vt:lpstr>
      <vt:lpstr>Review Quiz on key Bible Texts / Prueba de repaso sobre textos bíblicos claves</vt:lpstr>
      <vt:lpstr>Short Answer / Respuesta corta (1/5)</vt:lpstr>
      <vt:lpstr>Short Answer / Respuesta corta (2/5)</vt:lpstr>
      <vt:lpstr>Short Answer / Respuesta corta (3/5)</vt:lpstr>
      <vt:lpstr>Short Answer / Respuesta corta (4/5)</vt:lpstr>
      <vt:lpstr>Short Answer / Respuesta corta (5/5)</vt:lpstr>
      <vt:lpstr>Review for Decision-making</vt:lpstr>
      <vt:lpstr>Review for Decision-making</vt:lpstr>
      <vt:lpstr>Review of Principles / Repaso de principios</vt:lpstr>
    </vt:vector>
  </TitlesOfParts>
  <Company>EMS Technologies,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Good &amp; Evil</dc:title>
  <dc:creator>mmb4175</dc:creator>
  <cp:lastModifiedBy>Esther Eubanks</cp:lastModifiedBy>
  <cp:revision>306</cp:revision>
  <cp:lastPrinted>2023-04-26T20:40:10Z</cp:lastPrinted>
  <dcterms:created xsi:type="dcterms:W3CDTF">2008-06-04T00:22:52Z</dcterms:created>
  <dcterms:modified xsi:type="dcterms:W3CDTF">2024-04-09T01:11:50Z</dcterms:modified>
</cp:coreProperties>
</file>