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715000" type="screen16x1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6667"/>
  </p:normalViewPr>
  <p:slideViewPr>
    <p:cSldViewPr snapToGrid="0">
      <p:cViewPr varScale="1">
        <p:scale>
          <a:sx n="55" d="100"/>
          <a:sy n="55" d="100"/>
        </p:scale>
        <p:origin x="1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BE6B-27EC-497A-B572-2AFD3867CFF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29099-D8B1-4669-97A3-268ED97BD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C5BC-531B-CD45-A2B7-AC8FFD10AB0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0AE6-59BA-9F45-B1CE-943AB6E7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En el primer libro de la Biblia, Génesis 49:9 describe a JUDÁ como un LEÓN... y luego el último libro de la Biblia menciona a JESÚS, un descendiente de Judá, como EL LEÓN.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Esta imagen bíblica celebra a JESÚS como triunfante y digno. Esta tribu que produjo reyes como DAVID, nos muestra al REY de REYES en JESUCRISTO.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**Pero Su grandeza no es un acto de Su FUERZA, sino de Su AMOR. ÉL nos AMA tanto que el León – Entregó Su Vida, Como un Cordero. Jesús es el León que nos sorprende y supera nuestras expectativas.</a:t>
            </a:r>
          </a:p>
          <a:p>
            <a:pPr algn="l" rtl="0"/>
            <a:r>
              <a:rPr lang="en-US" dirty="0"/>
              <a:t>** Él es el líder que ama más profundamente y con más sacrificio de lo que merecemos, pero derrama gracia sobre gracia porque es lo que necesitamos.</a:t>
            </a:r>
          </a:p>
          <a:p>
            <a:pPr algn="l" rtl="0"/>
            <a:r>
              <a:rPr lang="en-US" dirty="0"/>
              <a:t>** No tiene rival. Ningún otro rey. Ningún otro Líder puede igualar a JESÚS.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Y esta es la historia de la Biblia, literalmente de principio a fin.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Así que hoy quiero llevarlos a Juan 7 esta mañana. Porque, como un León que se convierte en Cordero, este capítulo nos muestra algunas formas sorprendentes en las que Jesús fue apartado de todos los que lo rodeaban.</a:t>
            </a:r>
          </a:p>
          <a:p>
            <a:pPr algn="l" rtl="0"/>
            <a:endParaRPr lang="en-US" dirty="0"/>
          </a:p>
          <a:p>
            <a:pPr algn="l" rtl="0"/>
            <a:r>
              <a:rPr lang="en-US" b="0" i="0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system-ui"/>
              </a:rPr>
              <a:t>No es un capítulo de JESÚS en batalla o dominando a otros. Es un capítulo en el que Él toma decisiones que son más HUMILDES, más CELESTALES y HONORABLES de lo que nadie esperaba.</a:t>
            </a:r>
          </a:p>
          <a:p>
            <a:pPr algn="l" rtl="0"/>
            <a:endParaRPr lang="en-US" b="0" i="0" dirty="0">
              <a:solidFill>
                <a:srgbClr val="081C2A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 rtl="0"/>
            <a:r>
              <a:rPr lang="en-US" b="0" i="0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system-ui"/>
              </a:rPr>
              <a:t>Se nos recuerda que no es Su fiereza ni la fuerza de Su poder lo que lo hace digno. Es su amor sacrificial y su santidad genuina.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Este capítulo nos muestra a Jesús siendo impresionante momento tras momento, evento tras evento.</a:t>
            </a:r>
          </a:p>
          <a:p>
            <a:pPr algn="l" rtl="0"/>
            <a:r>
              <a:rPr lang="en-US" dirty="0"/>
              <a:t>Y mi objetivo es que al estudiar el capítulo de hoy todos veamos cuán único y superior es Jesús.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Sin rival entre su familia….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Juan 7:1-10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Inigualable entre la multitud...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Juan 7:10-24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 sólo estoy impresionado con Su tiempo – estoy impresionado con Su enseñanza…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Inigualable entre los gobernantes y fariseos...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Juan 7:25-39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 sólo estoy impresionado con Su tiempo – estoy impresionado con Su enseñanza…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Inigualable entre cualquier grupo...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Juan 7:40-52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demás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cap. 7.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Su </a:t>
            </a:r>
            <a:r>
              <a:rPr lang="en-US" dirty="0" err="1" smtClean="0"/>
              <a:t>Momento</a:t>
            </a:r>
            <a:r>
              <a:rPr lang="en-US" dirty="0" smtClean="0"/>
              <a:t>, Su </a:t>
            </a:r>
            <a:r>
              <a:rPr lang="en-US" dirty="0" err="1" smtClean="0"/>
              <a:t>Enseñanza</a:t>
            </a:r>
            <a:r>
              <a:rPr lang="en-US" dirty="0" smtClean="0"/>
              <a:t>, Su </a:t>
            </a:r>
            <a:r>
              <a:rPr lang="en-US" dirty="0" err="1" smtClean="0"/>
              <a:t>Invitación</a:t>
            </a:r>
            <a:r>
              <a:rPr lang="en-US" dirty="0" smtClean="0"/>
              <a:t> y Su Amor son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elevados</a:t>
            </a:r>
            <a:r>
              <a:rPr lang="en-US" dirty="0" smtClean="0"/>
              <a:t> y </a:t>
            </a:r>
            <a:r>
              <a:rPr lang="en-US" dirty="0" err="1" smtClean="0"/>
              <a:t>mayores</a:t>
            </a:r>
            <a:r>
              <a:rPr lang="en-US" dirty="0" smtClean="0"/>
              <a:t> que las </a:t>
            </a:r>
            <a:r>
              <a:rPr lang="en-US" dirty="0" err="1" smtClean="0"/>
              <a:t>tradiciones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egos que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limitan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¡</a:t>
            </a:r>
            <a:r>
              <a:rPr lang="en-US" dirty="0" err="1" smtClean="0"/>
              <a:t>Qué</a:t>
            </a:r>
            <a:r>
              <a:rPr lang="en-US" dirty="0" smtClean="0"/>
              <a:t> ALEGRÍA </a:t>
            </a:r>
            <a:r>
              <a:rPr lang="en-US" dirty="0" err="1" smtClean="0"/>
              <a:t>tener</a:t>
            </a:r>
            <a:r>
              <a:rPr lang="en-US" dirty="0" smtClean="0"/>
              <a:t> un Salvador </a:t>
            </a:r>
            <a:r>
              <a:rPr lang="en-US" dirty="0" err="1" smtClean="0"/>
              <a:t>así</a:t>
            </a:r>
            <a:r>
              <a:rPr lang="en-US" dirty="0" smtClean="0"/>
              <a:t>!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**No hay </a:t>
            </a:r>
            <a:r>
              <a:rPr lang="en-US" dirty="0" err="1" smtClean="0"/>
              <a:t>nadie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que JESÚS.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supremo</a:t>
            </a:r>
            <a:r>
              <a:rPr lang="en-US" dirty="0" smtClean="0"/>
              <a:t>, el maestro </a:t>
            </a:r>
            <a:r>
              <a:rPr lang="en-US" dirty="0" err="1" smtClean="0"/>
              <a:t>supremo</a:t>
            </a:r>
            <a:r>
              <a:rPr lang="en-US" dirty="0" smtClean="0"/>
              <a:t>, </a:t>
            </a:r>
            <a:r>
              <a:rPr lang="en-US" dirty="0" err="1" smtClean="0"/>
              <a:t>eldefinitivoSalvador</a:t>
            </a:r>
            <a:r>
              <a:rPr lang="en-US" dirty="0" smtClean="0"/>
              <a:t> –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nosotros</a:t>
            </a:r>
            <a:r>
              <a:rPr lang="en-US" dirty="0" smtClean="0"/>
              <a:t> – </a:t>
            </a:r>
            <a:r>
              <a:rPr lang="en-US" dirty="0" err="1" smtClean="0"/>
              <a:t>joven</a:t>
            </a:r>
            <a:r>
              <a:rPr lang="en-US" dirty="0" smtClean="0"/>
              <a:t> o </a:t>
            </a:r>
            <a:r>
              <a:rPr lang="en-US" dirty="0" err="1" smtClean="0"/>
              <a:t>viejo</a:t>
            </a:r>
            <a:r>
              <a:rPr lang="en-US" dirty="0" smtClean="0"/>
              <a:t>, hombre o </a:t>
            </a:r>
            <a:r>
              <a:rPr lang="en-US" dirty="0" err="1" smtClean="0"/>
              <a:t>mujer</a:t>
            </a:r>
            <a:r>
              <a:rPr lang="en-US" dirty="0" smtClean="0"/>
              <a:t>, </a:t>
            </a:r>
            <a:r>
              <a:rPr lang="en-US" dirty="0" err="1" smtClean="0"/>
              <a:t>rico</a:t>
            </a:r>
            <a:r>
              <a:rPr lang="en-US" dirty="0" smtClean="0"/>
              <a:t> o </a:t>
            </a:r>
            <a:r>
              <a:rPr lang="en-US" dirty="0" err="1" smtClean="0"/>
              <a:t>pobre</a:t>
            </a:r>
            <a:r>
              <a:rPr lang="en-US" dirty="0" smtClean="0"/>
              <a:t>. ÉL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invitando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a </a:t>
            </a:r>
            <a:r>
              <a:rPr lang="en-US" dirty="0" err="1" smtClean="0"/>
              <a:t>venir</a:t>
            </a:r>
            <a:r>
              <a:rPr lang="en-US" dirty="0" smtClean="0"/>
              <a:t> a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las AGUAS VIVAS de VIDA ETERNA.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0B0AE6-59BA-9F45-B1CE-943AB6E7A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3672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1808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834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236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81000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44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3320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6971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1909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3885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4360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ion  Description automatically generated">
            <a:extLst>
              <a:ext uri="{FF2B5EF4-FFF2-40B4-BE49-F238E27FC236}">
                <a16:creationId xmlns="" xmlns:a16="http://schemas.microsoft.com/office/drawing/2014/main" id="{01E4DE5F-A068-013C-6626-28E82566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7F102-825F-DBB6-F96C-D46D7EF4F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37" y="1863928"/>
            <a:ext cx="5752617" cy="142026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INIGUALABLE</a:t>
            </a:r>
            <a:endParaRPr lang="en-US" sz="9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45B327-6248-8A75-FA58-6C35D9512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137" y="3284189"/>
            <a:ext cx="4085863" cy="7785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C000"/>
                </a:solidFill>
              </a:rPr>
              <a:t>EL MINISTERIO DE JESÚS</a:t>
            </a:r>
            <a:r>
              <a:rPr lang="es-ES" sz="2400" dirty="0" smtClean="0">
                <a:solidFill>
                  <a:srgbClr val="FFC000"/>
                </a:solidFill>
              </a:rPr>
              <a:t/>
            </a:r>
            <a:br>
              <a:rPr lang="es-ES" sz="2400" dirty="0" smtClean="0">
                <a:solidFill>
                  <a:srgbClr val="FFC000"/>
                </a:solidFill>
              </a:rPr>
            </a:br>
            <a:r>
              <a:rPr lang="es-ES" sz="2400" dirty="0" smtClean="0">
                <a:solidFill>
                  <a:srgbClr val="FFC000"/>
                </a:solidFill>
              </a:rPr>
              <a:t>JUAN 7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30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Jesús hace lo correcto</a:t>
            </a:r>
            <a:b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n-US" sz="3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momento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correcto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 vez.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414767" y="2819208"/>
            <a:ext cx="8314465" cy="769441"/>
            <a:chOff x="-346762" y="1904549"/>
            <a:chExt cx="8314465" cy="76944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Consejos razonables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“Sal de aquí… muéstrate al mundo” (7:3-4)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HERMANOS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pic>
        <p:nvPicPr>
          <p:cNvPr id="17" name="Graphic 16" descr="Clock with solid fill">
            <a:extLst>
              <a:ext uri="{FF2B5EF4-FFF2-40B4-BE49-F238E27FC236}">
                <a16:creationId xmlns="" xmlns:a16="http://schemas.microsoft.com/office/drawing/2014/main" id="{975B02AD-E227-7692-F1CA-3015EA0DB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37912"/>
            <a:ext cx="548640" cy="5486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410090" y="3736195"/>
            <a:ext cx="8314465" cy="769441"/>
            <a:chOff x="-346762" y="1904549"/>
            <a:chExt cx="8314465" cy="76944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Respuesta clara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“Mi tiempo aún no ha llegado…” (7:6)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JESÚS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413846" y="4636602"/>
            <a:ext cx="8314465" cy="769441"/>
            <a:chOff x="-346762" y="1904549"/>
            <a:chExt cx="8314465" cy="76944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Llamado a la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acción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inmediata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momento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ustedes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siempre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oportuno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”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(7:6)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ATENCIÓN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06723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Jesús enseña con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conocimiento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motivación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juicio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perfectos.</a:t>
            </a:r>
            <a:endParaRPr lang="en-US" sz="3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96253" y="2819208"/>
            <a:ext cx="8490099" cy="769441"/>
            <a:chOff x="-522396" y="1904549"/>
            <a:chExt cx="8490099" cy="76944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Mucho más que un “buen hombre”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“¿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Cómo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puede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Éste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saber de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letras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…”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(7:15)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522396" y="1973956"/>
              <a:ext cx="2675159" cy="640080"/>
              <a:chOff x="-686988" y="2084598"/>
              <a:chExt cx="2675159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686988" y="2138392"/>
                <a:ext cx="2570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MARAVILLADOS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96253" y="3736195"/>
            <a:ext cx="8485422" cy="769441"/>
            <a:chOff x="-517719" y="1904549"/>
            <a:chExt cx="8485422" cy="76944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Enviado por el 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Padre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“…la gloria del que lo envió…” (7:18)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517719" y="1968380"/>
              <a:ext cx="2670482" cy="640080"/>
              <a:chOff x="-682311" y="2079022"/>
              <a:chExt cx="2670482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682311" y="2138392"/>
                <a:ext cx="2565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"SU VOLUNTAD"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270966" y="4636602"/>
            <a:ext cx="8730153" cy="769441"/>
            <a:chOff x="-346762" y="1904549"/>
            <a:chExt cx="8730153" cy="76944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62031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 méritos de la acción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</a:t>
              </a:r>
              <a:r>
                <a:rPr lang="en-US" sz="20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apariencia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sino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juzguen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con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juicio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justo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”.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(7:24)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SANACIÓN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phic 2" descr="Scales of justice with solid fill">
            <a:extLst>
              <a:ext uri="{FF2B5EF4-FFF2-40B4-BE49-F238E27FC236}">
                <a16:creationId xmlns="" xmlns:a16="http://schemas.microsoft.com/office/drawing/2014/main" id="{A6FE9520-EF48-F8CE-37C1-450787022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6682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10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Jesús aborda los prejuicios y las críticas</a:t>
            </a:r>
          </a:p>
          <a:p>
            <a:pPr algn="ctr" rtl="0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distraerse.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985847" y="2819208"/>
            <a:ext cx="7202831" cy="769441"/>
            <a:chOff x="-518634" y="1904549"/>
            <a:chExt cx="7202831" cy="76944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5" y="1904549"/>
              <a:ext cx="45040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Dudas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sobre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antecedentes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“Él me envió…” (7:29)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518634" y="1973956"/>
              <a:ext cx="2671397" cy="640080"/>
              <a:chOff x="-683226" y="2084598"/>
              <a:chExt cx="2671397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683226" y="2138392"/>
                <a:ext cx="2566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 AUTORIDAD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1153042" y="3736195"/>
            <a:ext cx="7035635" cy="769441"/>
            <a:chOff x="-346762" y="1904549"/>
            <a:chExt cx="7035635" cy="76944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45086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Evaluación de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milagros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“…¿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acaso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hará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más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señales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?…(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7:31)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SUS SEÑALES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984926" y="4636602"/>
            <a:ext cx="6501731" cy="769441"/>
            <a:chOff x="-518634" y="1904549"/>
            <a:chExt cx="6501731" cy="76944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5" y="1904549"/>
              <a:ext cx="38029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Venga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mí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“…ríos de agua viva”. (7:38)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518634" y="1973956"/>
              <a:ext cx="2671397" cy="640080"/>
              <a:chOff x="-683226" y="2084598"/>
              <a:chExt cx="2671397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683226" y="2138392"/>
                <a:ext cx="2566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 INVITACIÓN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Graphic 10" descr="Fire with solid fill">
            <a:extLst>
              <a:ext uri="{FF2B5EF4-FFF2-40B4-BE49-F238E27FC236}">
                <a16:creationId xmlns="" xmlns:a16="http://schemas.microsoft.com/office/drawing/2014/main" id="{90BDA6B8-12B6-3351-9F00-93FFB4B8D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12115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5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Jesús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supera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toda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barrera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cultural</a:t>
            </a:r>
            <a:endParaRPr lang="en-US" sz="3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0"/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cambiar la vida de 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n-US" sz="3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gente</a:t>
            </a:r>
            <a:r>
              <a:rPr lang="en-US" sz="3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-128930" y="2736362"/>
            <a:ext cx="8314465" cy="769441"/>
            <a:chOff x="-346762" y="1904549"/>
            <a:chExt cx="8314465" cy="76944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Decisión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choc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ante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“¿Por qué no lo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trajeron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?”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(7:45)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SOLDADOS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-133607" y="3653349"/>
            <a:ext cx="8974542" cy="769441"/>
            <a:chOff x="-346762" y="1904549"/>
            <a:chExt cx="8974542" cy="76944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644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arrogancia y la falta de respeto de los fariseos</a:t>
              </a:r>
              <a: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“Esta multitud que no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conoce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maldita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”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(7:49)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MULTITUD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-129851" y="4553756"/>
            <a:ext cx="8314465" cy="769441"/>
            <a:chOff x="-346762" y="1904549"/>
            <a:chExt cx="8314465" cy="76944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creciente</a:t>
              </a:r>
              <a:r>
                <a:rPr lang="en-US" sz="2200" i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200" i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“…que le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oiga</a:t>
              </a:r>
              <a:r>
                <a:rPr lang="en-US" sz="20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primero…” </a:t>
              </a: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(7:51, 19:39-40)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NICODEMO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phic 2" descr="Comment Heart with solid fill">
            <a:extLst>
              <a:ext uri="{FF2B5EF4-FFF2-40B4-BE49-F238E27FC236}">
                <a16:creationId xmlns="" xmlns:a16="http://schemas.microsoft.com/office/drawing/2014/main" id="{FD29610B-5FC0-5A4D-6607-EDBC08A5D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9104" y="389818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152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ion  Description automatically generated">
            <a:extLst>
              <a:ext uri="{FF2B5EF4-FFF2-40B4-BE49-F238E27FC236}">
                <a16:creationId xmlns="" xmlns:a16="http://schemas.microsoft.com/office/drawing/2014/main" id="{01E4DE5F-A068-013C-6626-28E82566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7F102-825F-DBB6-F96C-D46D7EF4F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37" y="1863928"/>
            <a:ext cx="5752617" cy="142026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INIGUALABLE</a:t>
            </a:r>
            <a:endParaRPr lang="en-US" sz="9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45B327-6248-8A75-FA58-6C35D9512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137" y="3284189"/>
            <a:ext cx="4085863" cy="7785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C000"/>
                </a:solidFill>
              </a:rPr>
              <a:t>EL MINISTERIO DE JESÚS</a:t>
            </a:r>
            <a:r>
              <a:rPr lang="es-ES" sz="2400" dirty="0" smtClean="0">
                <a:solidFill>
                  <a:srgbClr val="FFC000"/>
                </a:solidFill>
              </a:rPr>
              <a:t/>
            </a:r>
            <a:br>
              <a:rPr lang="es-ES" sz="2400" dirty="0" smtClean="0">
                <a:solidFill>
                  <a:srgbClr val="FFC000"/>
                </a:solidFill>
              </a:rPr>
            </a:br>
            <a:r>
              <a:rPr lang="es-ES" sz="2400" dirty="0" smtClean="0">
                <a:solidFill>
                  <a:srgbClr val="FFC000"/>
                </a:solidFill>
              </a:rPr>
              <a:t>JUAN 7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65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601</Words>
  <Application>Microsoft Office PowerPoint</Application>
  <PresentationFormat>On-screen Show (16:10)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Mistral</vt:lpstr>
      <vt:lpstr>system-ui</vt:lpstr>
      <vt:lpstr>Office Theme</vt:lpstr>
      <vt:lpstr>INIGUALABLE</vt:lpstr>
      <vt:lpstr>PowerPoint Presentation</vt:lpstr>
      <vt:lpstr>PowerPoint Presentation</vt:lpstr>
      <vt:lpstr>PowerPoint Presentation</vt:lpstr>
      <vt:lpstr>PowerPoint Presentation</vt:lpstr>
      <vt:lpstr>INIGUALABLE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Unrivaled, John 7</dc:title>
  <dc:creator>Phillip Shumake</dc:creator>
  <cp:lastModifiedBy>Esther Eubanks</cp:lastModifiedBy>
  <cp:revision>40</cp:revision>
  <cp:lastPrinted>2024-04-14T00:22:38Z</cp:lastPrinted>
  <dcterms:created xsi:type="dcterms:W3CDTF">2024-04-12T01:16:33Z</dcterms:created>
  <dcterms:modified xsi:type="dcterms:W3CDTF">2024-04-14T00:23:25Z</dcterms:modified>
</cp:coreProperties>
</file>