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9" r:id="rId2"/>
    <p:sldId id="260" r:id="rId3"/>
    <p:sldId id="261" r:id="rId4"/>
    <p:sldId id="262" r:id="rId5"/>
    <p:sldId id="264" r:id="rId6"/>
    <p:sldId id="256" r:id="rId7"/>
    <p:sldId id="265" r:id="rId8"/>
    <p:sldId id="276" r:id="rId9"/>
    <p:sldId id="266" r:id="rId10"/>
    <p:sldId id="267" r:id="rId11"/>
    <p:sldId id="269" r:id="rId12"/>
    <p:sldId id="270" r:id="rId13"/>
    <p:sldId id="275" r:id="rId14"/>
    <p:sldId id="271" r:id="rId15"/>
    <p:sldId id="273" r:id="rId16"/>
    <p:sldId id="272" r:id="rId17"/>
    <p:sldId id="274" r:id="rId1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94694"/>
  </p:normalViewPr>
  <p:slideViewPr>
    <p:cSldViewPr snapToGrid="0">
      <p:cViewPr varScale="1">
        <p:scale>
          <a:sx n="80" d="100"/>
          <a:sy n="80" d="100"/>
        </p:scale>
        <p:origin x="64" y="10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876F8F-1CBB-5641-8D3E-DE12C646ACE2}" type="datetimeFigureOut">
              <a:rPr lang="en-US" smtClean="0"/>
              <a:t>4/28/2024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986878-AB55-1F40-8DEE-D9EEDDD0C882}" type="slidenum">
              <a:rPr lang="en-US" smtClean="0"/>
              <a:t>‹#›</a:t>
            </a:fld>
            <a:endParaRPr lang="en-US"/>
          </a:p>
        </p:txBody>
      </p:sp>
    </p:spTree>
    <p:extLst>
      <p:ext uri="{BB962C8B-B14F-4D97-AF65-F5344CB8AC3E}">
        <p14:creationId xmlns:p14="http://schemas.microsoft.com/office/powerpoint/2010/main" val="258469230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DDE6A2-99F3-1A49-967E-88E3712688C7}"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346996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DDE6A2-99F3-1A49-967E-88E3712688C7}"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83050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DDE6A2-99F3-1A49-967E-88E3712688C7}"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124371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DDE6A2-99F3-1A49-967E-88E3712688C7}"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224032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DDE6A2-99F3-1A49-967E-88E3712688C7}"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956204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DDE6A2-99F3-1A49-967E-88E3712688C7}"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275610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DDE6A2-99F3-1A49-967E-88E3712688C7}" type="datetimeFigureOut">
              <a:rPr lang="en-US" smtClean="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3831364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DDE6A2-99F3-1A49-967E-88E3712688C7}" type="datetimeFigureOut">
              <a:rPr lang="en-US" smtClean="0"/>
              <a:t>4/28/2024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276864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DDE6A2-99F3-1A49-967E-88E3712688C7}" type="datetimeFigureOut">
              <a:rPr lang="en-US" smtClean="0"/>
              <a:t>4/28/2024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24413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DDE6A2-99F3-1A49-967E-88E3712688C7}"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143087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DDE6A2-99F3-1A49-967E-88E3712688C7}"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02FE3-A19D-DF4C-9BB6-3C4DB3CB2BB4}" type="slidenum">
              <a:rPr lang="en-US" smtClean="0"/>
              <a:t>‹#›</a:t>
            </a:fld>
            <a:endParaRPr lang="en-US"/>
          </a:p>
        </p:txBody>
      </p:sp>
    </p:spTree>
    <p:extLst>
      <p:ext uri="{BB962C8B-B14F-4D97-AF65-F5344CB8AC3E}">
        <p14:creationId xmlns:p14="http://schemas.microsoft.com/office/powerpoint/2010/main" val="333329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82000"/>
                  </a:schemeClr>
                </a:solidFill>
              </a:defRPr>
            </a:lvl1pPr>
          </a:lstStyle>
          <a:p>
            <a:fld id="{28DDE6A2-99F3-1A49-967E-88E3712688C7}" type="datetimeFigureOut">
              <a:rPr lang="en-US" smtClean="0"/>
              <a:t>4/28/2024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82000"/>
                  </a:schemeClr>
                </a:solidFill>
              </a:defRPr>
            </a:lvl1pPr>
          </a:lstStyle>
          <a:p>
            <a:fld id="{66902FE3-A19D-DF4C-9BB6-3C4DB3CB2BB4}" type="slidenum">
              <a:rPr lang="en-US" smtClean="0"/>
              <a:t>‹#›</a:t>
            </a:fld>
            <a:endParaRPr lang="en-US"/>
          </a:p>
        </p:txBody>
      </p:sp>
    </p:spTree>
    <p:extLst>
      <p:ext uri="{BB962C8B-B14F-4D97-AF65-F5344CB8AC3E}">
        <p14:creationId xmlns:p14="http://schemas.microsoft.com/office/powerpoint/2010/main" val="7888597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7EC3ADD-6AC0-DABC-9107-3185A84B0E34}"/>
              </a:ext>
            </a:extLst>
          </p:cNvPr>
          <p:cNvSpPr>
            <a:spLocks noGrp="1"/>
          </p:cNvSpPr>
          <p:nvPr>
            <p:ph idx="1"/>
          </p:nvPr>
        </p:nvSpPr>
        <p:spPr>
          <a:xfrm>
            <a:off x="628650" y="452613"/>
            <a:ext cx="7886700" cy="4809774"/>
          </a:xfrm>
          <a:ln w="44450">
            <a:solidFill>
              <a:schemeClr val="tx2">
                <a:lumMod val="90000"/>
              </a:schemeClr>
            </a:solidFill>
          </a:ln>
        </p:spPr>
        <p:txBody>
          <a:bodyPr anchor="ctr">
            <a:normAutofit fontScale="92500"/>
          </a:bodyPr>
          <a:lstStyle/>
          <a:p>
            <a:pPr marL="0" indent="0" algn="ctr">
              <a:buNone/>
            </a:pPr>
            <a:r>
              <a:rPr lang="es-ES" sz="2800" dirty="0" smtClean="0"/>
              <a:t>5  Haya</a:t>
            </a:r>
            <a:r>
              <a:rPr lang="es-ES" sz="2800" dirty="0"/>
              <a:t>, pues, en ustedes esta actitud que hubo también en Cristo Jesús,  6  el cual, aunque existía en forma de Dios, no consideró el ser igual a Dios como algo a qué aferrarse,  7  sino que se despojó a Sí mismo tomando forma de siervo, haciéndose semejante a los hombres.  8  Y hallándose en forma de hombre, se humilló Él mismo, haciéndose obediente hasta la muerte, y muerte de cruz.  9  Por lo cual Dios también lo exaltó hasta lo sumo, y le confirió el nombre que es sobre todo nombre,  10  para que al nombre de Jesús SE DOBLE TODA RODILLA de los que están en el cielo, y en la tierra, y debajo de la tierra,  11  y toda lengua confiese que Jesucristo es Señor, para gloria de Dios Padre.</a:t>
            </a:r>
            <a:endParaRPr lang="en-US" sz="2800" dirty="0"/>
          </a:p>
        </p:txBody>
      </p:sp>
    </p:spTree>
    <p:extLst>
      <p:ext uri="{BB962C8B-B14F-4D97-AF65-F5344CB8AC3E}">
        <p14:creationId xmlns:p14="http://schemas.microsoft.com/office/powerpoint/2010/main" val="3856097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B5F6C0C-1A8B-DD60-F155-8706617E1FB9}"/>
              </a:ext>
            </a:extLst>
          </p:cNvPr>
          <p:cNvSpPr>
            <a:spLocks noGrp="1"/>
          </p:cNvSpPr>
          <p:nvPr>
            <p:ph idx="1"/>
          </p:nvPr>
        </p:nvSpPr>
        <p:spPr>
          <a:xfrm>
            <a:off x="628650" y="1208105"/>
            <a:ext cx="7886700" cy="4431852"/>
          </a:xfrm>
        </p:spPr>
        <p:txBody>
          <a:bodyPr anchor="ctr">
            <a:normAutofit/>
          </a:bodyPr>
          <a:lstStyle/>
          <a:p>
            <a:pPr marL="0" indent="0" algn="ctr">
              <a:buNone/>
            </a:pPr>
            <a:r>
              <a:rPr lang="en-US" sz="2800" dirty="0"/>
              <a:t>Jueces 2:1-3 </a:t>
            </a:r>
            <a:r>
              <a:rPr lang="en-US" sz="2800" dirty="0" smtClean="0"/>
              <a:t>(</a:t>
            </a:r>
            <a:r>
              <a:rPr lang="en-US" sz="2800" dirty="0" smtClean="0"/>
              <a:t>NBLA</a:t>
            </a:r>
            <a:r>
              <a:rPr lang="en-US" sz="2800" dirty="0" smtClean="0"/>
              <a:t>) </a:t>
            </a:r>
            <a:r>
              <a:rPr lang="en-US" sz="2800" dirty="0"/>
              <a:t>1 </a:t>
            </a:r>
            <a:r>
              <a:rPr lang="es-ES" sz="2800" dirty="0"/>
              <a:t>El ángel del SEÑOR subió de </a:t>
            </a:r>
            <a:r>
              <a:rPr lang="es-ES" sz="2800" dirty="0" err="1"/>
              <a:t>Gilgal</a:t>
            </a:r>
            <a:r>
              <a:rPr lang="es-ES" sz="2800" dirty="0"/>
              <a:t> a </a:t>
            </a:r>
            <a:r>
              <a:rPr lang="es-ES" sz="2800" dirty="0" err="1"/>
              <a:t>Boquim</a:t>
            </a:r>
            <a:r>
              <a:rPr lang="es-ES" sz="2800" dirty="0"/>
              <a:t> y dijo a los israelitas: «Yo los saqué a ustedes de Egipto y los conduje a la tierra que había prometido a sus padres y les dije: “Jamás quebrantaré Mi pacto con ustedes, </a:t>
            </a:r>
            <a:r>
              <a:rPr lang="es-ES" sz="2800" dirty="0" smtClean="0"/>
              <a:t>2</a:t>
            </a:r>
            <a:r>
              <a:rPr lang="es-ES" sz="2800" dirty="0"/>
              <a:t>  y en cuanto a ustedes, no harán pacto con los habitantes de esta tierra; sus altares derribarán”. </a:t>
            </a:r>
            <a:r>
              <a:rPr lang="es-ES" sz="2800" u="sng" dirty="0"/>
              <a:t>Pero no me han obedecido. ¿Qué es esto que han hecho?</a:t>
            </a:r>
            <a:r>
              <a:rPr lang="es-ES" sz="2800" dirty="0"/>
              <a:t> </a:t>
            </a:r>
            <a:r>
              <a:rPr lang="es-ES" sz="2800" dirty="0" smtClean="0"/>
              <a:t>3</a:t>
            </a:r>
            <a:r>
              <a:rPr lang="es-ES" sz="2800" dirty="0"/>
              <a:t>  Por lo cual también dije: “No los echaré de delante de ustedes, sino que </a:t>
            </a:r>
            <a:r>
              <a:rPr lang="es-ES" sz="2800" b="1" u="sng" dirty="0"/>
              <a:t>serán como espinas</a:t>
            </a:r>
            <a:r>
              <a:rPr lang="es-ES" sz="2800" dirty="0"/>
              <a:t> en su costado, y sus dioses </a:t>
            </a:r>
            <a:r>
              <a:rPr lang="es-ES" sz="2800" b="1" u="sng" dirty="0"/>
              <a:t>les serán lazo para ustedes</a:t>
            </a:r>
            <a:r>
              <a:rPr lang="es-ES" sz="2800" dirty="0" smtClean="0"/>
              <a:t>”».</a:t>
            </a:r>
            <a:r>
              <a:rPr lang="es-ES" sz="2800" dirty="0"/>
              <a:t> </a:t>
            </a:r>
            <a:endParaRPr lang="en-US" sz="2800" dirty="0"/>
          </a:p>
        </p:txBody>
      </p:sp>
      <p:sp>
        <p:nvSpPr>
          <p:cNvPr id="4" name="Title 1">
            <a:extLst>
              <a:ext uri="{FF2B5EF4-FFF2-40B4-BE49-F238E27FC236}">
                <a16:creationId xmlns="" xmlns:a16="http://schemas.microsoft.com/office/drawing/2014/main" id="{FE01AB65-A01E-DF49-359A-A325D6B3F4A8}"/>
              </a:ext>
            </a:extLst>
          </p:cNvPr>
          <p:cNvSpPr>
            <a:spLocks noGrp="1"/>
          </p:cNvSpPr>
          <p:nvPr>
            <p:ph type="title"/>
          </p:nvPr>
        </p:nvSpPr>
        <p:spPr>
          <a:xfrm>
            <a:off x="628650" y="40757"/>
            <a:ext cx="7886700" cy="1104636"/>
          </a:xfrm>
          <a:ln w="31750">
            <a:solidFill>
              <a:schemeClr val="tx2">
                <a:lumMod val="50000"/>
              </a:schemeClr>
            </a:solidFill>
          </a:ln>
        </p:spPr>
        <p:txBody>
          <a:bodyPr/>
          <a:lstStyle/>
          <a:p>
            <a:pPr algn="ctr" rtl="0"/>
            <a:r>
              <a:rPr lang="en-US" dirty="0"/>
              <a:t>Israel no </a:t>
            </a:r>
            <a:r>
              <a:rPr lang="en-US" dirty="0" smtClean="0"/>
              <a:t>se </a:t>
            </a:r>
            <a:r>
              <a:rPr lang="en-US" dirty="0" err="1" smtClean="0"/>
              <a:t>ocupó</a:t>
            </a:r>
            <a:r>
              <a:rPr lang="en-US" dirty="0" smtClean="0"/>
              <a:t> </a:t>
            </a:r>
            <a:r>
              <a:rPr lang="en-US" dirty="0" err="1" smtClean="0"/>
              <a:t>en</a:t>
            </a:r>
            <a:r>
              <a:rPr lang="en-US" dirty="0" smtClean="0"/>
              <a:t> </a:t>
            </a:r>
            <a:r>
              <a:rPr lang="en-US" dirty="0"/>
              <a:t>su salvación...</a:t>
            </a:r>
          </a:p>
        </p:txBody>
      </p:sp>
    </p:spTree>
    <p:extLst>
      <p:ext uri="{BB962C8B-B14F-4D97-AF65-F5344CB8AC3E}">
        <p14:creationId xmlns:p14="http://schemas.microsoft.com/office/powerpoint/2010/main" val="411690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DDF5A5-93BD-85C0-71A9-562CFF8A5BCF}"/>
              </a:ext>
            </a:extLst>
          </p:cNvPr>
          <p:cNvSpPr>
            <a:spLocks noGrp="1"/>
          </p:cNvSpPr>
          <p:nvPr>
            <p:ph type="title"/>
          </p:nvPr>
        </p:nvSpPr>
        <p:spPr>
          <a:xfrm>
            <a:off x="628650" y="85227"/>
            <a:ext cx="7886700" cy="1104636"/>
          </a:xfrm>
        </p:spPr>
        <p:txBody>
          <a:bodyPr/>
          <a:lstStyle/>
          <a:p>
            <a:pPr algn="ctr" rtl="0"/>
            <a:r>
              <a:rPr lang="en-US" sz="3600" dirty="0"/>
              <a:t>Amenazas a </a:t>
            </a:r>
            <a:r>
              <a:rPr lang="en-US" sz="3600" dirty="0" smtClean="0"/>
              <a:t>que </a:t>
            </a:r>
            <a:r>
              <a:rPr lang="en-US" sz="3600" dirty="0" err="1" smtClean="0"/>
              <a:t>realicemos</a:t>
            </a:r>
            <a:r>
              <a:rPr lang="en-US" sz="3600" dirty="0"/>
              <a:t/>
            </a:r>
            <a:br>
              <a:rPr lang="en-US" sz="3600" dirty="0"/>
            </a:br>
            <a:r>
              <a:rPr lang="en-US" sz="3600" dirty="0" smtClean="0"/>
              <a:t>la </a:t>
            </a:r>
            <a:r>
              <a:rPr lang="en-US" sz="3600" dirty="0"/>
              <a:t>obra de Dios en nosotros.</a:t>
            </a:r>
            <a:endParaRPr lang="en-US" dirty="0"/>
          </a:p>
        </p:txBody>
      </p:sp>
      <p:sp>
        <p:nvSpPr>
          <p:cNvPr id="47" name="Google Shape;92;p3">
            <a:extLst>
              <a:ext uri="{FF2B5EF4-FFF2-40B4-BE49-F238E27FC236}">
                <a16:creationId xmlns="" xmlns:a16="http://schemas.microsoft.com/office/drawing/2014/main" id="{2D828D8B-FDEC-A99D-2452-7FA314669D67}"/>
              </a:ext>
            </a:extLst>
          </p:cNvPr>
          <p:cNvSpPr txBox="1">
            <a:spLocks/>
          </p:cNvSpPr>
          <p:nvPr/>
        </p:nvSpPr>
        <p:spPr>
          <a:xfrm>
            <a:off x="719582" y="2482815"/>
            <a:ext cx="3400289" cy="75340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228600" algn="l" rtl="0">
              <a:lnSpc>
                <a:spcPct val="90000"/>
              </a:lnSpc>
              <a:spcBef>
                <a:spcPts val="750"/>
              </a:spcBef>
              <a:spcAft>
                <a:spcPts val="0"/>
              </a:spcAft>
              <a:buClr>
                <a:schemeClr val="dk1"/>
              </a:buClr>
              <a:buSzPts val="1400"/>
              <a:buFont typeface="Arial"/>
              <a:buNone/>
              <a:defRPr sz="1200" b="0" i="0" u="none" strike="noStrike" cap="none">
                <a:solidFill>
                  <a:schemeClr val="tx1"/>
                </a:solidFill>
                <a:latin typeface="Arimo" panose="020B0604020202020204" pitchFamily="34" charset="0"/>
                <a:ea typeface="Arimo" panose="020B0604020202020204" pitchFamily="34" charset="0"/>
                <a:cs typeface="Arimo" panose="020B0604020202020204" pitchFamily="34" charset="0"/>
                <a:sym typeface="Anaheim"/>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Anaheim"/>
                <a:ea typeface="Anaheim"/>
                <a:cs typeface="Anaheim"/>
                <a:sym typeface="Anaheim"/>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naheim"/>
                <a:ea typeface="Anaheim"/>
                <a:cs typeface="Anaheim"/>
                <a:sym typeface="Anaheim"/>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pPr marL="0" marR="0" lvl="0" indent="-228600" algn="ctr" defTabSz="914400" rtl="0" eaLnBrk="1" fontAlgn="auto" latinLnBrk="0" hangingPunct="1">
              <a:lnSpc>
                <a:spcPct val="90000"/>
              </a:lnSpc>
              <a:spcBef>
                <a:spcPts val="750"/>
              </a:spcBef>
              <a:spcAft>
                <a:spcPts val="0"/>
              </a:spcAft>
              <a:buClr>
                <a:srgbClr val="1C343C"/>
              </a:buClr>
              <a:buSzPts val="1400"/>
              <a:buFont typeface="Arial"/>
              <a:buNone/>
              <a:tabLst/>
              <a:defRPr/>
            </a:pPr>
            <a:r>
              <a:rPr kumimoji="0" lang="en-US" sz="2000"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Anaheim"/>
              </a:rPr>
              <a:t>“</a:t>
            </a:r>
            <a:r>
              <a:rPr kumimoji="0" lang="en-US" sz="2000" b="0" i="0" u="none" strike="noStrike" kern="0" cap="none" spc="0" normalizeH="0" baseline="0" noProof="0" dirty="0" err="1" smtClean="0">
                <a:ln>
                  <a:noFill/>
                </a:ln>
                <a:effectLst/>
                <a:uLnTx/>
                <a:uFillTx/>
                <a:latin typeface="Calibri" panose="020F0502020204030204" pitchFamily="34" charset="0"/>
                <a:cs typeface="Calibri" panose="020F0502020204030204" pitchFamily="34" charset="0"/>
                <a:sym typeface="Anaheim"/>
              </a:rPr>
              <a:t>mis</a:t>
            </a:r>
            <a:r>
              <a:rPr kumimoji="0" lang="en-US" sz="2000" b="0" i="0" u="none" strike="noStrike" kern="0" cap="none" spc="0" normalizeH="0" baseline="0" noProof="0" dirty="0" smtClean="0">
                <a:ln>
                  <a:noFill/>
                </a:ln>
                <a:effectLst/>
                <a:uLnTx/>
                <a:uFillTx/>
                <a:latin typeface="Calibri" panose="020F0502020204030204" pitchFamily="34" charset="0"/>
                <a:cs typeface="Calibri" panose="020F0502020204030204" pitchFamily="34" charset="0"/>
                <a:sym typeface="Anaheim"/>
              </a:rPr>
              <a:t> </a:t>
            </a:r>
            <a:r>
              <a:rPr kumimoji="0" lang="en-US" sz="2000" b="0" i="0" u="none" strike="noStrike" kern="0" cap="none" spc="0" normalizeH="0" baseline="0" noProof="0" dirty="0" err="1" smtClean="0">
                <a:ln>
                  <a:noFill/>
                </a:ln>
                <a:effectLst/>
                <a:uLnTx/>
                <a:uFillTx/>
                <a:latin typeface="Calibri" panose="020F0502020204030204" pitchFamily="34" charset="0"/>
                <a:cs typeface="Calibri" panose="020F0502020204030204" pitchFamily="34" charset="0"/>
                <a:sym typeface="Anaheim"/>
              </a:rPr>
              <a:t>prisiones</a:t>
            </a:r>
            <a:r>
              <a:rPr kumimoji="0" lang="en-US" sz="2000" b="0" i="0" u="none" strike="noStrike" kern="0" cap="none" spc="0" normalizeH="0" baseline="0" noProof="0" dirty="0" smtClean="0">
                <a:ln>
                  <a:noFill/>
                </a:ln>
                <a:effectLst/>
                <a:uLnTx/>
                <a:uFillTx/>
                <a:latin typeface="Calibri" panose="020F0502020204030204" pitchFamily="34" charset="0"/>
                <a:cs typeface="Calibri" panose="020F0502020204030204" pitchFamily="34" charset="0"/>
                <a:sym typeface="Anaheim"/>
              </a:rPr>
              <a:t>” </a:t>
            </a:r>
            <a:r>
              <a:rPr kumimoji="0" lang="en-US" sz="2000"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Anaheim"/>
              </a:rPr>
              <a:t>1:7, 13, 14, 17…</a:t>
            </a:r>
          </a:p>
        </p:txBody>
      </p:sp>
      <p:sp>
        <p:nvSpPr>
          <p:cNvPr id="48" name="Google Shape;93;p3">
            <a:extLst>
              <a:ext uri="{FF2B5EF4-FFF2-40B4-BE49-F238E27FC236}">
                <a16:creationId xmlns="" xmlns:a16="http://schemas.microsoft.com/office/drawing/2014/main" id="{F3680208-FD9A-271D-BD06-ADA9BE9B9190}"/>
              </a:ext>
            </a:extLst>
          </p:cNvPr>
          <p:cNvSpPr txBox="1">
            <a:spLocks/>
          </p:cNvSpPr>
          <p:nvPr/>
        </p:nvSpPr>
        <p:spPr>
          <a:xfrm>
            <a:off x="906449" y="1513131"/>
            <a:ext cx="2968672" cy="807034"/>
          </a:xfrm>
          <a:prstGeom prst="rect">
            <a:avLst/>
          </a:prstGeom>
          <a:noFill/>
          <a:ln w="38100">
            <a:solidFill>
              <a:srgbClr val="941100"/>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228600" algn="l" rtl="0">
              <a:lnSpc>
                <a:spcPct val="90000"/>
              </a:lnSpc>
              <a:spcBef>
                <a:spcPts val="750"/>
              </a:spcBef>
              <a:spcAft>
                <a:spcPts val="0"/>
              </a:spcAft>
              <a:buClr>
                <a:schemeClr val="dk1"/>
              </a:buClr>
              <a:buSzPts val="2500"/>
              <a:buFont typeface="Arial"/>
              <a:buNone/>
              <a:defRPr sz="2400" b="0" i="0" u="none" strike="noStrike" cap="none">
                <a:solidFill>
                  <a:schemeClr val="tx1"/>
                </a:solidFill>
                <a:latin typeface="Poppins ExtraBold" panose="00000900000000000000" pitchFamily="2" charset="0"/>
                <a:ea typeface="Poppins ExtraBold" panose="00000900000000000000" pitchFamily="2" charset="0"/>
                <a:cs typeface="Poppins ExtraBold" panose="00000900000000000000" pitchFamily="2" charset="0"/>
                <a:sym typeface="Bebas Neue"/>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Anaheim"/>
                <a:ea typeface="Anaheim"/>
                <a:cs typeface="Anaheim"/>
                <a:sym typeface="Anaheim"/>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naheim"/>
                <a:ea typeface="Anaheim"/>
                <a:cs typeface="Anaheim"/>
                <a:sym typeface="Anaheim"/>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pPr marL="0" marR="0" lvl="0" indent="-228600" algn="ctr" defTabSz="914400" rtl="0" eaLnBrk="1" fontAlgn="auto" latinLnBrk="0" hangingPunct="1">
              <a:lnSpc>
                <a:spcPct val="90000"/>
              </a:lnSpc>
              <a:spcBef>
                <a:spcPts val="750"/>
              </a:spcBef>
              <a:spcAft>
                <a:spcPts val="0"/>
              </a:spcAft>
              <a:buClr>
                <a:srgbClr val="1C343C"/>
              </a:buClr>
              <a:buSzPts val="2500"/>
              <a:buFont typeface="Arial"/>
              <a:buNone/>
              <a:tabLst/>
              <a:defRPr/>
            </a:pPr>
            <a:r>
              <a:rPr kumimoji="0" lang="en-US" sz="2800"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Bebas Neue"/>
              </a:rPr>
              <a:t>Conflictos externos</a:t>
            </a:r>
          </a:p>
        </p:txBody>
      </p:sp>
      <p:cxnSp>
        <p:nvCxnSpPr>
          <p:cNvPr id="59" name="Straight Connector 58">
            <a:extLst>
              <a:ext uri="{FF2B5EF4-FFF2-40B4-BE49-F238E27FC236}">
                <a16:creationId xmlns="" xmlns:a16="http://schemas.microsoft.com/office/drawing/2014/main" id="{61BE3FE1-C825-CADC-B4BB-8DFD3B3446C0}"/>
              </a:ext>
            </a:extLst>
          </p:cNvPr>
          <p:cNvCxnSpPr>
            <a:cxnSpLocks/>
          </p:cNvCxnSpPr>
          <p:nvPr/>
        </p:nvCxnSpPr>
        <p:spPr>
          <a:xfrm>
            <a:off x="628650" y="2425148"/>
            <a:ext cx="3625298" cy="0"/>
          </a:xfrm>
          <a:prstGeom prst="line">
            <a:avLst/>
          </a:prstGeom>
          <a:ln>
            <a:gradFill flip="none" rotWithShape="1">
              <a:gsLst>
                <a:gs pos="0">
                  <a:schemeClr val="accent1">
                    <a:lumMod val="5000"/>
                    <a:lumOff val="95000"/>
                  </a:schemeClr>
                </a:gs>
                <a:gs pos="66000">
                  <a:srgbClr val="FF0000"/>
                </a:gs>
                <a:gs pos="88000">
                  <a:srgbClr val="941100"/>
                </a:gs>
                <a:gs pos="100000">
                  <a:srgbClr val="941100"/>
                </a:gs>
              </a:gsLst>
              <a:lin ang="0" scaled="1"/>
              <a:tileRect/>
            </a:gradFill>
            <a:prstDash val="sysDash"/>
          </a:ln>
        </p:spPr>
        <p:style>
          <a:lnRef idx="2">
            <a:schemeClr val="accent1"/>
          </a:lnRef>
          <a:fillRef idx="0">
            <a:schemeClr val="accent1"/>
          </a:fillRef>
          <a:effectRef idx="1">
            <a:schemeClr val="accent1"/>
          </a:effectRef>
          <a:fontRef idx="minor">
            <a:schemeClr val="tx1"/>
          </a:fontRef>
        </p:style>
      </p:cxnSp>
      <p:sp>
        <p:nvSpPr>
          <p:cNvPr id="62" name="Google Shape;92;p3">
            <a:extLst>
              <a:ext uri="{FF2B5EF4-FFF2-40B4-BE49-F238E27FC236}">
                <a16:creationId xmlns="" xmlns:a16="http://schemas.microsoft.com/office/drawing/2014/main" id="{5A3A757E-B929-411B-F212-10CB06877B93}"/>
              </a:ext>
            </a:extLst>
          </p:cNvPr>
          <p:cNvSpPr txBox="1">
            <a:spLocks/>
          </p:cNvSpPr>
          <p:nvPr/>
        </p:nvSpPr>
        <p:spPr>
          <a:xfrm>
            <a:off x="4665046" y="2480796"/>
            <a:ext cx="3759372" cy="101146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228600" algn="l" rtl="0">
              <a:lnSpc>
                <a:spcPct val="90000"/>
              </a:lnSpc>
              <a:spcBef>
                <a:spcPts val="750"/>
              </a:spcBef>
              <a:spcAft>
                <a:spcPts val="0"/>
              </a:spcAft>
              <a:buClr>
                <a:schemeClr val="dk1"/>
              </a:buClr>
              <a:buSzPts val="1400"/>
              <a:buFont typeface="Arial"/>
              <a:buNone/>
              <a:defRPr sz="1200" b="0" i="0" u="none" strike="noStrike" cap="none">
                <a:solidFill>
                  <a:schemeClr val="tx1"/>
                </a:solidFill>
                <a:latin typeface="Arimo" panose="020B0604020202020204" pitchFamily="34" charset="0"/>
                <a:ea typeface="Arimo" panose="020B0604020202020204" pitchFamily="34" charset="0"/>
                <a:cs typeface="Arimo" panose="020B0604020202020204" pitchFamily="34" charset="0"/>
                <a:sym typeface="Anaheim"/>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Anaheim"/>
                <a:ea typeface="Anaheim"/>
                <a:cs typeface="Anaheim"/>
                <a:sym typeface="Anaheim"/>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naheim"/>
                <a:ea typeface="Anaheim"/>
                <a:cs typeface="Anaheim"/>
                <a:sym typeface="Anaheim"/>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pPr algn="ctr">
              <a:spcBef>
                <a:spcPts val="0"/>
              </a:spcBef>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Fil. 3:12-13 </a:t>
            </a:r>
            <a:r>
              <a:rPr lang="es-ES" sz="1800" kern="100" dirty="0">
                <a:latin typeface="Calibri" panose="020F0502020204030204" pitchFamily="34" charset="0"/>
                <a:ea typeface="Calibri" panose="020F0502020204030204" pitchFamily="34" charset="0"/>
                <a:cs typeface="Times New Roman" panose="02020603050405020304" pitchFamily="18" charset="0"/>
              </a:rPr>
              <a:t>No es que ya lo haya </a:t>
            </a:r>
            <a:r>
              <a:rPr lang="es-ES" sz="1800" kern="100" dirty="0" smtClean="0">
                <a:latin typeface="Calibri" panose="020F0502020204030204" pitchFamily="34" charset="0"/>
                <a:ea typeface="Calibri" panose="020F0502020204030204" pitchFamily="34" charset="0"/>
                <a:cs typeface="Times New Roman" panose="02020603050405020304" pitchFamily="18" charset="0"/>
              </a:rPr>
              <a:t>alcanzado…sino </a:t>
            </a:r>
            <a:r>
              <a:rPr lang="es-ES" sz="1800" kern="100" dirty="0">
                <a:latin typeface="Calibri" panose="020F0502020204030204" pitchFamily="34" charset="0"/>
                <a:ea typeface="Calibri" panose="020F0502020204030204" pitchFamily="34" charset="0"/>
                <a:cs typeface="Times New Roman" panose="02020603050405020304" pitchFamily="18" charset="0"/>
              </a:rPr>
              <a:t>que sigo </a:t>
            </a:r>
            <a:r>
              <a:rPr lang="es-ES" sz="1800" kern="100" dirty="0" smtClean="0">
                <a:latin typeface="Calibri" panose="020F0502020204030204" pitchFamily="34" charset="0"/>
                <a:ea typeface="Calibri" panose="020F0502020204030204" pitchFamily="34" charset="0"/>
                <a:cs typeface="Times New Roman" panose="02020603050405020304" pitchFamily="18" charset="0"/>
              </a:rPr>
              <a:t>adelante…</a:t>
            </a:r>
            <a:endParaRPr lang="es-ES" sz="1800" kern="100" dirty="0">
              <a:latin typeface="Calibri" panose="020F0502020204030204" pitchFamily="34" charset="0"/>
              <a:ea typeface="Calibri" panose="020F0502020204030204" pitchFamily="34" charset="0"/>
              <a:cs typeface="Times New Roman" panose="02020603050405020304" pitchFamily="18" charset="0"/>
            </a:endParaRPr>
          </a:p>
          <a:p>
            <a:pPr algn="ctr">
              <a:spcBef>
                <a:spcPts val="0"/>
              </a:spcBef>
            </a:pPr>
            <a:r>
              <a:rPr lang="es-ES" sz="1800" kern="100" dirty="0" smtClean="0">
                <a:latin typeface="Calibri" panose="020F0502020204030204" pitchFamily="34" charset="0"/>
                <a:ea typeface="Calibri" panose="020F0502020204030204" pitchFamily="34" charset="0"/>
                <a:cs typeface="Times New Roman" panose="02020603050405020304" pitchFamily="18" charset="0"/>
              </a:rPr>
              <a:t>13</a:t>
            </a:r>
            <a:r>
              <a:rPr lang="es-ES" sz="1800" kern="100" dirty="0">
                <a:latin typeface="Calibri" panose="020F0502020204030204" pitchFamily="34" charset="0"/>
                <a:ea typeface="Calibri" panose="020F0502020204030204" pitchFamily="34" charset="0"/>
                <a:cs typeface="Times New Roman" panose="02020603050405020304" pitchFamily="18" charset="0"/>
              </a:rPr>
              <a:t>  </a:t>
            </a:r>
            <a:r>
              <a:rPr lang="es-ES" sz="1800" kern="100" dirty="0" smtClean="0">
                <a:latin typeface="Calibri" panose="020F0502020204030204" pitchFamily="34" charset="0"/>
                <a:ea typeface="Calibri" panose="020F0502020204030204" pitchFamily="34" charset="0"/>
                <a:cs typeface="Times New Roman" panose="02020603050405020304" pitchFamily="18" charset="0"/>
              </a:rPr>
              <a:t>yo </a:t>
            </a:r>
            <a:r>
              <a:rPr lang="es-ES" sz="1800" kern="100" dirty="0">
                <a:latin typeface="Calibri" panose="020F0502020204030204" pitchFamily="34" charset="0"/>
                <a:ea typeface="Calibri" panose="020F0502020204030204" pitchFamily="34" charset="0"/>
                <a:cs typeface="Times New Roman" panose="02020603050405020304" pitchFamily="18" charset="0"/>
              </a:rPr>
              <a:t>mismo no considero haberlo ya alcanzado.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3" name="Google Shape;93;p3">
            <a:extLst>
              <a:ext uri="{FF2B5EF4-FFF2-40B4-BE49-F238E27FC236}">
                <a16:creationId xmlns="" xmlns:a16="http://schemas.microsoft.com/office/drawing/2014/main" id="{48B3B18E-FB28-F118-78E3-9534F67EAF2C}"/>
              </a:ext>
            </a:extLst>
          </p:cNvPr>
          <p:cNvSpPr txBox="1">
            <a:spLocks/>
          </p:cNvSpPr>
          <p:nvPr/>
        </p:nvSpPr>
        <p:spPr>
          <a:xfrm>
            <a:off x="906449" y="3549926"/>
            <a:ext cx="2968672" cy="805015"/>
          </a:xfrm>
          <a:prstGeom prst="rect">
            <a:avLst/>
          </a:prstGeom>
          <a:noFill/>
          <a:ln w="38100">
            <a:solidFill>
              <a:srgbClr val="941100"/>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228600" algn="l" rtl="0">
              <a:lnSpc>
                <a:spcPct val="90000"/>
              </a:lnSpc>
              <a:spcBef>
                <a:spcPts val="750"/>
              </a:spcBef>
              <a:spcAft>
                <a:spcPts val="0"/>
              </a:spcAft>
              <a:buClr>
                <a:schemeClr val="dk1"/>
              </a:buClr>
              <a:buSzPts val="2500"/>
              <a:buFont typeface="Arial"/>
              <a:buNone/>
              <a:defRPr sz="2400" b="0" i="0" u="none" strike="noStrike" cap="none">
                <a:solidFill>
                  <a:schemeClr val="tx1"/>
                </a:solidFill>
                <a:latin typeface="Poppins ExtraBold" panose="00000900000000000000" pitchFamily="2" charset="0"/>
                <a:ea typeface="Poppins ExtraBold" panose="00000900000000000000" pitchFamily="2" charset="0"/>
                <a:cs typeface="Poppins ExtraBold" panose="00000900000000000000" pitchFamily="2" charset="0"/>
                <a:sym typeface="Bebas Neue"/>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Anaheim"/>
                <a:ea typeface="Anaheim"/>
                <a:cs typeface="Anaheim"/>
                <a:sym typeface="Anaheim"/>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naheim"/>
                <a:ea typeface="Anaheim"/>
                <a:cs typeface="Anaheim"/>
                <a:sym typeface="Anaheim"/>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pPr marL="0" marR="0" lvl="0" indent="-228600" algn="ctr" defTabSz="914400" rtl="0" eaLnBrk="1" fontAlgn="auto" latinLnBrk="0" hangingPunct="1">
              <a:lnSpc>
                <a:spcPct val="90000"/>
              </a:lnSpc>
              <a:spcBef>
                <a:spcPts val="750"/>
              </a:spcBef>
              <a:spcAft>
                <a:spcPts val="0"/>
              </a:spcAft>
              <a:buClr>
                <a:srgbClr val="1C343C"/>
              </a:buClr>
              <a:buSzPts val="2500"/>
              <a:buFont typeface="Arial"/>
              <a:buNone/>
              <a:tabLst/>
              <a:defRPr/>
            </a:pPr>
            <a:r>
              <a:rPr kumimoji="0" lang="en-US"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Bebas Neue"/>
              </a:rPr>
              <a:t>Influencia negativa del mundo “religioso”</a:t>
            </a:r>
          </a:p>
        </p:txBody>
      </p:sp>
      <p:cxnSp>
        <p:nvCxnSpPr>
          <p:cNvPr id="64" name="Straight Connector 63">
            <a:extLst>
              <a:ext uri="{FF2B5EF4-FFF2-40B4-BE49-F238E27FC236}">
                <a16:creationId xmlns="" xmlns:a16="http://schemas.microsoft.com/office/drawing/2014/main" id="{B1A24DAF-C2DA-846B-F7ED-BA2AA64291C2}"/>
              </a:ext>
            </a:extLst>
          </p:cNvPr>
          <p:cNvCxnSpPr>
            <a:cxnSpLocks/>
          </p:cNvCxnSpPr>
          <p:nvPr/>
        </p:nvCxnSpPr>
        <p:spPr>
          <a:xfrm>
            <a:off x="4799122" y="2423129"/>
            <a:ext cx="3625298" cy="0"/>
          </a:xfrm>
          <a:prstGeom prst="line">
            <a:avLst/>
          </a:prstGeom>
          <a:ln>
            <a:gradFill flip="none" rotWithShape="1">
              <a:gsLst>
                <a:gs pos="0">
                  <a:schemeClr val="accent1">
                    <a:lumMod val="5000"/>
                    <a:lumOff val="95000"/>
                  </a:schemeClr>
                </a:gs>
                <a:gs pos="66000">
                  <a:srgbClr val="FF0000"/>
                </a:gs>
                <a:gs pos="88000">
                  <a:srgbClr val="941100"/>
                </a:gs>
                <a:gs pos="100000">
                  <a:srgbClr val="941100"/>
                </a:gs>
              </a:gsLst>
              <a:lin ang="0" scaled="1"/>
              <a:tileRect/>
            </a:gradFill>
            <a:prstDash val="sysDash"/>
          </a:ln>
        </p:spPr>
        <p:style>
          <a:lnRef idx="2">
            <a:schemeClr val="accent1"/>
          </a:lnRef>
          <a:fillRef idx="0">
            <a:schemeClr val="accent1"/>
          </a:fillRef>
          <a:effectRef idx="1">
            <a:schemeClr val="accent1"/>
          </a:effectRef>
          <a:fontRef idx="minor">
            <a:schemeClr val="tx1"/>
          </a:fontRef>
        </p:style>
      </p:cxnSp>
      <p:sp>
        <p:nvSpPr>
          <p:cNvPr id="65" name="Google Shape;92;p3">
            <a:extLst>
              <a:ext uri="{FF2B5EF4-FFF2-40B4-BE49-F238E27FC236}">
                <a16:creationId xmlns="" xmlns:a16="http://schemas.microsoft.com/office/drawing/2014/main" id="{6152DC69-3059-8A09-AF28-7F3B0D65385F}"/>
              </a:ext>
            </a:extLst>
          </p:cNvPr>
          <p:cNvSpPr txBox="1">
            <a:spLocks/>
          </p:cNvSpPr>
          <p:nvPr/>
        </p:nvSpPr>
        <p:spPr>
          <a:xfrm>
            <a:off x="628650" y="4523650"/>
            <a:ext cx="3625298" cy="1061046"/>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228600" algn="l" rtl="0">
              <a:lnSpc>
                <a:spcPct val="90000"/>
              </a:lnSpc>
              <a:spcBef>
                <a:spcPts val="750"/>
              </a:spcBef>
              <a:spcAft>
                <a:spcPts val="0"/>
              </a:spcAft>
              <a:buClr>
                <a:schemeClr val="dk1"/>
              </a:buClr>
              <a:buSzPts val="1400"/>
              <a:buFont typeface="Arial"/>
              <a:buNone/>
              <a:defRPr sz="1200" b="0" i="0" u="none" strike="noStrike" cap="none">
                <a:solidFill>
                  <a:schemeClr val="tx1"/>
                </a:solidFill>
                <a:latin typeface="Arimo" panose="020B0604020202020204" pitchFamily="34" charset="0"/>
                <a:ea typeface="Arimo" panose="020B0604020202020204" pitchFamily="34" charset="0"/>
                <a:cs typeface="Arimo" panose="020B0604020202020204" pitchFamily="34" charset="0"/>
                <a:sym typeface="Anaheim"/>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Anaheim"/>
                <a:ea typeface="Anaheim"/>
                <a:cs typeface="Anaheim"/>
                <a:sym typeface="Anaheim"/>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naheim"/>
                <a:ea typeface="Anaheim"/>
                <a:cs typeface="Anaheim"/>
                <a:sym typeface="Anaheim"/>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pPr lvl="0" algn="ctr" defTabSz="914400">
              <a:buClr>
                <a:srgbClr val="1C343C"/>
              </a:buClr>
              <a:defRPr/>
            </a:pPr>
            <a:r>
              <a:rPr kumimoji="0" lang="en-US" sz="2000"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Anaheim"/>
              </a:rPr>
              <a:t>Fil. 3:2 </a:t>
            </a:r>
            <a:r>
              <a:rPr lang="es-ES" sz="2000" kern="0" dirty="0">
                <a:latin typeface="Calibri" panose="020F0502020204030204" pitchFamily="34" charset="0"/>
                <a:cs typeface="Calibri" panose="020F0502020204030204" pitchFamily="34" charset="0"/>
              </a:rPr>
              <a:t>Cuídense de esos perros, cuídense de los malos obreros, cuídense de la falsa circuncisión</a:t>
            </a:r>
            <a:endParaRPr kumimoji="0" lang="en-US" sz="2000"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Anaheim"/>
            </a:endParaRPr>
          </a:p>
        </p:txBody>
      </p:sp>
      <p:cxnSp>
        <p:nvCxnSpPr>
          <p:cNvPr id="67" name="Straight Connector 66">
            <a:extLst>
              <a:ext uri="{FF2B5EF4-FFF2-40B4-BE49-F238E27FC236}">
                <a16:creationId xmlns="" xmlns:a16="http://schemas.microsoft.com/office/drawing/2014/main" id="{96611E28-E6E8-F1D9-23D5-5270C24F2799}"/>
              </a:ext>
            </a:extLst>
          </p:cNvPr>
          <p:cNvCxnSpPr>
            <a:cxnSpLocks/>
          </p:cNvCxnSpPr>
          <p:nvPr/>
        </p:nvCxnSpPr>
        <p:spPr>
          <a:xfrm>
            <a:off x="633520" y="4465983"/>
            <a:ext cx="3625298" cy="0"/>
          </a:xfrm>
          <a:prstGeom prst="line">
            <a:avLst/>
          </a:prstGeom>
          <a:ln>
            <a:gradFill flip="none" rotWithShape="1">
              <a:gsLst>
                <a:gs pos="0">
                  <a:schemeClr val="accent1">
                    <a:lumMod val="5000"/>
                    <a:lumOff val="95000"/>
                  </a:schemeClr>
                </a:gs>
                <a:gs pos="66000">
                  <a:srgbClr val="FF0000"/>
                </a:gs>
                <a:gs pos="88000">
                  <a:srgbClr val="941100"/>
                </a:gs>
                <a:gs pos="100000">
                  <a:srgbClr val="941100"/>
                </a:gs>
              </a:gsLst>
              <a:lin ang="0" scaled="1"/>
              <a:tileRect/>
            </a:gradFill>
            <a:prstDash val="sysDash"/>
          </a:ln>
        </p:spPr>
        <p:style>
          <a:lnRef idx="2">
            <a:schemeClr val="accent1"/>
          </a:lnRef>
          <a:fillRef idx="0">
            <a:schemeClr val="accent1"/>
          </a:fillRef>
          <a:effectRef idx="1">
            <a:schemeClr val="accent1"/>
          </a:effectRef>
          <a:fontRef idx="minor">
            <a:schemeClr val="tx1"/>
          </a:fontRef>
        </p:style>
      </p:cxnSp>
      <p:sp>
        <p:nvSpPr>
          <p:cNvPr id="68" name="Google Shape;92;p3">
            <a:extLst>
              <a:ext uri="{FF2B5EF4-FFF2-40B4-BE49-F238E27FC236}">
                <a16:creationId xmlns="" xmlns:a16="http://schemas.microsoft.com/office/drawing/2014/main" id="{B0EBA4BB-EAB8-E21B-BAE1-C6546D3EE9B1}"/>
              </a:ext>
            </a:extLst>
          </p:cNvPr>
          <p:cNvSpPr txBox="1">
            <a:spLocks/>
          </p:cNvSpPr>
          <p:nvPr/>
        </p:nvSpPr>
        <p:spPr>
          <a:xfrm>
            <a:off x="4665046" y="4521631"/>
            <a:ext cx="3764244" cy="106307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228600" algn="l" rtl="0">
              <a:lnSpc>
                <a:spcPct val="90000"/>
              </a:lnSpc>
              <a:spcBef>
                <a:spcPts val="750"/>
              </a:spcBef>
              <a:spcAft>
                <a:spcPts val="0"/>
              </a:spcAft>
              <a:buClr>
                <a:schemeClr val="dk1"/>
              </a:buClr>
              <a:buSzPts val="1400"/>
              <a:buFont typeface="Arial"/>
              <a:buNone/>
              <a:defRPr sz="1200" b="0" i="0" u="none" strike="noStrike" cap="none">
                <a:solidFill>
                  <a:schemeClr val="tx1"/>
                </a:solidFill>
                <a:latin typeface="Arimo" panose="020B0604020202020204" pitchFamily="34" charset="0"/>
                <a:ea typeface="Arimo" panose="020B0604020202020204" pitchFamily="34" charset="0"/>
                <a:cs typeface="Arimo" panose="020B0604020202020204" pitchFamily="34" charset="0"/>
                <a:sym typeface="Anaheim"/>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Anaheim"/>
                <a:ea typeface="Anaheim"/>
                <a:cs typeface="Anaheim"/>
                <a:sym typeface="Anaheim"/>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naheim"/>
                <a:ea typeface="Anaheim"/>
                <a:cs typeface="Anaheim"/>
                <a:sym typeface="Anaheim"/>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pPr lvl="0" algn="ctr" defTabSz="914400">
              <a:buClr>
                <a:srgbClr val="1C343C"/>
              </a:buClr>
              <a:defRPr/>
            </a:pPr>
            <a:r>
              <a:rPr kumimoji="0" lang="en-US" sz="2000"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Anaheim"/>
              </a:rPr>
              <a:t>Fil 4:2 </a:t>
            </a:r>
            <a:r>
              <a:rPr lang="es-ES" sz="2000" kern="0" dirty="0">
                <a:latin typeface="Calibri" panose="020F0502020204030204" pitchFamily="34" charset="0"/>
                <a:cs typeface="Calibri" panose="020F0502020204030204" pitchFamily="34" charset="0"/>
              </a:rPr>
              <a:t>Ruego a </a:t>
            </a:r>
            <a:r>
              <a:rPr lang="es-ES" sz="2000" kern="0" dirty="0" err="1">
                <a:latin typeface="Calibri" panose="020F0502020204030204" pitchFamily="34" charset="0"/>
                <a:cs typeface="Calibri" panose="020F0502020204030204" pitchFamily="34" charset="0"/>
              </a:rPr>
              <a:t>Evodia</a:t>
            </a:r>
            <a:r>
              <a:rPr lang="es-ES" sz="2000" kern="0" dirty="0">
                <a:latin typeface="Calibri" panose="020F0502020204030204" pitchFamily="34" charset="0"/>
                <a:cs typeface="Calibri" panose="020F0502020204030204" pitchFamily="34" charset="0"/>
              </a:rPr>
              <a:t> y a </a:t>
            </a:r>
            <a:r>
              <a:rPr lang="es-ES" sz="2000" kern="0" dirty="0" err="1">
                <a:latin typeface="Calibri" panose="020F0502020204030204" pitchFamily="34" charset="0"/>
                <a:cs typeface="Calibri" panose="020F0502020204030204" pitchFamily="34" charset="0"/>
              </a:rPr>
              <a:t>Síntique</a:t>
            </a:r>
            <a:r>
              <a:rPr lang="es-ES" sz="2000" kern="0" dirty="0">
                <a:latin typeface="Calibri" panose="020F0502020204030204" pitchFamily="34" charset="0"/>
                <a:cs typeface="Calibri" panose="020F0502020204030204" pitchFamily="34" charset="0"/>
              </a:rPr>
              <a:t>, que vivan en armonía en el Señor. </a:t>
            </a:r>
            <a:endParaRPr kumimoji="0" lang="en-US" sz="2000"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Anaheim"/>
            </a:endParaRPr>
          </a:p>
        </p:txBody>
      </p:sp>
      <p:cxnSp>
        <p:nvCxnSpPr>
          <p:cNvPr id="70" name="Straight Connector 69">
            <a:extLst>
              <a:ext uri="{FF2B5EF4-FFF2-40B4-BE49-F238E27FC236}">
                <a16:creationId xmlns="" xmlns:a16="http://schemas.microsoft.com/office/drawing/2014/main" id="{03447175-B010-1040-B0DE-E1521BB13DA1}"/>
              </a:ext>
            </a:extLst>
          </p:cNvPr>
          <p:cNvCxnSpPr>
            <a:cxnSpLocks/>
          </p:cNvCxnSpPr>
          <p:nvPr/>
        </p:nvCxnSpPr>
        <p:spPr>
          <a:xfrm>
            <a:off x="4803992" y="4463964"/>
            <a:ext cx="3625298" cy="0"/>
          </a:xfrm>
          <a:prstGeom prst="line">
            <a:avLst/>
          </a:prstGeom>
          <a:ln>
            <a:gradFill flip="none" rotWithShape="1">
              <a:gsLst>
                <a:gs pos="0">
                  <a:schemeClr val="accent1">
                    <a:lumMod val="5000"/>
                    <a:lumOff val="95000"/>
                  </a:schemeClr>
                </a:gs>
                <a:gs pos="66000">
                  <a:srgbClr val="FF0000"/>
                </a:gs>
                <a:gs pos="88000">
                  <a:srgbClr val="941100"/>
                </a:gs>
                <a:gs pos="100000">
                  <a:srgbClr val="941100"/>
                </a:gs>
              </a:gsLst>
              <a:lin ang="0" scaled="1"/>
              <a:tileRect/>
            </a:gradFill>
            <a:prstDash val="sysDash"/>
          </a:ln>
        </p:spPr>
        <p:style>
          <a:lnRef idx="2">
            <a:schemeClr val="accent1"/>
          </a:lnRef>
          <a:fillRef idx="0">
            <a:schemeClr val="accent1"/>
          </a:fillRef>
          <a:effectRef idx="1">
            <a:schemeClr val="accent1"/>
          </a:effectRef>
          <a:fontRef idx="minor">
            <a:schemeClr val="tx1"/>
          </a:fontRef>
        </p:style>
      </p:cxnSp>
      <p:sp>
        <p:nvSpPr>
          <p:cNvPr id="71" name="Google Shape;93;p3">
            <a:extLst>
              <a:ext uri="{FF2B5EF4-FFF2-40B4-BE49-F238E27FC236}">
                <a16:creationId xmlns="" xmlns:a16="http://schemas.microsoft.com/office/drawing/2014/main" id="{7C163C4F-7B89-4500-FAB5-FB29927E7A92}"/>
              </a:ext>
            </a:extLst>
          </p:cNvPr>
          <p:cNvSpPr txBox="1">
            <a:spLocks/>
          </p:cNvSpPr>
          <p:nvPr/>
        </p:nvSpPr>
        <p:spPr>
          <a:xfrm>
            <a:off x="5156376" y="1521697"/>
            <a:ext cx="2867644" cy="805015"/>
          </a:xfrm>
          <a:prstGeom prst="rect">
            <a:avLst/>
          </a:prstGeom>
          <a:noFill/>
          <a:ln w="38100">
            <a:solidFill>
              <a:srgbClr val="941100"/>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228600" algn="l" rtl="0">
              <a:lnSpc>
                <a:spcPct val="90000"/>
              </a:lnSpc>
              <a:spcBef>
                <a:spcPts val="750"/>
              </a:spcBef>
              <a:spcAft>
                <a:spcPts val="0"/>
              </a:spcAft>
              <a:buClr>
                <a:schemeClr val="dk1"/>
              </a:buClr>
              <a:buSzPts val="2500"/>
              <a:buFont typeface="Arial"/>
              <a:buNone/>
              <a:defRPr sz="2400" b="0" i="0" u="none" strike="noStrike" cap="none">
                <a:solidFill>
                  <a:schemeClr val="tx1"/>
                </a:solidFill>
                <a:latin typeface="Poppins ExtraBold" panose="00000900000000000000" pitchFamily="2" charset="0"/>
                <a:ea typeface="Poppins ExtraBold" panose="00000900000000000000" pitchFamily="2" charset="0"/>
                <a:cs typeface="Poppins ExtraBold" panose="00000900000000000000" pitchFamily="2" charset="0"/>
                <a:sym typeface="Bebas Neue"/>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Anaheim"/>
                <a:ea typeface="Anaheim"/>
                <a:cs typeface="Anaheim"/>
                <a:sym typeface="Anaheim"/>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naheim"/>
                <a:ea typeface="Anaheim"/>
                <a:cs typeface="Anaheim"/>
                <a:sym typeface="Anaheim"/>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pPr marL="0" marR="0" lvl="0" indent="-228600" algn="ctr" defTabSz="914400" rtl="0" eaLnBrk="1" fontAlgn="auto" latinLnBrk="0" hangingPunct="1">
              <a:lnSpc>
                <a:spcPct val="90000"/>
              </a:lnSpc>
              <a:spcBef>
                <a:spcPts val="750"/>
              </a:spcBef>
              <a:spcAft>
                <a:spcPts val="0"/>
              </a:spcAft>
              <a:buClr>
                <a:srgbClr val="1C343C"/>
              </a:buClr>
              <a:buSzPts val="2500"/>
              <a:buFont typeface="Arial"/>
              <a:buNone/>
              <a:tabLst/>
              <a:defRPr/>
            </a:pPr>
            <a:r>
              <a:rPr kumimoji="0" lang="en-US"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Bebas Neue"/>
              </a:rPr>
              <a:t>Complacencia espiritual general</a:t>
            </a:r>
          </a:p>
        </p:txBody>
      </p:sp>
      <p:sp>
        <p:nvSpPr>
          <p:cNvPr id="72" name="Google Shape;93;p3">
            <a:extLst>
              <a:ext uri="{FF2B5EF4-FFF2-40B4-BE49-F238E27FC236}">
                <a16:creationId xmlns="" xmlns:a16="http://schemas.microsoft.com/office/drawing/2014/main" id="{7B99A67C-D9E7-3B06-2899-86FBFA8CC768}"/>
              </a:ext>
            </a:extLst>
          </p:cNvPr>
          <p:cNvSpPr txBox="1">
            <a:spLocks/>
          </p:cNvSpPr>
          <p:nvPr/>
        </p:nvSpPr>
        <p:spPr>
          <a:xfrm>
            <a:off x="5177949" y="3549925"/>
            <a:ext cx="2867644" cy="805015"/>
          </a:xfrm>
          <a:prstGeom prst="rect">
            <a:avLst/>
          </a:prstGeom>
          <a:noFill/>
          <a:ln w="38100">
            <a:solidFill>
              <a:srgbClr val="941100"/>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228600" algn="l" rtl="0">
              <a:lnSpc>
                <a:spcPct val="90000"/>
              </a:lnSpc>
              <a:spcBef>
                <a:spcPts val="750"/>
              </a:spcBef>
              <a:spcAft>
                <a:spcPts val="0"/>
              </a:spcAft>
              <a:buClr>
                <a:schemeClr val="dk1"/>
              </a:buClr>
              <a:buSzPts val="2500"/>
              <a:buFont typeface="Arial"/>
              <a:buNone/>
              <a:defRPr sz="2400" b="0" i="0" u="none" strike="noStrike" cap="none">
                <a:solidFill>
                  <a:schemeClr val="tx1"/>
                </a:solidFill>
                <a:latin typeface="Poppins ExtraBold" panose="00000900000000000000" pitchFamily="2" charset="0"/>
                <a:ea typeface="Poppins ExtraBold" panose="00000900000000000000" pitchFamily="2" charset="0"/>
                <a:cs typeface="Poppins ExtraBold" panose="00000900000000000000" pitchFamily="2" charset="0"/>
                <a:sym typeface="Bebas Neue"/>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Anaheim"/>
                <a:ea typeface="Anaheim"/>
                <a:cs typeface="Anaheim"/>
                <a:sym typeface="Anaheim"/>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naheim"/>
                <a:ea typeface="Anaheim"/>
                <a:cs typeface="Anaheim"/>
                <a:sym typeface="Anaheim"/>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Anaheim"/>
                <a:ea typeface="Anaheim"/>
                <a:cs typeface="Anaheim"/>
                <a:sym typeface="Anaheim"/>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pPr marL="0" marR="0" lvl="0" indent="-228600" algn="ctr" defTabSz="914400" rtl="0" eaLnBrk="1" fontAlgn="auto" latinLnBrk="0" hangingPunct="1">
              <a:lnSpc>
                <a:spcPct val="90000"/>
              </a:lnSpc>
              <a:spcBef>
                <a:spcPts val="750"/>
              </a:spcBef>
              <a:spcAft>
                <a:spcPts val="0"/>
              </a:spcAft>
              <a:buClr>
                <a:srgbClr val="1C343C"/>
              </a:buClr>
              <a:buSzPts val="2500"/>
              <a:buFont typeface="Arial"/>
              <a:buNone/>
              <a:tabLst/>
              <a:defRPr/>
            </a:pPr>
            <a:r>
              <a:rPr kumimoji="0" lang="en-US" b="0" i="0" u="none" strike="noStrike" kern="0" cap="none" spc="0" normalizeH="0" baseline="0" noProof="0" dirty="0">
                <a:ln>
                  <a:noFill/>
                </a:ln>
                <a:effectLst/>
                <a:uLnTx/>
                <a:uFillTx/>
                <a:latin typeface="Calibri" panose="020F0502020204030204" pitchFamily="34" charset="0"/>
                <a:cs typeface="Calibri" panose="020F0502020204030204" pitchFamily="34" charset="0"/>
                <a:sym typeface="Bebas Neue"/>
              </a:rPr>
              <a:t>Conflictos internos y desánimo</a:t>
            </a:r>
          </a:p>
        </p:txBody>
      </p:sp>
    </p:spTree>
    <p:extLst>
      <p:ext uri="{BB962C8B-B14F-4D97-AF65-F5344CB8AC3E}">
        <p14:creationId xmlns:p14="http://schemas.microsoft.com/office/powerpoint/2010/main" val="1977511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1"/>
                                        </p:tgtEl>
                                        <p:attrNameLst>
                                          <p:attrName>style.visibility</p:attrName>
                                        </p:attrNameLst>
                                      </p:cBhvr>
                                      <p:to>
                                        <p:strVal val="visible"/>
                                      </p:to>
                                    </p:set>
                                    <p:animEffect transition="in" filter="fade">
                                      <p:cBhvr>
                                        <p:cTn id="18" dur="500"/>
                                        <p:tgtEl>
                                          <p:spTgt spid="71"/>
                                        </p:tgtEl>
                                      </p:cBhvr>
                                    </p:animEffect>
                                  </p:childTnLst>
                                </p:cTn>
                              </p:par>
                              <p:par>
                                <p:cTn id="19" presetID="10" presetClass="entr" presetSubtype="0" fill="hold" nodeType="withEffect">
                                  <p:stCondLst>
                                    <p:cond delay="0"/>
                                  </p:stCondLst>
                                  <p:childTnLst>
                                    <p:set>
                                      <p:cBhvr>
                                        <p:cTn id="20" dur="1" fill="hold">
                                          <p:stCondLst>
                                            <p:cond delay="0"/>
                                          </p:stCondLst>
                                        </p:cTn>
                                        <p:tgtEl>
                                          <p:spTgt spid="64"/>
                                        </p:tgtEl>
                                        <p:attrNameLst>
                                          <p:attrName>style.visibility</p:attrName>
                                        </p:attrNameLst>
                                      </p:cBhvr>
                                      <p:to>
                                        <p:strVal val="visible"/>
                                      </p:to>
                                    </p:set>
                                    <p:animEffect transition="in" filter="fade">
                                      <p:cBhvr>
                                        <p:cTn id="21" dur="500"/>
                                        <p:tgtEl>
                                          <p:spTgt spid="6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500"/>
                                        <p:tgtEl>
                                          <p:spTgt spid="6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500"/>
                                        <p:tgtEl>
                                          <p:spTgt spid="63"/>
                                        </p:tgtEl>
                                      </p:cBhvr>
                                    </p:animEffect>
                                  </p:childTnLst>
                                </p:cTn>
                              </p:par>
                              <p:par>
                                <p:cTn id="30" presetID="10" presetClass="entr" presetSubtype="0" fill="hold" nodeType="with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500"/>
                                        <p:tgtEl>
                                          <p:spTgt spid="6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fade">
                                      <p:cBhvr>
                                        <p:cTn id="35" dur="500"/>
                                        <p:tgtEl>
                                          <p:spTgt spid="6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fade">
                                      <p:cBhvr>
                                        <p:cTn id="40" dur="500"/>
                                        <p:tgtEl>
                                          <p:spTgt spid="7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animEffect transition="in" filter="fade">
                                      <p:cBhvr>
                                        <p:cTn id="43" dur="500"/>
                                        <p:tgtEl>
                                          <p:spTgt spid="68"/>
                                        </p:tgtEl>
                                      </p:cBhvr>
                                    </p:animEffect>
                                  </p:childTnLst>
                                </p:cTn>
                              </p:par>
                              <p:par>
                                <p:cTn id="44" presetID="10" presetClass="entr" presetSubtype="0" fill="hold" nodeType="withEffect">
                                  <p:stCondLst>
                                    <p:cond delay="0"/>
                                  </p:stCondLst>
                                  <p:childTnLst>
                                    <p:set>
                                      <p:cBhvr>
                                        <p:cTn id="45" dur="1" fill="hold">
                                          <p:stCondLst>
                                            <p:cond delay="0"/>
                                          </p:stCondLst>
                                        </p:cTn>
                                        <p:tgtEl>
                                          <p:spTgt spid="70"/>
                                        </p:tgtEl>
                                        <p:attrNameLst>
                                          <p:attrName>style.visibility</p:attrName>
                                        </p:attrNameLst>
                                      </p:cBhvr>
                                      <p:to>
                                        <p:strVal val="visible"/>
                                      </p:to>
                                    </p:set>
                                    <p:animEffect transition="in" filter="fade">
                                      <p:cBhvr>
                                        <p:cTn id="46"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animBg="1"/>
      <p:bldP spid="62" grpId="0"/>
      <p:bldP spid="63" grpId="0" animBg="1"/>
      <p:bldP spid="65" grpId="0"/>
      <p:bldP spid="68" grpId="0"/>
      <p:bldP spid="71" grpId="0" animBg="1"/>
      <p:bldP spid="7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92138-13EE-66EA-B4B8-F686DF445863}"/>
              </a:ext>
            </a:extLst>
          </p:cNvPr>
          <p:cNvSpPr>
            <a:spLocks noGrp="1"/>
          </p:cNvSpPr>
          <p:nvPr>
            <p:ph type="title"/>
          </p:nvPr>
        </p:nvSpPr>
        <p:spPr>
          <a:xfrm>
            <a:off x="628650" y="95549"/>
            <a:ext cx="7886700" cy="1104636"/>
          </a:xfrm>
        </p:spPr>
        <p:txBody>
          <a:bodyPr/>
          <a:lstStyle/>
          <a:p>
            <a:pPr algn="ctr" rtl="0"/>
            <a:r>
              <a:rPr lang="en-US" dirty="0" err="1" smtClean="0"/>
              <a:t>Realizando</a:t>
            </a:r>
            <a:r>
              <a:rPr lang="en-US" dirty="0" smtClean="0"/>
              <a:t> </a:t>
            </a:r>
            <a:r>
              <a:rPr lang="en-US" dirty="0"/>
              <a:t>la salvación que Dios comenzó…</a:t>
            </a:r>
          </a:p>
        </p:txBody>
      </p:sp>
      <p:sp>
        <p:nvSpPr>
          <p:cNvPr id="4" name="Content Placeholder 2">
            <a:extLst>
              <a:ext uri="{FF2B5EF4-FFF2-40B4-BE49-F238E27FC236}">
                <a16:creationId xmlns="" xmlns:a16="http://schemas.microsoft.com/office/drawing/2014/main" id="{175BE29B-1A17-0868-F022-F778C3832598}"/>
              </a:ext>
            </a:extLst>
          </p:cNvPr>
          <p:cNvSpPr>
            <a:spLocks noGrp="1"/>
          </p:cNvSpPr>
          <p:nvPr>
            <p:ph idx="1"/>
          </p:nvPr>
        </p:nvSpPr>
        <p:spPr>
          <a:xfrm>
            <a:off x="628650" y="1044575"/>
            <a:ext cx="7886700" cy="3625850"/>
          </a:xfrm>
        </p:spPr>
        <p:txBody>
          <a:bodyPr anchor="ctr">
            <a:normAutofit fontScale="85000" lnSpcReduction="10000"/>
          </a:bodyPr>
          <a:lstStyle/>
          <a:p>
            <a:pPr marL="0" indent="0" algn="ctr">
              <a:buNone/>
            </a:pPr>
            <a:r>
              <a:rPr lang="en-US" sz="2800" dirty="0"/>
              <a:t>Filipenses 2:12 </a:t>
            </a:r>
            <a:r>
              <a:rPr lang="es-ES" sz="2800" dirty="0" smtClean="0"/>
              <a:t>Así </a:t>
            </a:r>
            <a:r>
              <a:rPr lang="es-ES" sz="2800" dirty="0"/>
              <a:t>que, amados míos, tal como siempre han obedecido, no solo en mi presencia, sino ahora mucho más en mi ausencia, </a:t>
            </a:r>
            <a:r>
              <a:rPr lang="es-ES" sz="2800" b="1" u="sng" dirty="0"/>
              <a:t>ocúpense en su salvación</a:t>
            </a:r>
            <a:r>
              <a:rPr lang="es-ES" sz="2800" dirty="0"/>
              <a:t> con temor y temblor.  13  Porque Dios es quien obra en ustedes tanto el querer como el hacer, para Su buena intención.  14  Hagan todas las cosas sin murmuraciones ni discusiones,  15  para que sean irreprensibles y sencillos, hijos de Dios sin tacha en medio de una generación torcida y perversa, en medio de la cual ustedes resplandecen como luminares en el mundo,  16  sosteniendo firmemente la palabra de vida, a fin de que yo tenga motivo para gloriarme en el día de Cristo, ya que no habré corrido en vano ni habré trabajado en vano.</a:t>
            </a:r>
            <a:endParaRPr lang="en-US" sz="2800" dirty="0"/>
          </a:p>
        </p:txBody>
      </p:sp>
    </p:spTree>
    <p:extLst>
      <p:ext uri="{BB962C8B-B14F-4D97-AF65-F5344CB8AC3E}">
        <p14:creationId xmlns:p14="http://schemas.microsoft.com/office/powerpoint/2010/main" val="398204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92138-13EE-66EA-B4B8-F686DF445863}"/>
              </a:ext>
            </a:extLst>
          </p:cNvPr>
          <p:cNvSpPr>
            <a:spLocks noGrp="1"/>
          </p:cNvSpPr>
          <p:nvPr>
            <p:ph type="title"/>
          </p:nvPr>
        </p:nvSpPr>
        <p:spPr>
          <a:xfrm>
            <a:off x="628650" y="95549"/>
            <a:ext cx="7886700" cy="1104636"/>
          </a:xfrm>
        </p:spPr>
        <p:txBody>
          <a:bodyPr/>
          <a:lstStyle/>
          <a:p>
            <a:pPr algn="ctr" rtl="0"/>
            <a:r>
              <a:rPr lang="en-US" dirty="0" err="1" smtClean="0"/>
              <a:t>Realizando</a:t>
            </a:r>
            <a:r>
              <a:rPr lang="en-US" dirty="0" smtClean="0"/>
              <a:t> </a:t>
            </a:r>
            <a:r>
              <a:rPr lang="en-US" dirty="0"/>
              <a:t>la salvación que Dios comenzó…</a:t>
            </a:r>
          </a:p>
        </p:txBody>
      </p:sp>
      <p:sp>
        <p:nvSpPr>
          <p:cNvPr id="4" name="Content Placeholder 2">
            <a:extLst>
              <a:ext uri="{FF2B5EF4-FFF2-40B4-BE49-F238E27FC236}">
                <a16:creationId xmlns="" xmlns:a16="http://schemas.microsoft.com/office/drawing/2014/main" id="{175BE29B-1A17-0868-F022-F778C3832598}"/>
              </a:ext>
            </a:extLst>
          </p:cNvPr>
          <p:cNvSpPr>
            <a:spLocks noGrp="1"/>
          </p:cNvSpPr>
          <p:nvPr>
            <p:ph idx="1"/>
          </p:nvPr>
        </p:nvSpPr>
        <p:spPr>
          <a:xfrm>
            <a:off x="628650" y="1044575"/>
            <a:ext cx="7886700" cy="3625850"/>
          </a:xfrm>
        </p:spPr>
        <p:txBody>
          <a:bodyPr anchor="ctr">
            <a:normAutofit fontScale="85000" lnSpcReduction="10000"/>
          </a:bodyPr>
          <a:lstStyle/>
          <a:p>
            <a:pPr marL="0" indent="0" algn="ctr">
              <a:buNone/>
            </a:pPr>
            <a:r>
              <a:rPr lang="en-US" sz="2800" dirty="0" err="1"/>
              <a:t>Filipenses</a:t>
            </a:r>
            <a:r>
              <a:rPr lang="en-US" sz="2800" dirty="0"/>
              <a:t> 2:12 </a:t>
            </a:r>
            <a:r>
              <a:rPr lang="es-ES" sz="2800" dirty="0"/>
              <a:t>Así que, amados míos, </a:t>
            </a:r>
            <a:r>
              <a:rPr lang="es-ES" sz="2800" i="1" dirty="0">
                <a:solidFill>
                  <a:srgbClr val="FFFF00"/>
                </a:solidFill>
              </a:rPr>
              <a:t>tal como siempre han obedecido</a:t>
            </a:r>
            <a:r>
              <a:rPr lang="es-ES" sz="2800" dirty="0"/>
              <a:t>, no solo en mi presencia, </a:t>
            </a:r>
            <a:r>
              <a:rPr lang="es-ES" sz="2800" i="1" dirty="0">
                <a:solidFill>
                  <a:srgbClr val="FFFF00"/>
                </a:solidFill>
              </a:rPr>
              <a:t>sino ahora mucho más en mi ausencia</a:t>
            </a:r>
            <a:r>
              <a:rPr lang="es-ES" sz="2800" dirty="0"/>
              <a:t>, </a:t>
            </a:r>
            <a:r>
              <a:rPr lang="es-ES" sz="2800" b="1" u="sng" dirty="0"/>
              <a:t>ocúpense en su salvación</a:t>
            </a:r>
            <a:r>
              <a:rPr lang="es-ES" sz="2800" dirty="0"/>
              <a:t> con temor y temblor.  13  Porque Dios es quien obra en ustedes tanto el querer como el hacer, para Su buena intención.  14  Hagan todas las cosas sin murmuraciones ni discusiones,  15  para que sean irreprensibles y sencillos, hijos de Dios sin tacha en medio de una generación torcida y perversa, en medio de la cual ustedes resplandecen como luminares en el mundo,  16  </a:t>
            </a:r>
            <a:r>
              <a:rPr lang="es-ES" sz="2800" i="1" dirty="0">
                <a:solidFill>
                  <a:srgbClr val="FFFF00"/>
                </a:solidFill>
              </a:rPr>
              <a:t>sosteniendo firmemente</a:t>
            </a:r>
            <a:r>
              <a:rPr lang="es-ES" sz="2800" dirty="0"/>
              <a:t> la palabra de vida, a fin de que yo tenga motivo para gloriarme en el día de Cristo, ya que no habré corrido en vano ni habré trabajado en vano.</a:t>
            </a:r>
            <a:endParaRPr lang="en-US" sz="2800" dirty="0"/>
          </a:p>
        </p:txBody>
      </p:sp>
      <p:sp>
        <p:nvSpPr>
          <p:cNvPr id="5" name="TextBox 4">
            <a:extLst>
              <a:ext uri="{FF2B5EF4-FFF2-40B4-BE49-F238E27FC236}">
                <a16:creationId xmlns="" xmlns:a16="http://schemas.microsoft.com/office/drawing/2014/main" id="{487C0F93-DAC0-27A5-9394-1A342A84E4B8}"/>
              </a:ext>
            </a:extLst>
          </p:cNvPr>
          <p:cNvSpPr txBox="1"/>
          <p:nvPr/>
        </p:nvSpPr>
        <p:spPr>
          <a:xfrm>
            <a:off x="3076161" y="4846145"/>
            <a:ext cx="2991678" cy="707886"/>
          </a:xfrm>
          <a:prstGeom prst="rect">
            <a:avLst/>
          </a:prstGeom>
          <a:noFill/>
          <a:ln w="38100">
            <a:solidFill>
              <a:schemeClr val="accent5">
                <a:lumMod val="40000"/>
                <a:lumOff val="60000"/>
              </a:schemeClr>
            </a:solidFill>
          </a:ln>
        </p:spPr>
        <p:txBody>
          <a:bodyPr wrap="square" rtlCol="0" anchor="ctr">
            <a:spAutoFit/>
          </a:bodyPr>
          <a:lstStyle/>
          <a:p>
            <a:pPr algn="ctr" rtl="0"/>
            <a:r>
              <a:rPr lang="en-US" sz="4000" dirty="0"/>
              <a:t>Obediencia</a:t>
            </a:r>
            <a:r>
              <a:rPr lang="en-US" sz="3200" dirty="0"/>
              <a:t> </a:t>
            </a:r>
          </a:p>
        </p:txBody>
      </p:sp>
    </p:spTree>
    <p:extLst>
      <p:ext uri="{BB962C8B-B14F-4D97-AF65-F5344CB8AC3E}">
        <p14:creationId xmlns:p14="http://schemas.microsoft.com/office/powerpoint/2010/main" val="185873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92138-13EE-66EA-B4B8-F686DF445863}"/>
              </a:ext>
            </a:extLst>
          </p:cNvPr>
          <p:cNvSpPr>
            <a:spLocks noGrp="1"/>
          </p:cNvSpPr>
          <p:nvPr>
            <p:ph type="title"/>
          </p:nvPr>
        </p:nvSpPr>
        <p:spPr>
          <a:xfrm>
            <a:off x="628650" y="95549"/>
            <a:ext cx="7886700" cy="1104636"/>
          </a:xfrm>
        </p:spPr>
        <p:txBody>
          <a:bodyPr/>
          <a:lstStyle/>
          <a:p>
            <a:pPr algn="ctr" rtl="0"/>
            <a:r>
              <a:rPr lang="en-US" dirty="0" err="1" smtClean="0"/>
              <a:t>Realizando</a:t>
            </a:r>
            <a:r>
              <a:rPr lang="en-US" dirty="0" smtClean="0"/>
              <a:t> </a:t>
            </a:r>
            <a:r>
              <a:rPr lang="en-US" dirty="0"/>
              <a:t>la salvación que Dios comenzó…</a:t>
            </a:r>
          </a:p>
        </p:txBody>
      </p:sp>
      <p:sp>
        <p:nvSpPr>
          <p:cNvPr id="4" name="Content Placeholder 2">
            <a:extLst>
              <a:ext uri="{FF2B5EF4-FFF2-40B4-BE49-F238E27FC236}">
                <a16:creationId xmlns="" xmlns:a16="http://schemas.microsoft.com/office/drawing/2014/main" id="{175BE29B-1A17-0868-F022-F778C3832598}"/>
              </a:ext>
            </a:extLst>
          </p:cNvPr>
          <p:cNvSpPr>
            <a:spLocks noGrp="1"/>
          </p:cNvSpPr>
          <p:nvPr>
            <p:ph idx="1"/>
          </p:nvPr>
        </p:nvSpPr>
        <p:spPr>
          <a:xfrm>
            <a:off x="628650" y="1044575"/>
            <a:ext cx="7886700" cy="3625850"/>
          </a:xfrm>
        </p:spPr>
        <p:txBody>
          <a:bodyPr anchor="ctr">
            <a:normAutofit fontScale="85000" lnSpcReduction="10000"/>
          </a:bodyPr>
          <a:lstStyle/>
          <a:p>
            <a:pPr marL="0" indent="0" algn="ctr">
              <a:buNone/>
            </a:pPr>
            <a:r>
              <a:rPr lang="en-US" sz="2800" dirty="0" err="1"/>
              <a:t>Filipenses</a:t>
            </a:r>
            <a:r>
              <a:rPr lang="en-US" sz="2800" dirty="0"/>
              <a:t> 2:12 </a:t>
            </a:r>
            <a:r>
              <a:rPr lang="es-ES" sz="2800" dirty="0"/>
              <a:t>Así que, amados míos, tal como siempre han obedecido, no solo en mi presencia, sino ahora mucho más en mi ausencia, </a:t>
            </a:r>
            <a:r>
              <a:rPr lang="es-ES" sz="2800" b="1" u="sng" dirty="0"/>
              <a:t>ocúpense en su salvación</a:t>
            </a:r>
            <a:r>
              <a:rPr lang="es-ES" sz="2800" dirty="0"/>
              <a:t> </a:t>
            </a:r>
            <a:r>
              <a:rPr lang="es-ES" sz="2800" i="1" dirty="0">
                <a:solidFill>
                  <a:srgbClr val="FFFF00"/>
                </a:solidFill>
              </a:rPr>
              <a:t>con temor y temblor</a:t>
            </a:r>
            <a:r>
              <a:rPr lang="es-ES" sz="2800" dirty="0"/>
              <a:t>.  13  Porque Dios es quien obra en ustedes tanto el querer como el hacer, para Su buena intención.  14  Hagan todas las cosas sin murmuraciones ni discusiones,  15  para que sean irreprensibles y sencillos, hijos de Dios sin tacha en medio de una generación torcida y perversa, en medio de la cual ustedes resplandecen como luminares en el mundo,  16  sosteniendo firmemente la palabra de vida, a fin de que yo tenga motivo para gloriarme en el día de Cristo, ya que no habré corrido en vano ni habré trabajado en vano.</a:t>
            </a:r>
            <a:endParaRPr lang="en-US" sz="2800" dirty="0"/>
          </a:p>
        </p:txBody>
      </p:sp>
      <p:sp>
        <p:nvSpPr>
          <p:cNvPr id="5" name="TextBox 4">
            <a:extLst>
              <a:ext uri="{FF2B5EF4-FFF2-40B4-BE49-F238E27FC236}">
                <a16:creationId xmlns="" xmlns:a16="http://schemas.microsoft.com/office/drawing/2014/main" id="{487C0F93-DAC0-27A5-9394-1A342A84E4B8}"/>
              </a:ext>
            </a:extLst>
          </p:cNvPr>
          <p:cNvSpPr txBox="1"/>
          <p:nvPr/>
        </p:nvSpPr>
        <p:spPr>
          <a:xfrm>
            <a:off x="3076161" y="4846145"/>
            <a:ext cx="2991678" cy="707886"/>
          </a:xfrm>
          <a:prstGeom prst="rect">
            <a:avLst/>
          </a:prstGeom>
          <a:noFill/>
          <a:ln w="38100">
            <a:solidFill>
              <a:schemeClr val="accent5">
                <a:lumMod val="40000"/>
                <a:lumOff val="60000"/>
              </a:schemeClr>
            </a:solidFill>
          </a:ln>
        </p:spPr>
        <p:txBody>
          <a:bodyPr wrap="square" rtlCol="0" anchor="ctr">
            <a:spAutoFit/>
          </a:bodyPr>
          <a:lstStyle/>
          <a:p>
            <a:pPr algn="ctr" rtl="0"/>
            <a:r>
              <a:rPr lang="en-US" sz="4000" dirty="0"/>
              <a:t>Reverencia</a:t>
            </a:r>
            <a:r>
              <a:rPr lang="en-US" sz="3200" dirty="0"/>
              <a:t> </a:t>
            </a:r>
          </a:p>
        </p:txBody>
      </p:sp>
    </p:spTree>
    <p:extLst>
      <p:ext uri="{BB962C8B-B14F-4D97-AF65-F5344CB8AC3E}">
        <p14:creationId xmlns:p14="http://schemas.microsoft.com/office/powerpoint/2010/main" val="910709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92138-13EE-66EA-B4B8-F686DF445863}"/>
              </a:ext>
            </a:extLst>
          </p:cNvPr>
          <p:cNvSpPr>
            <a:spLocks noGrp="1"/>
          </p:cNvSpPr>
          <p:nvPr>
            <p:ph type="title"/>
          </p:nvPr>
        </p:nvSpPr>
        <p:spPr>
          <a:xfrm>
            <a:off x="628650" y="95549"/>
            <a:ext cx="7886700" cy="1104636"/>
          </a:xfrm>
        </p:spPr>
        <p:txBody>
          <a:bodyPr/>
          <a:lstStyle/>
          <a:p>
            <a:pPr algn="ctr" rtl="0"/>
            <a:r>
              <a:rPr lang="en-US" dirty="0" err="1" smtClean="0"/>
              <a:t>Realizando</a:t>
            </a:r>
            <a:r>
              <a:rPr lang="en-US" dirty="0" smtClean="0"/>
              <a:t> la </a:t>
            </a:r>
            <a:r>
              <a:rPr lang="en-US" dirty="0"/>
              <a:t>salvación que Dios comenzó…</a:t>
            </a:r>
          </a:p>
        </p:txBody>
      </p:sp>
      <p:sp>
        <p:nvSpPr>
          <p:cNvPr id="4" name="Content Placeholder 2">
            <a:extLst>
              <a:ext uri="{FF2B5EF4-FFF2-40B4-BE49-F238E27FC236}">
                <a16:creationId xmlns="" xmlns:a16="http://schemas.microsoft.com/office/drawing/2014/main" id="{175BE29B-1A17-0868-F022-F778C3832598}"/>
              </a:ext>
            </a:extLst>
          </p:cNvPr>
          <p:cNvSpPr>
            <a:spLocks noGrp="1"/>
          </p:cNvSpPr>
          <p:nvPr>
            <p:ph idx="1"/>
          </p:nvPr>
        </p:nvSpPr>
        <p:spPr>
          <a:xfrm>
            <a:off x="628650" y="1044575"/>
            <a:ext cx="7886700" cy="3625850"/>
          </a:xfrm>
        </p:spPr>
        <p:txBody>
          <a:bodyPr anchor="ctr">
            <a:normAutofit fontScale="85000" lnSpcReduction="10000"/>
          </a:bodyPr>
          <a:lstStyle/>
          <a:p>
            <a:pPr marL="0" indent="0" algn="ctr">
              <a:buNone/>
            </a:pPr>
            <a:r>
              <a:rPr lang="es-ES" sz="2800" dirty="0"/>
              <a:t>Filipenses 2:12 Así que, amados míos, tal como siempre han obedecido, no solo en mi presencia, sino ahora mucho más en mi ausencia, </a:t>
            </a:r>
            <a:r>
              <a:rPr lang="es-ES" sz="2800" b="1" u="sng" dirty="0">
                <a:effectLst>
                  <a:outerShdw blurRad="38100" dist="38100" dir="2700000" algn="tl">
                    <a:srgbClr val="000000">
                      <a:alpha val="43137"/>
                    </a:srgbClr>
                  </a:outerShdw>
                </a:effectLst>
              </a:rPr>
              <a:t>ocúpense en su salvación</a:t>
            </a:r>
            <a:r>
              <a:rPr lang="es-ES" sz="2800" dirty="0"/>
              <a:t> con temor y temblor.  13  Porque Dios es quien obra en ustedes tanto el querer como el hacer, para Su buena intención.  14  Hagan todas las cosas sin murmuraciones ni discusiones,  15  </a:t>
            </a:r>
            <a:r>
              <a:rPr lang="es-ES" sz="2800" i="1" dirty="0">
                <a:solidFill>
                  <a:srgbClr val="FFFF00"/>
                </a:solidFill>
              </a:rPr>
              <a:t>para que sean irreprensibles y sencillos, hijos de Dios</a:t>
            </a:r>
            <a:r>
              <a:rPr lang="es-ES" sz="2800" dirty="0"/>
              <a:t> sin tacha en medio de una generación torcida y perversa, en medio de la cual </a:t>
            </a:r>
            <a:r>
              <a:rPr lang="es-ES" sz="2800" i="1" dirty="0">
                <a:solidFill>
                  <a:srgbClr val="FFFF00"/>
                </a:solidFill>
              </a:rPr>
              <a:t>ustedes resplandecen como luminares en el mundo</a:t>
            </a:r>
            <a:r>
              <a:rPr lang="es-ES" sz="2800" dirty="0"/>
              <a:t>,  16  sosteniendo firmemente la palabra de vida, a fin de que yo tenga motivo para gloriarme en el día de Cristo, ya que no habré corrido en vano ni habré trabajado en vano.</a:t>
            </a:r>
            <a:endParaRPr lang="es-ES" sz="2800" dirty="0"/>
          </a:p>
        </p:txBody>
      </p:sp>
      <p:sp>
        <p:nvSpPr>
          <p:cNvPr id="5" name="TextBox 4">
            <a:extLst>
              <a:ext uri="{FF2B5EF4-FFF2-40B4-BE49-F238E27FC236}">
                <a16:creationId xmlns="" xmlns:a16="http://schemas.microsoft.com/office/drawing/2014/main" id="{487C0F93-DAC0-27A5-9394-1A342A84E4B8}"/>
              </a:ext>
            </a:extLst>
          </p:cNvPr>
          <p:cNvSpPr txBox="1"/>
          <p:nvPr/>
        </p:nvSpPr>
        <p:spPr>
          <a:xfrm>
            <a:off x="3076161" y="4846145"/>
            <a:ext cx="2991678" cy="707886"/>
          </a:xfrm>
          <a:prstGeom prst="rect">
            <a:avLst/>
          </a:prstGeom>
          <a:noFill/>
          <a:ln w="38100">
            <a:solidFill>
              <a:schemeClr val="accent5">
                <a:lumMod val="40000"/>
                <a:lumOff val="60000"/>
              </a:schemeClr>
            </a:solidFill>
          </a:ln>
        </p:spPr>
        <p:txBody>
          <a:bodyPr wrap="square" rtlCol="0" anchor="ctr">
            <a:spAutoFit/>
          </a:bodyPr>
          <a:lstStyle/>
          <a:p>
            <a:pPr algn="ctr" rtl="0"/>
            <a:r>
              <a:rPr lang="en-US" sz="4000" dirty="0"/>
              <a:t>Unidad</a:t>
            </a:r>
            <a:r>
              <a:rPr lang="en-US" sz="3200" dirty="0"/>
              <a:t> </a:t>
            </a:r>
          </a:p>
        </p:txBody>
      </p:sp>
    </p:spTree>
    <p:extLst>
      <p:ext uri="{BB962C8B-B14F-4D97-AF65-F5344CB8AC3E}">
        <p14:creationId xmlns:p14="http://schemas.microsoft.com/office/powerpoint/2010/main" val="246560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92138-13EE-66EA-B4B8-F686DF445863}"/>
              </a:ext>
            </a:extLst>
          </p:cNvPr>
          <p:cNvSpPr>
            <a:spLocks noGrp="1"/>
          </p:cNvSpPr>
          <p:nvPr>
            <p:ph type="title"/>
          </p:nvPr>
        </p:nvSpPr>
        <p:spPr>
          <a:xfrm>
            <a:off x="628650" y="95549"/>
            <a:ext cx="7886700" cy="1104636"/>
          </a:xfrm>
        </p:spPr>
        <p:txBody>
          <a:bodyPr/>
          <a:lstStyle/>
          <a:p>
            <a:pPr algn="ctr" rtl="0"/>
            <a:r>
              <a:rPr lang="en-US" dirty="0" err="1" smtClean="0"/>
              <a:t>Realizando</a:t>
            </a:r>
            <a:r>
              <a:rPr lang="en-US" dirty="0" smtClean="0"/>
              <a:t> </a:t>
            </a:r>
            <a:r>
              <a:rPr lang="en-US" dirty="0"/>
              <a:t>la salvación que Dios comenzó…</a:t>
            </a:r>
          </a:p>
        </p:txBody>
      </p:sp>
      <p:sp>
        <p:nvSpPr>
          <p:cNvPr id="4" name="Content Placeholder 2">
            <a:extLst>
              <a:ext uri="{FF2B5EF4-FFF2-40B4-BE49-F238E27FC236}">
                <a16:creationId xmlns="" xmlns:a16="http://schemas.microsoft.com/office/drawing/2014/main" id="{175BE29B-1A17-0868-F022-F778C3832598}"/>
              </a:ext>
            </a:extLst>
          </p:cNvPr>
          <p:cNvSpPr>
            <a:spLocks noGrp="1"/>
          </p:cNvSpPr>
          <p:nvPr>
            <p:ph idx="1"/>
          </p:nvPr>
        </p:nvSpPr>
        <p:spPr>
          <a:xfrm>
            <a:off x="628650" y="1044575"/>
            <a:ext cx="7886700" cy="3625850"/>
          </a:xfrm>
        </p:spPr>
        <p:txBody>
          <a:bodyPr anchor="ctr">
            <a:normAutofit fontScale="85000" lnSpcReduction="10000"/>
          </a:bodyPr>
          <a:lstStyle/>
          <a:p>
            <a:pPr marL="0" indent="0" algn="ctr">
              <a:buNone/>
            </a:pPr>
            <a:r>
              <a:rPr lang="es-ES" sz="2800" dirty="0"/>
              <a:t>Filipenses 2:12 Así que, amados míos, tal como siempre han obedecido, no solo en mi presencia, sino ahora mucho más en mi ausencia, </a:t>
            </a:r>
            <a:r>
              <a:rPr lang="es-ES" sz="2800" b="1" u="sng" dirty="0">
                <a:effectLst>
                  <a:outerShdw blurRad="38100" dist="38100" dir="2700000" algn="tl">
                    <a:srgbClr val="000000">
                      <a:alpha val="43137"/>
                    </a:srgbClr>
                  </a:outerShdw>
                </a:effectLst>
              </a:rPr>
              <a:t>ocúpense en su salvación</a:t>
            </a:r>
            <a:r>
              <a:rPr lang="es-ES" sz="2800" dirty="0"/>
              <a:t> con temor y temblor.  13  Porque Dios es quien obra en ustedes tanto el querer como el hacer, para Su buena intención.  14  </a:t>
            </a:r>
            <a:r>
              <a:rPr lang="es-ES" sz="2800" i="1" dirty="0">
                <a:solidFill>
                  <a:srgbClr val="FFFF00"/>
                </a:solidFill>
              </a:rPr>
              <a:t>Hagan todas las cosas sin murmuraciones ni discusiones</a:t>
            </a:r>
            <a:r>
              <a:rPr lang="es-ES" sz="2800" dirty="0"/>
              <a:t>,  15  para que sean irreprensibles y sencillos, hijos de Dios sin tacha en medio de una generación torcida y perversa, en medio de la cual ustedes resplandecen como luminares en el mundo,  16  sosteniendo firmemente la palabra de vida, a fin de que yo tenga motivo para gloriarme en el día de Cristo, ya que no habré corrido en vano ni habré trabajado en vano.</a:t>
            </a:r>
            <a:endParaRPr lang="es-ES" sz="2800" dirty="0"/>
          </a:p>
        </p:txBody>
      </p:sp>
      <p:sp>
        <p:nvSpPr>
          <p:cNvPr id="5" name="TextBox 4">
            <a:extLst>
              <a:ext uri="{FF2B5EF4-FFF2-40B4-BE49-F238E27FC236}">
                <a16:creationId xmlns="" xmlns:a16="http://schemas.microsoft.com/office/drawing/2014/main" id="{487C0F93-DAC0-27A5-9394-1A342A84E4B8}"/>
              </a:ext>
            </a:extLst>
          </p:cNvPr>
          <p:cNvSpPr txBox="1"/>
          <p:nvPr/>
        </p:nvSpPr>
        <p:spPr>
          <a:xfrm>
            <a:off x="3076161" y="4846145"/>
            <a:ext cx="2991678" cy="707886"/>
          </a:xfrm>
          <a:prstGeom prst="rect">
            <a:avLst/>
          </a:prstGeom>
          <a:noFill/>
          <a:ln w="38100">
            <a:solidFill>
              <a:schemeClr val="accent5">
                <a:lumMod val="40000"/>
                <a:lumOff val="60000"/>
              </a:schemeClr>
            </a:solidFill>
          </a:ln>
        </p:spPr>
        <p:txBody>
          <a:bodyPr wrap="square" rtlCol="0" anchor="ctr">
            <a:spAutoFit/>
          </a:bodyPr>
          <a:lstStyle/>
          <a:p>
            <a:pPr algn="ctr" rtl="0"/>
            <a:r>
              <a:rPr lang="en-US" sz="4000" dirty="0"/>
              <a:t>Humildad</a:t>
            </a:r>
            <a:r>
              <a:rPr lang="en-US" sz="3200" dirty="0"/>
              <a:t> </a:t>
            </a:r>
          </a:p>
        </p:txBody>
      </p:sp>
    </p:spTree>
    <p:extLst>
      <p:ext uri="{BB962C8B-B14F-4D97-AF65-F5344CB8AC3E}">
        <p14:creationId xmlns:p14="http://schemas.microsoft.com/office/powerpoint/2010/main" val="1169563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E92138-13EE-66EA-B4B8-F686DF445863}"/>
              </a:ext>
            </a:extLst>
          </p:cNvPr>
          <p:cNvSpPr>
            <a:spLocks noGrp="1"/>
          </p:cNvSpPr>
          <p:nvPr>
            <p:ph type="title"/>
          </p:nvPr>
        </p:nvSpPr>
        <p:spPr>
          <a:xfrm>
            <a:off x="628650" y="95549"/>
            <a:ext cx="7886700" cy="1104636"/>
          </a:xfrm>
        </p:spPr>
        <p:txBody>
          <a:bodyPr/>
          <a:lstStyle/>
          <a:p>
            <a:pPr algn="ctr" rtl="0"/>
            <a:r>
              <a:rPr lang="en-US" dirty="0" err="1" smtClean="0"/>
              <a:t>Realizando</a:t>
            </a:r>
            <a:r>
              <a:rPr lang="en-US" dirty="0" smtClean="0"/>
              <a:t> la </a:t>
            </a:r>
            <a:r>
              <a:rPr lang="en-US" dirty="0"/>
              <a:t>salvación que Dios comenzó…</a:t>
            </a:r>
          </a:p>
        </p:txBody>
      </p:sp>
      <p:sp>
        <p:nvSpPr>
          <p:cNvPr id="4" name="Content Placeholder 2">
            <a:extLst>
              <a:ext uri="{FF2B5EF4-FFF2-40B4-BE49-F238E27FC236}">
                <a16:creationId xmlns="" xmlns:a16="http://schemas.microsoft.com/office/drawing/2014/main" id="{175BE29B-1A17-0868-F022-F778C3832598}"/>
              </a:ext>
            </a:extLst>
          </p:cNvPr>
          <p:cNvSpPr>
            <a:spLocks noGrp="1"/>
          </p:cNvSpPr>
          <p:nvPr>
            <p:ph idx="1"/>
          </p:nvPr>
        </p:nvSpPr>
        <p:spPr>
          <a:xfrm>
            <a:off x="628650" y="1044575"/>
            <a:ext cx="7886700" cy="3625850"/>
          </a:xfrm>
        </p:spPr>
        <p:txBody>
          <a:bodyPr anchor="ctr">
            <a:normAutofit fontScale="85000" lnSpcReduction="10000"/>
          </a:bodyPr>
          <a:lstStyle/>
          <a:p>
            <a:pPr marL="0" indent="0" algn="ctr">
              <a:buNone/>
            </a:pPr>
            <a:r>
              <a:rPr lang="es-ES" sz="2800" dirty="0"/>
              <a:t>Filipenses 2:12 Así que, amados míos, tal como siempre han obedecido, no solo en mi presencia, sino ahora mucho más en mi ausencia, </a:t>
            </a:r>
            <a:r>
              <a:rPr lang="es-ES" sz="2800" b="1" u="sng" dirty="0">
                <a:effectLst>
                  <a:outerShdw blurRad="38100" dist="38100" dir="2700000" algn="tl">
                    <a:srgbClr val="000000">
                      <a:alpha val="43137"/>
                    </a:srgbClr>
                  </a:outerShdw>
                </a:effectLst>
              </a:rPr>
              <a:t>ocúpense en su salvación</a:t>
            </a:r>
            <a:r>
              <a:rPr lang="es-ES" sz="2800" dirty="0"/>
              <a:t> con temor y temblor.  13  Porque </a:t>
            </a:r>
            <a:r>
              <a:rPr lang="es-ES" sz="2800" i="1" dirty="0">
                <a:solidFill>
                  <a:srgbClr val="FFFF00"/>
                </a:solidFill>
              </a:rPr>
              <a:t>Dios es quien obra en ustedes tanto el querer como el hacer, para Su buena intención</a:t>
            </a:r>
            <a:r>
              <a:rPr lang="es-ES" sz="2800" dirty="0"/>
              <a:t>.  14  Hagan todas las cosas sin murmuraciones ni discusiones,  15  para que sean irreprensibles y sencillos, hijos de Dios sin tacha en medio de una generación torcida y perversa, en medio de la cual ustedes resplandecen como luminares en el mundo,  16  sosteniendo firmemente la palabra de vida, a fin de que yo tenga motivo para gloriarme en el día de Cristo, ya que no habré corrido en vano ni habré trabajado en vano.</a:t>
            </a:r>
            <a:endParaRPr lang="es-ES" sz="2800" dirty="0"/>
          </a:p>
        </p:txBody>
      </p:sp>
      <p:sp>
        <p:nvSpPr>
          <p:cNvPr id="5" name="TextBox 4">
            <a:extLst>
              <a:ext uri="{FF2B5EF4-FFF2-40B4-BE49-F238E27FC236}">
                <a16:creationId xmlns="" xmlns:a16="http://schemas.microsoft.com/office/drawing/2014/main" id="{487C0F93-DAC0-27A5-9394-1A342A84E4B8}"/>
              </a:ext>
            </a:extLst>
          </p:cNvPr>
          <p:cNvSpPr txBox="1"/>
          <p:nvPr/>
        </p:nvSpPr>
        <p:spPr>
          <a:xfrm>
            <a:off x="3076161" y="4846145"/>
            <a:ext cx="2991678" cy="707886"/>
          </a:xfrm>
          <a:prstGeom prst="rect">
            <a:avLst/>
          </a:prstGeom>
          <a:noFill/>
          <a:ln w="38100">
            <a:solidFill>
              <a:schemeClr val="accent5">
                <a:lumMod val="40000"/>
                <a:lumOff val="60000"/>
              </a:schemeClr>
            </a:solidFill>
          </a:ln>
        </p:spPr>
        <p:txBody>
          <a:bodyPr wrap="square" rtlCol="0" anchor="ctr">
            <a:spAutoFit/>
          </a:bodyPr>
          <a:lstStyle/>
          <a:p>
            <a:pPr algn="ctr" rtl="0"/>
            <a:r>
              <a:rPr lang="en-US" sz="4000" dirty="0"/>
              <a:t>Gracia</a:t>
            </a:r>
            <a:r>
              <a:rPr lang="en-US" sz="3200" dirty="0"/>
              <a:t> </a:t>
            </a:r>
          </a:p>
        </p:txBody>
      </p:sp>
    </p:spTree>
    <p:extLst>
      <p:ext uri="{BB962C8B-B14F-4D97-AF65-F5344CB8AC3E}">
        <p14:creationId xmlns:p14="http://schemas.microsoft.com/office/powerpoint/2010/main" val="3340361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7EC3ADD-6AC0-DABC-9107-3185A84B0E34}"/>
              </a:ext>
            </a:extLst>
          </p:cNvPr>
          <p:cNvSpPr>
            <a:spLocks noGrp="1"/>
          </p:cNvSpPr>
          <p:nvPr>
            <p:ph idx="1"/>
          </p:nvPr>
        </p:nvSpPr>
        <p:spPr>
          <a:xfrm>
            <a:off x="628650" y="452613"/>
            <a:ext cx="7886700" cy="4809774"/>
          </a:xfrm>
          <a:ln w="44450">
            <a:solidFill>
              <a:schemeClr val="tx2">
                <a:lumMod val="90000"/>
              </a:schemeClr>
            </a:solidFill>
          </a:ln>
        </p:spPr>
        <p:txBody>
          <a:bodyPr anchor="ctr">
            <a:normAutofit fontScale="92500"/>
          </a:bodyPr>
          <a:lstStyle/>
          <a:p>
            <a:pPr marL="0" indent="0" algn="ctr">
              <a:buNone/>
            </a:pPr>
            <a:r>
              <a:rPr lang="es-ES" sz="2800" dirty="0"/>
              <a:t>5  Haya, pues, en ustedes esta actitud que hubo también en </a:t>
            </a:r>
            <a:r>
              <a:rPr lang="es-ES" sz="2800" u="sng" dirty="0"/>
              <a:t>Cristo Jesús</a:t>
            </a:r>
            <a:r>
              <a:rPr lang="es-ES" sz="2800" dirty="0"/>
              <a:t>,  6  el cual, aunque existía en forma de Dios, no consideró el ser igual a Dios como algo a qué aferrarse,  7  sino que se despojó a Sí mismo tomando forma de siervo, haciéndose semejante a los hombres.  8  Y hallándose en forma de hombre, se humilló Él mismo, haciéndose obediente hasta la muerte, y muerte de cruz.  9  Por lo cual Dios también lo exaltó hasta lo sumo, y le confirió el nombre que es sobre todo nombre,  10  para que al nombre de Jesús SE DOBLE TODA RODILLA de los que están en el cielo, y en la tierra, y debajo de la tierra,  11  y toda lengua confiese que Jesucristo es Señor, para gloria de Dios Padre.</a:t>
            </a:r>
            <a:endParaRPr lang="en-US" sz="2800" dirty="0"/>
          </a:p>
        </p:txBody>
      </p:sp>
    </p:spTree>
    <p:extLst>
      <p:ext uri="{BB962C8B-B14F-4D97-AF65-F5344CB8AC3E}">
        <p14:creationId xmlns:p14="http://schemas.microsoft.com/office/powerpoint/2010/main" val="1966488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7EC3ADD-6AC0-DABC-9107-3185A84B0E34}"/>
              </a:ext>
            </a:extLst>
          </p:cNvPr>
          <p:cNvSpPr>
            <a:spLocks noGrp="1"/>
          </p:cNvSpPr>
          <p:nvPr>
            <p:ph idx="1"/>
          </p:nvPr>
        </p:nvSpPr>
        <p:spPr>
          <a:xfrm>
            <a:off x="628650" y="452613"/>
            <a:ext cx="7886700" cy="4809774"/>
          </a:xfrm>
          <a:ln w="44450">
            <a:solidFill>
              <a:schemeClr val="tx2">
                <a:lumMod val="90000"/>
              </a:schemeClr>
            </a:solidFill>
          </a:ln>
        </p:spPr>
        <p:txBody>
          <a:bodyPr anchor="ctr">
            <a:normAutofit fontScale="92500"/>
          </a:bodyPr>
          <a:lstStyle/>
          <a:p>
            <a:pPr marL="0" indent="0" algn="ctr">
              <a:buNone/>
            </a:pPr>
            <a:r>
              <a:rPr lang="es-ES" sz="2800" dirty="0"/>
              <a:t>5  Haya, pues, en ustedes esta actitud que hubo también en </a:t>
            </a:r>
            <a:r>
              <a:rPr lang="es-ES" sz="2800" u="sng" dirty="0"/>
              <a:t>Cristo Jesús</a:t>
            </a:r>
            <a:r>
              <a:rPr lang="es-ES" sz="2800" dirty="0"/>
              <a:t>,  6  el cual, aunque </a:t>
            </a:r>
            <a:r>
              <a:rPr lang="es-ES" sz="2800" b="1" dirty="0">
                <a:solidFill>
                  <a:srgbClr val="00B050"/>
                </a:solidFill>
              </a:rPr>
              <a:t>existía en forma de Dios</a:t>
            </a:r>
            <a:r>
              <a:rPr lang="es-ES" sz="2800" dirty="0"/>
              <a:t>, no consideró el ser igual a Dios como algo a qué aferrarse,  7  sino que </a:t>
            </a:r>
            <a:r>
              <a:rPr lang="es-ES" sz="2800" i="1" dirty="0">
                <a:solidFill>
                  <a:srgbClr val="FFFF00"/>
                </a:solidFill>
              </a:rPr>
              <a:t>se despojó a Sí mismo</a:t>
            </a:r>
            <a:r>
              <a:rPr lang="es-ES" sz="2800" dirty="0"/>
              <a:t> tomando forma de siervo, </a:t>
            </a:r>
            <a:r>
              <a:rPr lang="es-ES" sz="2800" i="1" dirty="0">
                <a:solidFill>
                  <a:srgbClr val="FFFF00"/>
                </a:solidFill>
              </a:rPr>
              <a:t>haciéndose semejante a los hombres</a:t>
            </a:r>
            <a:r>
              <a:rPr lang="es-ES" sz="2800" dirty="0"/>
              <a:t>.  8  Y hallándose en forma de hombre, </a:t>
            </a:r>
            <a:r>
              <a:rPr lang="es-ES" sz="2800" i="1" dirty="0">
                <a:solidFill>
                  <a:srgbClr val="FFFF00"/>
                </a:solidFill>
              </a:rPr>
              <a:t>se humilló Él mismo, haciéndose obediente hasta la muerte</a:t>
            </a:r>
            <a:r>
              <a:rPr lang="es-ES" sz="2800" dirty="0"/>
              <a:t>, y muerte de cruz.  9  Por lo cual </a:t>
            </a:r>
            <a:r>
              <a:rPr lang="es-ES" sz="2800" b="1" dirty="0">
                <a:solidFill>
                  <a:srgbClr val="00B050"/>
                </a:solidFill>
              </a:rPr>
              <a:t>Dios también lo exaltó hasta lo sumo</a:t>
            </a:r>
            <a:r>
              <a:rPr lang="es-ES" sz="2800" dirty="0"/>
              <a:t>, y le confirió el nombre que es sobre todo nombre,  10  para que </a:t>
            </a:r>
            <a:r>
              <a:rPr lang="es-ES" sz="2800" u="sng" dirty="0">
                <a:solidFill>
                  <a:srgbClr val="00B0F0"/>
                </a:solidFill>
              </a:rPr>
              <a:t>al nombre de Jesús SE DOBLE TODA RODILLA</a:t>
            </a:r>
            <a:r>
              <a:rPr lang="es-ES" sz="2800" dirty="0"/>
              <a:t> de los que están en el cielo, y en la tierra, y debajo de la tierra,  11  y </a:t>
            </a:r>
            <a:r>
              <a:rPr lang="es-ES" sz="2800" u="sng" dirty="0">
                <a:solidFill>
                  <a:srgbClr val="00B0F0"/>
                </a:solidFill>
              </a:rPr>
              <a:t>toda lengua confiese</a:t>
            </a:r>
            <a:r>
              <a:rPr lang="es-ES" sz="2800" dirty="0"/>
              <a:t> que Jesucristo es Señor, para gloria de Dios Padre.</a:t>
            </a:r>
            <a:endParaRPr lang="es-ES" sz="2800" dirty="0"/>
          </a:p>
        </p:txBody>
      </p:sp>
    </p:spTree>
    <p:extLst>
      <p:ext uri="{BB962C8B-B14F-4D97-AF65-F5344CB8AC3E}">
        <p14:creationId xmlns:p14="http://schemas.microsoft.com/office/powerpoint/2010/main" val="2633813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5A5CD0-55F5-5323-9BF5-CE940B709ADE}"/>
              </a:ext>
            </a:extLst>
          </p:cNvPr>
          <p:cNvSpPr>
            <a:spLocks noGrp="1"/>
          </p:cNvSpPr>
          <p:nvPr>
            <p:ph type="title"/>
          </p:nvPr>
        </p:nvSpPr>
        <p:spPr>
          <a:xfrm>
            <a:off x="0" y="115428"/>
            <a:ext cx="9144000" cy="1104636"/>
          </a:xfrm>
        </p:spPr>
        <p:txBody>
          <a:bodyPr>
            <a:normAutofit fontScale="90000"/>
          </a:bodyPr>
          <a:lstStyle/>
          <a:p>
            <a:pPr algn="ctr" rtl="0"/>
            <a:r>
              <a:rPr lang="en-US" sz="3600" dirty="0"/>
              <a:t>El regreso de Jesús será la culminación de una obra que Dios comenzó en nosotros hace mucho tiempo</a:t>
            </a:r>
          </a:p>
        </p:txBody>
      </p:sp>
      <p:sp>
        <p:nvSpPr>
          <p:cNvPr id="4" name="Content Placeholder 2">
            <a:extLst>
              <a:ext uri="{FF2B5EF4-FFF2-40B4-BE49-F238E27FC236}">
                <a16:creationId xmlns="" xmlns:a16="http://schemas.microsoft.com/office/drawing/2014/main" id="{63DA60CF-69E2-8847-AC07-C1E4C9C8BB0C}"/>
              </a:ext>
            </a:extLst>
          </p:cNvPr>
          <p:cNvSpPr txBox="1">
            <a:spLocks/>
          </p:cNvSpPr>
          <p:nvPr/>
        </p:nvSpPr>
        <p:spPr>
          <a:xfrm>
            <a:off x="4850295" y="1301474"/>
            <a:ext cx="4150581" cy="1104636"/>
          </a:xfrm>
          <a:prstGeom prst="rect">
            <a:avLst/>
          </a:prstGeom>
          <a:ln w="38100">
            <a:solidFill>
              <a:schemeClr val="tx2">
                <a:lumMod val="75000"/>
              </a:schemeClr>
            </a:solidFill>
          </a:ln>
        </p:spPr>
        <p:txBody>
          <a:bodyPr vert="horz" lIns="91440" tIns="45720" rIns="91440" bIns="45720" rtlCol="0" anchor="ctr">
            <a:normAutofit fontScale="850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Filipenses 1:23 </a:t>
            </a:r>
            <a:r>
              <a:rPr lang="en-US" sz="2400" dirty="0" smtClean="0"/>
              <a:t>(NBLA) </a:t>
            </a:r>
            <a:r>
              <a:rPr lang="es-ES" sz="2400" dirty="0"/>
              <a:t>Porque de ambos lados me siento apremiado, teniendo el deseo de partir y estar con Cristo, pues eso es mucho mejor. </a:t>
            </a:r>
            <a:endParaRPr lang="en-US" sz="2400" dirty="0"/>
          </a:p>
        </p:txBody>
      </p:sp>
      <p:sp>
        <p:nvSpPr>
          <p:cNvPr id="3" name="Content Placeholder 2">
            <a:extLst>
              <a:ext uri="{FF2B5EF4-FFF2-40B4-BE49-F238E27FC236}">
                <a16:creationId xmlns="" xmlns:a16="http://schemas.microsoft.com/office/drawing/2014/main" id="{BEF283EC-9F09-F2C0-9A2A-B738A11B4A87}"/>
              </a:ext>
            </a:extLst>
          </p:cNvPr>
          <p:cNvSpPr>
            <a:spLocks noGrp="1"/>
          </p:cNvSpPr>
          <p:nvPr>
            <p:ph idx="1"/>
          </p:nvPr>
        </p:nvSpPr>
        <p:spPr>
          <a:xfrm>
            <a:off x="103863" y="1301474"/>
            <a:ext cx="4603309" cy="1104636"/>
          </a:xfrm>
          <a:solidFill>
            <a:schemeClr val="bg1"/>
          </a:solidFill>
          <a:ln w="38100">
            <a:solidFill>
              <a:schemeClr val="accent5">
                <a:lumMod val="40000"/>
                <a:lumOff val="60000"/>
              </a:schemeClr>
            </a:solidFill>
          </a:ln>
        </p:spPr>
        <p:txBody>
          <a:bodyPr anchor="ctr">
            <a:normAutofit fontScale="92500" lnSpcReduction="10000"/>
          </a:bodyPr>
          <a:lstStyle/>
          <a:p>
            <a:pPr marL="0" indent="0" algn="ctr" rtl="0">
              <a:buNone/>
            </a:pPr>
            <a:r>
              <a:rPr lang="en-US" sz="2800" dirty="0"/>
              <a:t>El regreso de Jesús será una derrota de nuestro </a:t>
            </a:r>
            <a:r>
              <a:rPr lang="en-US" sz="2800" dirty="0" err="1"/>
              <a:t>enemigo</a:t>
            </a:r>
            <a:r>
              <a:rPr lang="en-US" sz="2800" dirty="0"/>
              <a:t> </a:t>
            </a:r>
            <a:r>
              <a:rPr lang="en-US" sz="2800" dirty="0" smtClean="0"/>
              <a:t>mayor </a:t>
            </a:r>
            <a:r>
              <a:rPr lang="en-US" sz="2800" dirty="0"/>
              <a:t>y de la pérdida que </a:t>
            </a:r>
            <a:r>
              <a:rPr lang="en-US" sz="2800" dirty="0" err="1" smtClean="0"/>
              <a:t>causó</a:t>
            </a:r>
            <a:r>
              <a:rPr lang="en-US" sz="2800" dirty="0"/>
              <a:t>.</a:t>
            </a:r>
          </a:p>
        </p:txBody>
      </p:sp>
      <p:sp>
        <p:nvSpPr>
          <p:cNvPr id="5" name="Content Placeholder 2">
            <a:extLst>
              <a:ext uri="{FF2B5EF4-FFF2-40B4-BE49-F238E27FC236}">
                <a16:creationId xmlns="" xmlns:a16="http://schemas.microsoft.com/office/drawing/2014/main" id="{5A8C13C4-EA1B-B2F7-0A4C-68E0EE48056A}"/>
              </a:ext>
            </a:extLst>
          </p:cNvPr>
          <p:cNvSpPr txBox="1">
            <a:spLocks/>
          </p:cNvSpPr>
          <p:nvPr/>
        </p:nvSpPr>
        <p:spPr>
          <a:xfrm>
            <a:off x="4850294" y="2667916"/>
            <a:ext cx="4150582" cy="1104636"/>
          </a:xfrm>
          <a:prstGeom prst="rect">
            <a:avLst/>
          </a:prstGeom>
          <a:ln w="38100">
            <a:solidFill>
              <a:schemeClr val="tx2">
                <a:lumMod val="75000"/>
              </a:schemeClr>
            </a:solidFill>
          </a:ln>
        </p:spPr>
        <p:txBody>
          <a:bodyPr vert="horz" lIns="91440" tIns="45720" rIns="91440" bIns="45720" rtlCol="0" anchor="ctr">
            <a:normAutofit fontScale="850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Filipenses 2:16 </a:t>
            </a:r>
            <a:r>
              <a:rPr lang="en-US" sz="2400" dirty="0" smtClean="0"/>
              <a:t>(</a:t>
            </a:r>
            <a:r>
              <a:rPr lang="en-US" sz="2400" dirty="0" smtClean="0"/>
              <a:t>NBLA</a:t>
            </a:r>
            <a:r>
              <a:rPr lang="en-US" sz="2400" dirty="0" smtClean="0"/>
              <a:t>) …</a:t>
            </a:r>
            <a:r>
              <a:rPr lang="es-ES" sz="2400" dirty="0" smtClean="0"/>
              <a:t>a </a:t>
            </a:r>
            <a:r>
              <a:rPr lang="es-ES" sz="2400" dirty="0"/>
              <a:t>fin de que yo tenga motivo para gloriarme en el día de Cristo, ya que no habré corrido en vano ni habré trabajado en vano.</a:t>
            </a:r>
            <a:endParaRPr lang="en-US" sz="2400" dirty="0"/>
          </a:p>
        </p:txBody>
      </p:sp>
      <p:sp>
        <p:nvSpPr>
          <p:cNvPr id="6" name="Content Placeholder 2">
            <a:extLst>
              <a:ext uri="{FF2B5EF4-FFF2-40B4-BE49-F238E27FC236}">
                <a16:creationId xmlns="" xmlns:a16="http://schemas.microsoft.com/office/drawing/2014/main" id="{A41D90E9-73BD-7BBA-C475-97BAFD6185A2}"/>
              </a:ext>
            </a:extLst>
          </p:cNvPr>
          <p:cNvSpPr txBox="1">
            <a:spLocks/>
          </p:cNvSpPr>
          <p:nvPr/>
        </p:nvSpPr>
        <p:spPr>
          <a:xfrm>
            <a:off x="103862" y="2667916"/>
            <a:ext cx="4603309" cy="1104636"/>
          </a:xfrm>
          <a:prstGeom prst="rect">
            <a:avLst/>
          </a:prstGeom>
          <a:solidFill>
            <a:schemeClr val="bg1"/>
          </a:solidFill>
          <a:ln w="38100">
            <a:solidFill>
              <a:schemeClr val="accent5">
                <a:lumMod val="40000"/>
                <a:lumOff val="60000"/>
              </a:schemeClr>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800" dirty="0"/>
              <a:t>El regreso de Jesús será motivo de gloria para el pueblo de Dios.</a:t>
            </a:r>
          </a:p>
        </p:txBody>
      </p:sp>
      <p:sp>
        <p:nvSpPr>
          <p:cNvPr id="7" name="Content Placeholder 2">
            <a:extLst>
              <a:ext uri="{FF2B5EF4-FFF2-40B4-BE49-F238E27FC236}">
                <a16:creationId xmlns="" xmlns:a16="http://schemas.microsoft.com/office/drawing/2014/main" id="{E4BD9A7B-80C4-A268-C8E4-FC39A56D4941}"/>
              </a:ext>
            </a:extLst>
          </p:cNvPr>
          <p:cNvSpPr txBox="1">
            <a:spLocks/>
          </p:cNvSpPr>
          <p:nvPr/>
        </p:nvSpPr>
        <p:spPr>
          <a:xfrm>
            <a:off x="4850294" y="4034358"/>
            <a:ext cx="4150582" cy="1475896"/>
          </a:xfrm>
          <a:prstGeom prst="rect">
            <a:avLst/>
          </a:prstGeom>
          <a:ln w="38100">
            <a:solidFill>
              <a:schemeClr val="tx2">
                <a:lumMod val="75000"/>
              </a:schemeClr>
            </a:solidFill>
          </a:ln>
        </p:spPr>
        <p:txBody>
          <a:bodyPr vert="horz" lIns="91440" tIns="45720" rIns="91440" bIns="45720" rtlCol="0" anchor="ctr">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err="1" smtClean="0"/>
              <a:t>Filipenses</a:t>
            </a:r>
            <a:r>
              <a:rPr lang="en-US" sz="2400" dirty="0" smtClean="0"/>
              <a:t> </a:t>
            </a:r>
            <a:r>
              <a:rPr lang="en-US" sz="2400" dirty="0"/>
              <a:t>3:20-21 </a:t>
            </a:r>
            <a:r>
              <a:rPr lang="en-US" sz="2400" dirty="0" smtClean="0"/>
              <a:t>(</a:t>
            </a:r>
            <a:r>
              <a:rPr lang="en-US" sz="2400" dirty="0" smtClean="0"/>
              <a:t>NBLA</a:t>
            </a:r>
            <a:r>
              <a:rPr lang="en-US" sz="2400" dirty="0" smtClean="0"/>
              <a:t>) …</a:t>
            </a:r>
            <a:r>
              <a:rPr lang="es-ES" sz="2400" dirty="0"/>
              <a:t>ansiosamente esperamos a un Salvador, el Señor Jesucristo, </a:t>
            </a:r>
            <a:r>
              <a:rPr lang="es-ES" sz="2400" dirty="0" smtClean="0"/>
              <a:t>21</a:t>
            </a:r>
            <a:r>
              <a:rPr lang="es-ES" sz="2400" dirty="0"/>
              <a:t>  el cual transformará el cuerpo de nuestro estado de humillación en conformidad al cuerpo de Su </a:t>
            </a:r>
            <a:r>
              <a:rPr lang="es-ES" sz="2400" dirty="0" smtClean="0"/>
              <a:t>gloria</a:t>
            </a:r>
            <a:r>
              <a:rPr lang="en-US" sz="2400" dirty="0" smtClean="0"/>
              <a:t>…</a:t>
            </a:r>
            <a:endParaRPr lang="en-US" sz="2400" dirty="0"/>
          </a:p>
        </p:txBody>
      </p:sp>
      <p:sp>
        <p:nvSpPr>
          <p:cNvPr id="8" name="Content Placeholder 2">
            <a:extLst>
              <a:ext uri="{FF2B5EF4-FFF2-40B4-BE49-F238E27FC236}">
                <a16:creationId xmlns="" xmlns:a16="http://schemas.microsoft.com/office/drawing/2014/main" id="{E2B833A2-A666-8CE4-5B37-E31C69811D4E}"/>
              </a:ext>
            </a:extLst>
          </p:cNvPr>
          <p:cNvSpPr txBox="1">
            <a:spLocks/>
          </p:cNvSpPr>
          <p:nvPr/>
        </p:nvSpPr>
        <p:spPr>
          <a:xfrm>
            <a:off x="103863" y="4034358"/>
            <a:ext cx="4603309" cy="1475895"/>
          </a:xfrm>
          <a:prstGeom prst="rect">
            <a:avLst/>
          </a:prstGeom>
          <a:solidFill>
            <a:schemeClr val="bg1"/>
          </a:solidFill>
          <a:ln w="38100">
            <a:solidFill>
              <a:schemeClr val="accent5">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Font typeface="Arial" panose="020B0604020202020204" pitchFamily="34" charset="0"/>
              <a:buNone/>
            </a:pPr>
            <a:r>
              <a:rPr lang="en-US" sz="2600" dirty="0"/>
              <a:t>El regreso de Jesús será una exaltación de nuestros </a:t>
            </a:r>
            <a:r>
              <a:rPr lang="en-US" sz="2600" dirty="0" err="1"/>
              <a:t>cuerpos</a:t>
            </a:r>
            <a:r>
              <a:rPr lang="en-US" sz="2600" dirty="0"/>
              <a:t> </a:t>
            </a:r>
            <a:r>
              <a:rPr lang="en-US" sz="2600" dirty="0" err="1" smtClean="0"/>
              <a:t>rotos</a:t>
            </a:r>
            <a:r>
              <a:rPr lang="en-US" sz="2600" dirty="0" smtClean="0"/>
              <a:t> </a:t>
            </a:r>
            <a:r>
              <a:rPr lang="en-US" sz="2600" dirty="0"/>
              <a:t>a la gloria de Dios.</a:t>
            </a:r>
          </a:p>
        </p:txBody>
      </p:sp>
    </p:spTree>
    <p:extLst>
      <p:ext uri="{BB962C8B-B14F-4D97-AF65-F5344CB8AC3E}">
        <p14:creationId xmlns:p14="http://schemas.microsoft.com/office/powerpoint/2010/main" val="379327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uiExpand="1" build="p"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4961A63-2573-87BD-8657-F83009C08AE4}"/>
              </a:ext>
            </a:extLst>
          </p:cNvPr>
          <p:cNvSpPr>
            <a:spLocks noGrp="1"/>
          </p:cNvSpPr>
          <p:nvPr>
            <p:ph idx="1"/>
          </p:nvPr>
        </p:nvSpPr>
        <p:spPr>
          <a:xfrm>
            <a:off x="118399" y="92691"/>
            <a:ext cx="8890429" cy="1189876"/>
          </a:xfrm>
          <a:ln w="25400">
            <a:solidFill>
              <a:schemeClr val="bg2">
                <a:lumMod val="40000"/>
                <a:lumOff val="60000"/>
              </a:schemeClr>
            </a:solidFill>
          </a:ln>
        </p:spPr>
        <p:txBody>
          <a:bodyPr anchor="ctr">
            <a:normAutofit/>
          </a:bodyPr>
          <a:lstStyle/>
          <a:p>
            <a:pPr marL="0" indent="0" algn="ctr" rtl="0">
              <a:buNone/>
            </a:pPr>
            <a:r>
              <a:rPr lang="en-US" sz="3600" dirty="0"/>
              <a:t>La historia de la Biblia es una historia de la obra de Dios.</a:t>
            </a:r>
          </a:p>
        </p:txBody>
      </p:sp>
      <p:sp>
        <p:nvSpPr>
          <p:cNvPr id="2" name="Content Placeholder 2">
            <a:extLst>
              <a:ext uri="{FF2B5EF4-FFF2-40B4-BE49-F238E27FC236}">
                <a16:creationId xmlns="" xmlns:a16="http://schemas.microsoft.com/office/drawing/2014/main" id="{ADD5AF04-9E73-6625-D661-154039F4532D}"/>
              </a:ext>
            </a:extLst>
          </p:cNvPr>
          <p:cNvSpPr txBox="1">
            <a:spLocks/>
          </p:cNvSpPr>
          <p:nvPr/>
        </p:nvSpPr>
        <p:spPr>
          <a:xfrm>
            <a:off x="118399" y="1439186"/>
            <a:ext cx="8890429" cy="1820849"/>
          </a:xfrm>
          <a:prstGeom prst="rect">
            <a:avLst/>
          </a:prstGeom>
          <a:solidFill>
            <a:schemeClr val="bg1"/>
          </a:solidFill>
          <a:ln w="25400">
            <a:solidFill>
              <a:schemeClr val="bg2">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None/>
            </a:pPr>
            <a:r>
              <a:rPr lang="en-US" sz="3600" dirty="0"/>
              <a:t>Alcanza su culminación en el Evangelio. Que Jesús vino, vivió, murió y resucitó.</a:t>
            </a:r>
          </a:p>
          <a:p>
            <a:pPr marL="0" indent="0" algn="ctr" rtl="0">
              <a:buNone/>
            </a:pPr>
            <a:r>
              <a:rPr lang="en-US" sz="3600" dirty="0"/>
              <a:t>Que Dios lo ha exaltado y lo exaltará aún más.</a:t>
            </a:r>
          </a:p>
        </p:txBody>
      </p:sp>
      <p:sp>
        <p:nvSpPr>
          <p:cNvPr id="4" name="Content Placeholder 2">
            <a:extLst>
              <a:ext uri="{FF2B5EF4-FFF2-40B4-BE49-F238E27FC236}">
                <a16:creationId xmlns="" xmlns:a16="http://schemas.microsoft.com/office/drawing/2014/main" id="{70268644-16E6-A850-96A6-7EF75754BDAD}"/>
              </a:ext>
            </a:extLst>
          </p:cNvPr>
          <p:cNvSpPr txBox="1">
            <a:spLocks/>
          </p:cNvSpPr>
          <p:nvPr/>
        </p:nvSpPr>
        <p:spPr>
          <a:xfrm>
            <a:off x="118400" y="3416655"/>
            <a:ext cx="8890428" cy="2093600"/>
          </a:xfrm>
          <a:prstGeom prst="rect">
            <a:avLst/>
          </a:prstGeom>
          <a:solidFill>
            <a:schemeClr val="bg1"/>
          </a:solidFill>
          <a:ln w="25400">
            <a:solidFill>
              <a:schemeClr val="bg2">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rtl="0">
              <a:buNone/>
            </a:pPr>
            <a:r>
              <a:rPr lang="en-US" sz="3600" dirty="0"/>
              <a:t>Esa historia continúa en nuestras vidas mientras Dios </a:t>
            </a:r>
            <a:r>
              <a:rPr lang="en-US" sz="3600" dirty="0" err="1"/>
              <a:t>busca</a:t>
            </a:r>
            <a:r>
              <a:rPr lang="en-US" sz="3600" dirty="0"/>
              <a:t> </a:t>
            </a:r>
            <a:r>
              <a:rPr lang="en-US" sz="3600" dirty="0" err="1" smtClean="0"/>
              <a:t>completar</a:t>
            </a:r>
            <a:r>
              <a:rPr lang="en-US" sz="3600" dirty="0" smtClean="0"/>
              <a:t> </a:t>
            </a:r>
            <a:r>
              <a:rPr lang="en-US" sz="3600" dirty="0"/>
              <a:t>la obra que preparó desde antes de la fundación del mundo.</a:t>
            </a:r>
          </a:p>
        </p:txBody>
      </p:sp>
    </p:spTree>
    <p:extLst>
      <p:ext uri="{BB962C8B-B14F-4D97-AF65-F5344CB8AC3E}">
        <p14:creationId xmlns:p14="http://schemas.microsoft.com/office/powerpoint/2010/main" val="250293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2C7DE3-7CB6-DEF0-44FC-DB593C971A56}"/>
              </a:ext>
            </a:extLst>
          </p:cNvPr>
          <p:cNvSpPr>
            <a:spLocks noGrp="1"/>
          </p:cNvSpPr>
          <p:nvPr>
            <p:ph type="ctrTitle"/>
          </p:nvPr>
        </p:nvSpPr>
        <p:spPr/>
        <p:txBody>
          <a:bodyPr>
            <a:normAutofit/>
          </a:bodyPr>
          <a:lstStyle/>
          <a:p>
            <a:pPr rtl="0"/>
            <a:r>
              <a:rPr lang="en-US" sz="4800" dirty="0" err="1" smtClean="0"/>
              <a:t>Ocup</a:t>
            </a:r>
            <a:r>
              <a:rPr lang="es-ES" sz="4800" dirty="0" smtClean="0"/>
              <a:t>á</a:t>
            </a:r>
            <a:r>
              <a:rPr lang="en-US" sz="4800" dirty="0" err="1" smtClean="0"/>
              <a:t>ndonos</a:t>
            </a:r>
            <a:r>
              <a:rPr lang="en-US" sz="4800" dirty="0" smtClean="0"/>
              <a:t> </a:t>
            </a:r>
            <a:br>
              <a:rPr lang="en-US" sz="4800" dirty="0" smtClean="0"/>
            </a:br>
            <a:r>
              <a:rPr lang="en-US" sz="4800" dirty="0" err="1" smtClean="0"/>
              <a:t>en</a:t>
            </a:r>
            <a:r>
              <a:rPr lang="en-US" sz="4800" dirty="0" smtClean="0"/>
              <a:t> </a:t>
            </a:r>
            <a:r>
              <a:rPr lang="en-US" sz="4800" dirty="0" err="1" smtClean="0"/>
              <a:t>nuestra</a:t>
            </a:r>
            <a:r>
              <a:rPr lang="en-US" sz="4800" dirty="0" smtClean="0"/>
              <a:t> </a:t>
            </a:r>
            <a:r>
              <a:rPr lang="en-US" sz="4800" dirty="0" err="1" smtClean="0"/>
              <a:t>salvación</a:t>
            </a:r>
            <a:endParaRPr lang="en-US" sz="4800" dirty="0"/>
          </a:p>
        </p:txBody>
      </p:sp>
      <p:sp>
        <p:nvSpPr>
          <p:cNvPr id="3" name="Subtitle 2">
            <a:extLst>
              <a:ext uri="{FF2B5EF4-FFF2-40B4-BE49-F238E27FC236}">
                <a16:creationId xmlns="" xmlns:a16="http://schemas.microsoft.com/office/drawing/2014/main" id="{5A64A1D6-3B4B-DF97-10EE-6B1FB47AC79A}"/>
              </a:ext>
            </a:extLst>
          </p:cNvPr>
          <p:cNvSpPr>
            <a:spLocks noGrp="1"/>
          </p:cNvSpPr>
          <p:nvPr>
            <p:ph type="subTitle" idx="1"/>
          </p:nvPr>
        </p:nvSpPr>
        <p:spPr>
          <a:xfrm>
            <a:off x="1004846" y="3001698"/>
            <a:ext cx="7134308" cy="1379802"/>
          </a:xfrm>
        </p:spPr>
        <p:txBody>
          <a:bodyPr>
            <a:normAutofit/>
          </a:bodyPr>
          <a:lstStyle/>
          <a:p>
            <a:pPr rtl="0"/>
            <a:r>
              <a:rPr lang="en-US" sz="2400" dirty="0" err="1" smtClean="0"/>
              <a:t>Realizando</a:t>
            </a:r>
            <a:r>
              <a:rPr lang="en-US" sz="2400" dirty="0" smtClean="0"/>
              <a:t> la </a:t>
            </a:r>
            <a:r>
              <a:rPr lang="en-US" sz="2400" dirty="0"/>
              <a:t>obra que el Señor comenzó en nosotros</a:t>
            </a:r>
          </a:p>
        </p:txBody>
      </p:sp>
    </p:spTree>
    <p:extLst>
      <p:ext uri="{BB962C8B-B14F-4D97-AF65-F5344CB8AC3E}">
        <p14:creationId xmlns:p14="http://schemas.microsoft.com/office/powerpoint/2010/main" val="1024438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015B0E9-3537-0501-5919-33ABD0A2A5AC}"/>
              </a:ext>
            </a:extLst>
          </p:cNvPr>
          <p:cNvSpPr>
            <a:spLocks noGrp="1"/>
          </p:cNvSpPr>
          <p:nvPr>
            <p:ph idx="1"/>
          </p:nvPr>
        </p:nvSpPr>
        <p:spPr>
          <a:xfrm>
            <a:off x="320910" y="0"/>
            <a:ext cx="8583184" cy="3847430"/>
          </a:xfrm>
        </p:spPr>
        <p:txBody>
          <a:bodyPr anchor="ctr">
            <a:normAutofit/>
          </a:bodyPr>
          <a:lstStyle/>
          <a:p>
            <a:pPr marL="0" indent="0" algn="ctr">
              <a:buNone/>
            </a:pPr>
            <a:r>
              <a:rPr lang="en-US" sz="2400" dirty="0"/>
              <a:t>Filipenses 2:12 </a:t>
            </a:r>
            <a:r>
              <a:rPr lang="es-ES" sz="2400" dirty="0" smtClean="0"/>
              <a:t>Así </a:t>
            </a:r>
            <a:r>
              <a:rPr lang="es-ES" sz="2400" dirty="0"/>
              <a:t>que, amados míos, tal como siempre han obedecido, no solo en mi presencia, sino ahora mucho más en mi ausencia, </a:t>
            </a:r>
            <a:r>
              <a:rPr lang="es-ES" sz="2400" b="1" u="sng" dirty="0"/>
              <a:t>ocúpense en su salvación</a:t>
            </a:r>
            <a:r>
              <a:rPr lang="es-ES" sz="2400" dirty="0"/>
              <a:t> con temor y temblor.  13  Porque Dios es quien obra en ustedes tanto el querer como el hacer, para Su buena intención.  14  Hagan todas las cosas sin murmuraciones ni discusiones,  15  para que sean irreprensibles y sencillos, hijos de Dios sin tacha en medio de una generación torcida y perversa, en medio de la cual ustedes resplandecen como luminares en el mundo,  16  sosteniendo firmemente la palabra de vida, a fin de que yo tenga motivo para gloriarme en el día de Cristo, ya que no habré corrido en vano ni habré trabajado en vano.</a:t>
            </a:r>
            <a:endParaRPr lang="en-US" sz="2400" dirty="0"/>
          </a:p>
        </p:txBody>
      </p:sp>
      <p:sp>
        <p:nvSpPr>
          <p:cNvPr id="4" name="TextBox 3">
            <a:extLst>
              <a:ext uri="{FF2B5EF4-FFF2-40B4-BE49-F238E27FC236}">
                <a16:creationId xmlns="" xmlns:a16="http://schemas.microsoft.com/office/drawing/2014/main" id="{42BA6823-2C75-C677-525F-F7F1A68E6875}"/>
              </a:ext>
            </a:extLst>
          </p:cNvPr>
          <p:cNvSpPr txBox="1"/>
          <p:nvPr/>
        </p:nvSpPr>
        <p:spPr>
          <a:xfrm>
            <a:off x="182134" y="4018473"/>
            <a:ext cx="4326256" cy="1569660"/>
          </a:xfrm>
          <a:prstGeom prst="rect">
            <a:avLst/>
          </a:prstGeom>
          <a:solidFill>
            <a:schemeClr val="bg1"/>
          </a:solidFill>
          <a:ln w="38100">
            <a:solidFill>
              <a:srgbClr val="FF0000"/>
            </a:solidFill>
          </a:ln>
        </p:spPr>
        <p:txBody>
          <a:bodyPr wrap="square" rtlCol="0" anchor="ctr">
            <a:spAutoFit/>
          </a:bodyPr>
          <a:lstStyle/>
          <a:p>
            <a:pPr algn="ctr" rtl="0"/>
            <a:r>
              <a:rPr lang="en-US" sz="2400" b="0" i="0" u="none" strike="noStrike" dirty="0">
                <a:effectLst/>
                <a:latin typeface="Calibri" panose="020F0502020204030204" pitchFamily="34" charset="0"/>
                <a:cs typeface="Calibri" panose="020F0502020204030204" pitchFamily="34" charset="0"/>
              </a:rPr>
              <a:t>Pablo no está sugiriendo que cada persona deba </a:t>
            </a:r>
            <a:r>
              <a:rPr lang="en-US" sz="2400" b="0" i="0" u="none" strike="noStrike" dirty="0" err="1">
                <a:effectLst/>
                <a:latin typeface="Calibri" panose="020F0502020204030204" pitchFamily="34" charset="0"/>
                <a:cs typeface="Calibri" panose="020F0502020204030204" pitchFamily="34" charset="0"/>
              </a:rPr>
              <a:t>ocuparse</a:t>
            </a:r>
            <a:r>
              <a:rPr lang="en-US" sz="2400" b="0" i="0" u="none" strike="noStrike" dirty="0">
                <a:effectLst/>
                <a:latin typeface="Calibri" panose="020F0502020204030204" pitchFamily="34" charset="0"/>
                <a:cs typeface="Calibri" panose="020F0502020204030204" pitchFamily="34" charset="0"/>
              </a:rPr>
              <a:t> </a:t>
            </a:r>
            <a:r>
              <a:rPr lang="en-US" sz="2400" b="0" i="0" u="none" strike="noStrike" dirty="0" err="1" smtClean="0">
                <a:effectLst/>
                <a:latin typeface="Calibri" panose="020F0502020204030204" pitchFamily="34" charset="0"/>
                <a:cs typeface="Calibri" panose="020F0502020204030204" pitchFamily="34" charset="0"/>
              </a:rPr>
              <a:t>independientemente</a:t>
            </a:r>
            <a:r>
              <a:rPr lang="en-US" sz="2400" b="0" i="0" u="none" strike="noStrike" dirty="0" smtClean="0">
                <a:effectLst/>
                <a:latin typeface="Calibri" panose="020F0502020204030204" pitchFamily="34" charset="0"/>
                <a:cs typeface="Calibri" panose="020F0502020204030204" pitchFamily="34" charset="0"/>
              </a:rPr>
              <a:t> </a:t>
            </a:r>
            <a:r>
              <a:rPr lang="en-US" sz="2400" b="0" i="0" u="none" strike="noStrike" dirty="0">
                <a:effectLst/>
                <a:latin typeface="Calibri" panose="020F0502020204030204" pitchFamily="34" charset="0"/>
                <a:cs typeface="Calibri" panose="020F0502020204030204" pitchFamily="34" charset="0"/>
              </a:rPr>
              <a:t>de su propia salvación.</a:t>
            </a:r>
            <a:endParaRPr lang="en-US"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EE36108F-1116-C637-896E-3D36C0AC5B1B}"/>
              </a:ext>
            </a:extLst>
          </p:cNvPr>
          <p:cNvSpPr txBox="1"/>
          <p:nvPr/>
        </p:nvSpPr>
        <p:spPr>
          <a:xfrm>
            <a:off x="4668161" y="4018473"/>
            <a:ext cx="4310353" cy="1569660"/>
          </a:xfrm>
          <a:prstGeom prst="rect">
            <a:avLst/>
          </a:prstGeom>
          <a:solidFill>
            <a:schemeClr val="bg1"/>
          </a:solidFill>
          <a:ln w="38100">
            <a:solidFill>
              <a:srgbClr val="FF0000"/>
            </a:solidFill>
          </a:ln>
        </p:spPr>
        <p:txBody>
          <a:bodyPr wrap="square" rtlCol="0" anchor="ctr">
            <a:spAutoFit/>
          </a:bodyPr>
          <a:lstStyle/>
          <a:p>
            <a:pPr algn="ctr" rtl="0"/>
            <a:r>
              <a:rPr lang="en-US" sz="2400" b="0" i="0" u="none" strike="noStrike" dirty="0">
                <a:effectLst/>
                <a:latin typeface="Calibri" panose="020F0502020204030204" pitchFamily="34" charset="0"/>
                <a:cs typeface="Calibri" panose="020F0502020204030204" pitchFamily="34" charset="0"/>
              </a:rPr>
              <a:t>Pablo no está sugiriendo que nosotros (</a:t>
            </a:r>
            <a:r>
              <a:rPr lang="en-US" sz="2400" b="0" i="0" u="none" strike="noStrike" dirty="0" smtClean="0">
                <a:effectLst/>
                <a:latin typeface="Calibri" panose="020F0502020204030204" pitchFamily="34" charset="0"/>
                <a:cs typeface="Calibri" panose="020F0502020204030204" pitchFamily="34" charset="0"/>
              </a:rPr>
              <a:t>individual </a:t>
            </a:r>
            <a:r>
              <a:rPr lang="en-US" sz="2400" b="0" i="0" u="none" strike="noStrike" dirty="0">
                <a:effectLst/>
                <a:latin typeface="Calibri" panose="020F0502020204030204" pitchFamily="34" charset="0"/>
                <a:cs typeface="Calibri" panose="020F0502020204030204" pitchFamily="34" charset="0"/>
              </a:rPr>
              <a:t>o </a:t>
            </a:r>
            <a:r>
              <a:rPr lang="en-US" sz="2400" b="0" i="0" u="none" strike="noStrike" dirty="0" smtClean="0">
                <a:effectLst/>
                <a:latin typeface="Calibri" panose="020F0502020204030204" pitchFamily="34" charset="0"/>
                <a:cs typeface="Calibri" panose="020F0502020204030204" pitchFamily="34" charset="0"/>
              </a:rPr>
              <a:t>corpora-</a:t>
            </a:r>
            <a:r>
              <a:rPr lang="en-US" sz="2400" b="0" i="0" u="none" strike="noStrike" dirty="0" err="1" smtClean="0">
                <a:effectLst/>
                <a:latin typeface="Calibri" panose="020F0502020204030204" pitchFamily="34" charset="0"/>
                <a:cs typeface="Calibri" panose="020F0502020204030204" pitchFamily="34" charset="0"/>
              </a:rPr>
              <a:t>tivamente</a:t>
            </a:r>
            <a:r>
              <a:rPr lang="en-US" sz="2400" b="0" i="0" u="none" strike="noStrike" dirty="0">
                <a:effectLst/>
                <a:latin typeface="Calibri" panose="020F0502020204030204" pitchFamily="34" charset="0"/>
                <a:cs typeface="Calibri" panose="020F0502020204030204" pitchFamily="34" charset="0"/>
              </a:rPr>
              <a:t>) descubramos nuestro propio método de salvación.</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537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015B0E9-3537-0501-5919-33ABD0A2A5AC}"/>
              </a:ext>
            </a:extLst>
          </p:cNvPr>
          <p:cNvSpPr>
            <a:spLocks noGrp="1"/>
          </p:cNvSpPr>
          <p:nvPr>
            <p:ph idx="1"/>
          </p:nvPr>
        </p:nvSpPr>
        <p:spPr>
          <a:xfrm>
            <a:off x="401789" y="69574"/>
            <a:ext cx="8340421" cy="4262886"/>
          </a:xfrm>
        </p:spPr>
        <p:txBody>
          <a:bodyPr anchor="ctr">
            <a:normAutofit fontScale="92500" lnSpcReduction="10000"/>
          </a:bodyPr>
          <a:lstStyle/>
          <a:p>
            <a:pPr marL="0" indent="0" algn="ctr">
              <a:buNone/>
            </a:pPr>
            <a:r>
              <a:rPr lang="en-US" sz="2800" dirty="0"/>
              <a:t>Filipenses 2:12 </a:t>
            </a:r>
            <a:r>
              <a:rPr lang="es-ES" sz="2800" dirty="0" smtClean="0"/>
              <a:t>Así </a:t>
            </a:r>
            <a:r>
              <a:rPr lang="es-ES" sz="2800" dirty="0"/>
              <a:t>que, amados míos, tal como siempre han obedecido, no solo en mi presencia, sino ahora mucho más en mi ausencia, </a:t>
            </a:r>
            <a:r>
              <a:rPr lang="es-ES" sz="2800" b="1" u="sng" dirty="0"/>
              <a:t>ocúpense en su salvación</a:t>
            </a:r>
            <a:r>
              <a:rPr lang="es-ES" sz="2800" dirty="0"/>
              <a:t> con temor y temblor.  13  Porque Dios es quien obra en ustedes tanto el querer como el hacer, para Su buena intención.  14  Hagan todas las cosas sin murmuraciones ni discusiones,  15  para que sean irreprensibles y sencillos, hijos de Dios sin tacha en medio de una generación torcida y perversa, en medio de la cual ustedes resplandecen como luminares en el mundo,  16  sosteniendo firmemente la palabra de vida, a fin de que yo tenga motivo para gloriarme en el día de Cristo, ya que no habré corrido en vano ni habré trabajado en vano.</a:t>
            </a:r>
            <a:endParaRPr lang="en-US" sz="2800" dirty="0"/>
          </a:p>
        </p:txBody>
      </p:sp>
      <p:sp>
        <p:nvSpPr>
          <p:cNvPr id="6" name="TextBox 5">
            <a:extLst>
              <a:ext uri="{FF2B5EF4-FFF2-40B4-BE49-F238E27FC236}">
                <a16:creationId xmlns="" xmlns:a16="http://schemas.microsoft.com/office/drawing/2014/main" id="{024033CA-8163-3C6C-4D8A-BF5DD1C7E9EE}"/>
              </a:ext>
            </a:extLst>
          </p:cNvPr>
          <p:cNvSpPr txBox="1"/>
          <p:nvPr/>
        </p:nvSpPr>
        <p:spPr>
          <a:xfrm>
            <a:off x="1478569" y="4164012"/>
            <a:ext cx="6186859" cy="1384995"/>
          </a:xfrm>
          <a:prstGeom prst="rect">
            <a:avLst/>
          </a:prstGeom>
          <a:solidFill>
            <a:schemeClr val="bg1"/>
          </a:solidFill>
          <a:ln w="38100">
            <a:solidFill>
              <a:srgbClr val="FFC000"/>
            </a:solidFill>
          </a:ln>
        </p:spPr>
        <p:txBody>
          <a:bodyPr wrap="square" rtlCol="0" anchor="ctr">
            <a:spAutoFit/>
          </a:bodyPr>
          <a:lstStyle/>
          <a:p>
            <a:pPr algn="ctr" rtl="0"/>
            <a:r>
              <a:rPr lang="en-US" sz="2800" b="0" i="0" u="none" strike="noStrike" dirty="0" err="1" smtClean="0">
                <a:effectLst/>
                <a:latin typeface="Calibri" panose="020F0502020204030204" pitchFamily="34" charset="0"/>
                <a:cs typeface="Calibri" panose="020F0502020204030204" pitchFamily="34" charset="0"/>
              </a:rPr>
              <a:t>Es</a:t>
            </a:r>
            <a:r>
              <a:rPr lang="en-US" sz="2800" b="0" i="0" u="none" strike="noStrike" dirty="0" smtClean="0">
                <a:effectLst/>
                <a:latin typeface="Calibri" panose="020F0502020204030204" pitchFamily="34" charset="0"/>
                <a:cs typeface="Calibri" panose="020F0502020204030204" pitchFamily="34" charset="0"/>
              </a:rPr>
              <a:t> </a:t>
            </a:r>
            <a:r>
              <a:rPr lang="en-US" sz="2800" dirty="0" err="1" smtClean="0">
                <a:latin typeface="Calibri" panose="020F0502020204030204" pitchFamily="34" charset="0"/>
                <a:cs typeface="Calibri" panose="020F0502020204030204" pitchFamily="34" charset="0"/>
              </a:rPr>
              <a:t>llevar</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algo a término. </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800" dirty="0" err="1" smtClean="0">
                <a:latin typeface="Calibri" panose="020F0502020204030204" pitchFamily="34" charset="0"/>
                <a:cs typeface="Calibri" panose="020F0502020204030204" pitchFamily="34" charset="0"/>
              </a:rPr>
              <a:t>Tiempo</a:t>
            </a:r>
            <a:r>
              <a:rPr lang="en-US" sz="2800" dirty="0" smtClean="0">
                <a:latin typeface="Calibri" panose="020F0502020204030204" pitchFamily="34" charset="0"/>
                <a:cs typeface="Calibri" panose="020F0502020204030204" pitchFamily="34" charset="0"/>
              </a:rPr>
              <a:t> </a:t>
            </a:r>
            <a:r>
              <a:rPr lang="en-US" sz="2800" dirty="0" err="1" smtClean="0">
                <a:latin typeface="Calibri" panose="020F0502020204030204" pitchFamily="34" charset="0"/>
                <a:cs typeface="Calibri" panose="020F0502020204030204" pitchFamily="34" charset="0"/>
              </a:rPr>
              <a:t>presente</a:t>
            </a:r>
            <a:r>
              <a:rPr lang="en-US" sz="2800" dirty="0" smtClean="0">
                <a:latin typeface="Calibri" panose="020F0502020204030204" pitchFamily="34" charset="0"/>
                <a:cs typeface="Calibri" panose="020F0502020204030204" pitchFamily="34" charset="0"/>
              </a:rPr>
              <a:t>.</a:t>
            </a:r>
          </a:p>
          <a:p>
            <a:pPr algn="ctr" rtl="0"/>
            <a:r>
              <a:rPr lang="en-US" sz="2800" dirty="0" err="1" smtClean="0">
                <a:latin typeface="Calibri" panose="020F0502020204030204" pitchFamily="34" charset="0"/>
                <a:cs typeface="Calibri" panose="020F0502020204030204" pitchFamily="34" charset="0"/>
              </a:rPr>
              <a:t>Estamos</a:t>
            </a:r>
            <a:r>
              <a:rPr lang="en-US" sz="2800" dirty="0" smtClean="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constantemente haciendo esto.</a:t>
            </a:r>
          </a:p>
        </p:txBody>
      </p:sp>
    </p:spTree>
    <p:extLst>
      <p:ext uri="{BB962C8B-B14F-4D97-AF65-F5344CB8AC3E}">
        <p14:creationId xmlns:p14="http://schemas.microsoft.com/office/powerpoint/2010/main" val="215297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02885B-FCAD-2C1B-25E3-BEEFA3A7D508}"/>
              </a:ext>
            </a:extLst>
          </p:cNvPr>
          <p:cNvSpPr>
            <a:spLocks noGrp="1"/>
          </p:cNvSpPr>
          <p:nvPr>
            <p:ph type="title"/>
          </p:nvPr>
        </p:nvSpPr>
        <p:spPr>
          <a:xfrm>
            <a:off x="628650" y="55793"/>
            <a:ext cx="7886700" cy="1104636"/>
          </a:xfrm>
          <a:ln w="31750">
            <a:solidFill>
              <a:schemeClr val="tx2">
                <a:lumMod val="50000"/>
              </a:schemeClr>
            </a:solidFill>
          </a:ln>
        </p:spPr>
        <p:txBody>
          <a:bodyPr/>
          <a:lstStyle/>
          <a:p>
            <a:pPr algn="ctr" rtl="0"/>
            <a:r>
              <a:rPr lang="en-US" dirty="0"/>
              <a:t>Dios proveyó la salvación a Israel, pero ellos tenían una responsabilidad ante Su gracia.</a:t>
            </a:r>
          </a:p>
        </p:txBody>
      </p:sp>
      <p:sp>
        <p:nvSpPr>
          <p:cNvPr id="3" name="Content Placeholder 2">
            <a:extLst>
              <a:ext uri="{FF2B5EF4-FFF2-40B4-BE49-F238E27FC236}">
                <a16:creationId xmlns="" xmlns:a16="http://schemas.microsoft.com/office/drawing/2014/main" id="{8B5F6C0C-1A8B-DD60-F155-8706617E1FB9}"/>
              </a:ext>
            </a:extLst>
          </p:cNvPr>
          <p:cNvSpPr>
            <a:spLocks noGrp="1"/>
          </p:cNvSpPr>
          <p:nvPr>
            <p:ph idx="1"/>
          </p:nvPr>
        </p:nvSpPr>
        <p:spPr>
          <a:xfrm>
            <a:off x="628650" y="1391478"/>
            <a:ext cx="7886700" cy="4019251"/>
          </a:xfrm>
        </p:spPr>
        <p:txBody>
          <a:bodyPr>
            <a:normAutofit/>
          </a:bodyPr>
          <a:lstStyle/>
          <a:p>
            <a:pPr marL="0" indent="0" algn="ctr">
              <a:buNone/>
            </a:pPr>
            <a:r>
              <a:rPr lang="en-US" sz="2800" dirty="0"/>
              <a:t>Deuteronomio 7:1-2 </a:t>
            </a:r>
            <a:r>
              <a:rPr lang="en-US" sz="2800" dirty="0" smtClean="0"/>
              <a:t>(NBLA) </a:t>
            </a:r>
            <a:r>
              <a:rPr lang="en-US" sz="2800" dirty="0"/>
              <a:t>1 </a:t>
            </a:r>
            <a:r>
              <a:rPr lang="en-US" sz="2800" dirty="0" smtClean="0"/>
              <a:t>“</a:t>
            </a:r>
            <a:r>
              <a:rPr lang="es-ES" sz="2800" dirty="0"/>
              <a:t>Cuando el SEÑOR tu Dios te haya introducido en la tierra donde vas a entrar para poseerla y haya echado de delante de ti a muchas naciones: los hititas, los </a:t>
            </a:r>
            <a:r>
              <a:rPr lang="es-ES" sz="2800" dirty="0" err="1"/>
              <a:t>gergeseos</a:t>
            </a:r>
            <a:r>
              <a:rPr lang="es-ES" sz="2800" dirty="0"/>
              <a:t>, los amorreos, los cananeos, los </a:t>
            </a:r>
            <a:r>
              <a:rPr lang="es-ES" sz="2800" dirty="0" err="1"/>
              <a:t>ferezeos</a:t>
            </a:r>
            <a:r>
              <a:rPr lang="es-ES" sz="2800" dirty="0"/>
              <a:t>, los </a:t>
            </a:r>
            <a:r>
              <a:rPr lang="es-ES" sz="2800" dirty="0" err="1"/>
              <a:t>heveos</a:t>
            </a:r>
            <a:r>
              <a:rPr lang="es-ES" sz="2800" dirty="0"/>
              <a:t> y los jebuseos, siete naciones más grandes y más poderosas que tú, </a:t>
            </a:r>
            <a:r>
              <a:rPr lang="es-ES" sz="2800" dirty="0" smtClean="0"/>
              <a:t>2</a:t>
            </a:r>
            <a:r>
              <a:rPr lang="es-ES" sz="2800" dirty="0"/>
              <a:t>  y cuando el SEÑOR tu Dios los haya entregado delante de ti, y los hayas derrotado, </a:t>
            </a:r>
            <a:r>
              <a:rPr lang="es-ES" sz="2800" u="sng" dirty="0"/>
              <a:t>los destruirás por completo</a:t>
            </a:r>
            <a:r>
              <a:rPr lang="es-ES" sz="2800" dirty="0"/>
              <a:t>. </a:t>
            </a:r>
            <a:r>
              <a:rPr lang="es-ES" sz="2800" u="sng" dirty="0"/>
              <a:t>No harás alianza con ellos ni te apiadarás de </a:t>
            </a:r>
            <a:r>
              <a:rPr lang="es-ES" sz="2800" u="sng" dirty="0" smtClean="0"/>
              <a:t>ellos</a:t>
            </a:r>
            <a:r>
              <a:rPr lang="es-ES" sz="2800" dirty="0" smtClean="0"/>
              <a:t>”.</a:t>
            </a:r>
            <a:r>
              <a:rPr lang="es-ES" sz="2800" dirty="0"/>
              <a:t> </a:t>
            </a:r>
            <a:endParaRPr lang="en-US" sz="2800" dirty="0"/>
          </a:p>
        </p:txBody>
      </p:sp>
    </p:spTree>
    <p:extLst>
      <p:ext uri="{BB962C8B-B14F-4D97-AF65-F5344CB8AC3E}">
        <p14:creationId xmlns:p14="http://schemas.microsoft.com/office/powerpoint/2010/main" val="2842131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orking Out Our Salvation" id="{C5FAE9A9-1F72-0044-8328-13CF6367E4F8}" vid="{8CA36CE4-7EB7-6349-B173-271915ED13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Working Out Our Salvation</Template>
  <TotalTime>31</TotalTime>
  <Words>2094</Words>
  <Application>Microsoft Office PowerPoint</Application>
  <PresentationFormat>On-screen Show (16:10)</PresentationFormat>
  <Paragraphs>53</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Anaheim</vt:lpstr>
      <vt:lpstr>Aptos</vt:lpstr>
      <vt:lpstr>Arial</vt:lpstr>
      <vt:lpstr>Arimo</vt:lpstr>
      <vt:lpstr>Bebas Neue</vt:lpstr>
      <vt:lpstr>Calibri</vt:lpstr>
      <vt:lpstr>Calibri Light</vt:lpstr>
      <vt:lpstr>Poppins ExtraBold</vt:lpstr>
      <vt:lpstr>Times New Roman</vt:lpstr>
      <vt:lpstr>Office Theme</vt:lpstr>
      <vt:lpstr>PowerPoint Presentation</vt:lpstr>
      <vt:lpstr>PowerPoint Presentation</vt:lpstr>
      <vt:lpstr>PowerPoint Presentation</vt:lpstr>
      <vt:lpstr>El regreso de Jesús será la culminación de una obra que Dios comenzó en nosotros hace mucho tiempo</vt:lpstr>
      <vt:lpstr>PowerPoint Presentation</vt:lpstr>
      <vt:lpstr>Ocupándonos  en nuestra salvación</vt:lpstr>
      <vt:lpstr>PowerPoint Presentation</vt:lpstr>
      <vt:lpstr>PowerPoint Presentation</vt:lpstr>
      <vt:lpstr>Dios proveyó la salvación a Israel, pero ellos tenían una responsabilidad ante Su gracia.</vt:lpstr>
      <vt:lpstr>Israel no se ocupó en su salvación...</vt:lpstr>
      <vt:lpstr>Amenazas a que realicemos la obra de Dios en nosotros.</vt:lpstr>
      <vt:lpstr>Realizando la salvación que Dios comenzó…</vt:lpstr>
      <vt:lpstr>Realizando la salvación que Dios comenzó…</vt:lpstr>
      <vt:lpstr>Realizando la salvación que Dios comenzó…</vt:lpstr>
      <vt:lpstr>Realizando la salvación que Dios comenzó…</vt:lpstr>
      <vt:lpstr>Realizando la salvación que Dios comenzó…</vt:lpstr>
      <vt:lpstr>Realizando la salvación que Dios comenzó…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Eubanks</dc:creator>
  <cp:lastModifiedBy>Esther Eubanks</cp:lastModifiedBy>
  <cp:revision>8</cp:revision>
  <dcterms:created xsi:type="dcterms:W3CDTF">2024-04-28T18:56:49Z</dcterms:created>
  <dcterms:modified xsi:type="dcterms:W3CDTF">2024-04-28T19:31:10Z</dcterms:modified>
</cp:coreProperties>
</file>